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90" r:id="rId4"/>
    <p:sldId id="276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0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84" y="-3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BC02C-2549-4907-BA64-B2889910D910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D8803-A3D2-4013-B9E0-CD592CAFE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8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18333"/>
            <a:ext cx="7274768" cy="1077217"/>
          </a:xfrm>
        </p:spPr>
        <p:txBody>
          <a:bodyPr anchor="t" anchorCtr="0">
            <a:noAutofit/>
          </a:bodyPr>
          <a:lstStyle>
            <a:lvl1pPr algn="l">
              <a:defRPr sz="3200" b="1" cap="all" baseline="0">
                <a:solidFill>
                  <a:schemeClr val="bg1"/>
                </a:solidFill>
                <a:latin typeface="Montserrat Light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EACF-F8C9-4C5D-BC56-2138A938EC8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9FCC-DA5A-43E5-986E-7439E48D9E91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135" y="3867150"/>
            <a:ext cx="322121" cy="380999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09600" y="3867150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ontserrat" pitchFamily="2" charset="0"/>
              </a:rPr>
              <a:t>BRENDON MATHESON</a:t>
            </a:r>
            <a:endParaRPr lang="en-US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863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"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43894"/>
            <a:ext cx="7274768" cy="571872"/>
          </a:xfrm>
        </p:spPr>
        <p:txBody>
          <a:bodyPr anchor="t" anchorCtr="0">
            <a:noAutofit/>
          </a:bodyPr>
          <a:lstStyle>
            <a:lvl1pPr algn="l">
              <a:defRPr sz="3200" b="1" cap="all" baseline="0">
                <a:solidFill>
                  <a:schemeClr val="bg1"/>
                </a:solidFill>
                <a:latin typeface="Montserrat Light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06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ader"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059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161470" y="1640726"/>
            <a:ext cx="8210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chemeClr val="bg1"/>
                </a:solidFill>
                <a:latin typeface="Montserrat" pitchFamily="2" charset="0"/>
              </a:rPr>
              <a:t>?</a:t>
            </a:r>
            <a:endParaRPr lang="en-US" sz="115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47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W:\wrk\bjm_str_profile\Images\2007-06-30\crest_755x89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920" y="2004642"/>
            <a:ext cx="1151368" cy="135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1407053" y="2205193"/>
            <a:ext cx="39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smtClean="0">
                <a:solidFill>
                  <a:schemeClr val="bg1"/>
                </a:solidFill>
                <a:latin typeface="Fontawesome" pitchFamily="2" charset="0"/>
                <a:ea typeface="+mn-ea"/>
                <a:cs typeface="+mn-cs"/>
              </a:rPr>
              <a:t>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835696" y="2235970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Montserrat Light" pitchFamily="2" charset="0"/>
              </a:rPr>
              <a:t>brendon.matheson</a:t>
            </a:r>
            <a:endParaRPr lang="en-US" sz="1400" dirty="0">
              <a:solidFill>
                <a:schemeClr val="bg1"/>
              </a:solidFill>
              <a:latin typeface="Montserrat Light" pitchFamily="2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407053" y="3163451"/>
            <a:ext cx="39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smtClean="0">
                <a:solidFill>
                  <a:schemeClr val="bg1"/>
                </a:solidFill>
                <a:latin typeface="Fontawesome" pitchFamily="2" charset="0"/>
                <a:ea typeface="+mn-ea"/>
                <a:cs typeface="+mn-cs"/>
              </a:rPr>
              <a:t>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407053" y="3642578"/>
            <a:ext cx="39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 smtClean="0">
                <a:solidFill>
                  <a:schemeClr val="bg1"/>
                </a:solidFill>
                <a:latin typeface="Fontawesome" pitchFamily="2" charset="0"/>
                <a:ea typeface="+mn-ea"/>
                <a:cs typeface="+mn-cs"/>
              </a:rPr>
              <a:t>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407053" y="1726064"/>
            <a:ext cx="39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 smtClean="0">
                <a:solidFill>
                  <a:schemeClr val="bg1"/>
                </a:solidFill>
                <a:latin typeface="Fontawesome" pitchFamily="2" charset="0"/>
                <a:ea typeface="+mn-ea"/>
                <a:cs typeface="+mn-cs"/>
              </a:rPr>
              <a:t>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407053" y="2684322"/>
            <a:ext cx="39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 smtClean="0">
                <a:solidFill>
                  <a:schemeClr val="bg1"/>
                </a:solidFill>
                <a:latin typeface="Fontawesome" pitchFamily="2" charset="0"/>
                <a:ea typeface="+mn-ea"/>
                <a:cs typeface="+mn-cs"/>
              </a:rPr>
              <a:t>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407053" y="1246935"/>
            <a:ext cx="39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 smtClean="0">
                <a:solidFill>
                  <a:schemeClr val="bg1"/>
                </a:solidFill>
                <a:latin typeface="Fontawesome" pitchFamily="2" charset="0"/>
                <a:ea typeface="+mn-ea"/>
                <a:cs typeface="+mn-cs"/>
              </a:rPr>
              <a:t>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835696" y="1756841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Montserrat Light" pitchFamily="2" charset="0"/>
              </a:rPr>
              <a:t>http://u.bren.cc/github</a:t>
            </a:r>
            <a:endParaRPr lang="en-US" sz="1400" dirty="0">
              <a:solidFill>
                <a:schemeClr val="bg1"/>
              </a:solidFill>
              <a:latin typeface="Montserrat Light" pitchFamily="2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836016" y="2727959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Montserrat Light" pitchFamily="2" charset="0"/>
              </a:rPr>
              <a:t>http://u.bren.cc/linkedin</a:t>
            </a:r>
            <a:endParaRPr lang="en-US" sz="1400" dirty="0">
              <a:solidFill>
                <a:schemeClr val="bg1"/>
              </a:solidFill>
              <a:latin typeface="Montserrat Light" pitchFamily="2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836016" y="3673355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Montserrat Light" pitchFamily="2" charset="0"/>
              </a:rPr>
              <a:t>http://u.bren.cc/twitter</a:t>
            </a:r>
            <a:endParaRPr lang="en-US" sz="1400" dirty="0">
              <a:solidFill>
                <a:schemeClr val="bg1"/>
              </a:solidFill>
              <a:latin typeface="Montserrat Light" pitchFamily="2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836016" y="3194228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Montserrat Light" pitchFamily="2" charset="0"/>
              </a:rPr>
              <a:t>http://u.bren.cc/youtube</a:t>
            </a:r>
            <a:endParaRPr lang="en-US" sz="1400" dirty="0">
              <a:solidFill>
                <a:schemeClr val="bg1"/>
              </a:solidFill>
              <a:latin typeface="Montserrat Light" pitchFamily="2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835696" y="1277712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Montserrat Light" pitchFamily="2" charset="0"/>
              </a:rPr>
              <a:t>b@bren.cc</a:t>
            </a:r>
            <a:endParaRPr lang="en-US" sz="1400" dirty="0">
              <a:solidFill>
                <a:schemeClr val="bg1"/>
              </a:solidFill>
              <a:latin typeface="Montserrat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12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nal"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W:\wrk\bjm_str_profile\Images\2007-06-30\crest_755x89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531" y="1891506"/>
            <a:ext cx="1150938" cy="136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899592" y="141962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smtClean="0">
                <a:solidFill>
                  <a:schemeClr val="bg1"/>
                </a:solidFill>
                <a:latin typeface="Fontawesome" pitchFamily="2" charset="0"/>
                <a:ea typeface="+mn-ea"/>
                <a:cs typeface="+mn-cs"/>
              </a:rPr>
              <a:t>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835695" y="1491630"/>
            <a:ext cx="216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brendon.matheson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10687" y="191921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smtClean="0">
                <a:solidFill>
                  <a:schemeClr val="bg1"/>
                </a:solidFill>
                <a:latin typeface="Fontawesome" pitchFamily="2" charset="0"/>
                <a:ea typeface="+mn-ea"/>
                <a:cs typeface="+mn-cs"/>
              </a:rPr>
              <a:t>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27584" y="229738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 smtClean="0">
                <a:solidFill>
                  <a:schemeClr val="bg1"/>
                </a:solidFill>
                <a:latin typeface="Fontawesome" pitchFamily="2" charset="0"/>
                <a:ea typeface="+mn-ea"/>
                <a:cs typeface="+mn-cs"/>
              </a:rPr>
              <a:t>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57462" y="26661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 smtClean="0">
                <a:solidFill>
                  <a:schemeClr val="bg1"/>
                </a:solidFill>
                <a:latin typeface="Fontawesome" pitchFamily="2" charset="0"/>
                <a:ea typeface="+mn-ea"/>
                <a:cs typeface="+mn-cs"/>
              </a:rPr>
              <a:t>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7462" y="302544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 smtClean="0">
                <a:solidFill>
                  <a:schemeClr val="bg1"/>
                </a:solidFill>
                <a:latin typeface="Fontawesome" pitchFamily="2" charset="0"/>
                <a:ea typeface="+mn-ea"/>
                <a:cs typeface="+mn-cs"/>
              </a:rPr>
              <a:t>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842085" y="339747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 smtClean="0">
                <a:solidFill>
                  <a:schemeClr val="bg1"/>
                </a:solidFill>
                <a:latin typeface="Fontawesome" pitchFamily="2" charset="0"/>
                <a:ea typeface="+mn-ea"/>
                <a:cs typeface="+mn-cs"/>
              </a:rPr>
              <a:t></a:t>
            </a:r>
          </a:p>
        </p:txBody>
      </p:sp>
    </p:spTree>
    <p:extLst>
      <p:ext uri="{BB962C8B-B14F-4D97-AF65-F5344CB8AC3E}">
        <p14:creationId xmlns:p14="http://schemas.microsoft.com/office/powerpoint/2010/main" val="347311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3679057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000">
                <a:latin typeface="Montserrat" pitchFamily="2" charset="0"/>
              </a:defRPr>
            </a:lvl1pPr>
            <a:lvl2pPr marL="742950" indent="-285750">
              <a:buFont typeface="Wingdings" pitchFamily="2" charset="2"/>
              <a:buChar char="§"/>
              <a:defRPr sz="2000">
                <a:latin typeface="Montserrat" pitchFamily="2" charset="0"/>
              </a:defRPr>
            </a:lvl2pPr>
            <a:lvl3pPr marL="1143000" indent="-228600">
              <a:buFont typeface="Wingdings" pitchFamily="2" charset="2"/>
              <a:buChar char="§"/>
              <a:defRPr sz="2000">
                <a:latin typeface="Montserrat" pitchFamily="2" charset="0"/>
              </a:defRPr>
            </a:lvl3pPr>
            <a:lvl4pPr marL="1600200" indent="-228600">
              <a:buFont typeface="Wingdings" pitchFamily="2" charset="2"/>
              <a:buChar char="§"/>
              <a:defRPr sz="2000">
                <a:latin typeface="Montserrat" pitchFamily="2" charset="0"/>
              </a:defRPr>
            </a:lvl4pPr>
            <a:lvl5pPr marL="2057400" indent="-228600">
              <a:buFont typeface="Wingdings" pitchFamily="2" charset="2"/>
              <a:buChar char="§"/>
              <a:defRPr sz="2000">
                <a:latin typeface="Montserra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EACF-F8C9-4C5D-BC56-2138A938EC8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9FCC-DA5A-43E5-986E-7439E48D9E9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3351"/>
            <a:ext cx="8812088" cy="380999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Montserrat Thin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125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EACF-F8C9-4C5D-BC56-2138A938EC8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9FCC-DA5A-43E5-986E-7439E48D9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12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5565"/>
            <a:ext cx="4038600" cy="3672409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000">
                <a:latin typeface="Montserrat" pitchFamily="2" charset="0"/>
              </a:defRPr>
            </a:lvl1pPr>
            <a:lvl2pPr marL="742950" indent="-285750">
              <a:buFont typeface="Wingdings" pitchFamily="2" charset="2"/>
              <a:buChar char="§"/>
              <a:defRPr sz="2000">
                <a:latin typeface="Montserrat" pitchFamily="2" charset="0"/>
              </a:defRPr>
            </a:lvl2pPr>
            <a:lvl3pPr marL="1143000" indent="-228600">
              <a:buFont typeface="Wingdings" pitchFamily="2" charset="2"/>
              <a:buChar char="§"/>
              <a:defRPr sz="2000">
                <a:latin typeface="Montserrat" pitchFamily="2" charset="0"/>
              </a:defRPr>
            </a:lvl3pPr>
            <a:lvl4pPr marL="1600200" indent="-228600">
              <a:buFont typeface="Wingdings" pitchFamily="2" charset="2"/>
              <a:buChar char="§"/>
              <a:defRPr sz="2000">
                <a:latin typeface="Montserrat" pitchFamily="2" charset="0"/>
              </a:defRPr>
            </a:lvl4pPr>
            <a:lvl5pPr marL="2057400" indent="-228600">
              <a:buFont typeface="Wingdings" pitchFamily="2" charset="2"/>
              <a:buChar char="§"/>
              <a:defRPr sz="2000">
                <a:latin typeface="Montserrat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5565"/>
            <a:ext cx="4038600" cy="3672409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000">
                <a:latin typeface="Montserrat" pitchFamily="2" charset="0"/>
              </a:defRPr>
            </a:lvl1pPr>
            <a:lvl2pPr marL="742950" indent="-285750">
              <a:buFont typeface="Wingdings" pitchFamily="2" charset="2"/>
              <a:buChar char="§"/>
              <a:defRPr sz="2000">
                <a:latin typeface="Montserrat" pitchFamily="2" charset="0"/>
              </a:defRPr>
            </a:lvl2pPr>
            <a:lvl3pPr marL="1143000" indent="-228600">
              <a:buFont typeface="Wingdings" pitchFamily="2" charset="2"/>
              <a:buChar char="§"/>
              <a:defRPr sz="2000">
                <a:latin typeface="Montserrat" pitchFamily="2" charset="0"/>
              </a:defRPr>
            </a:lvl3pPr>
            <a:lvl4pPr marL="1600200" indent="-228600">
              <a:buFont typeface="Wingdings" pitchFamily="2" charset="2"/>
              <a:buChar char="§"/>
              <a:defRPr sz="2000">
                <a:latin typeface="Montserrat" pitchFamily="2" charset="0"/>
              </a:defRPr>
            </a:lvl4pPr>
            <a:lvl5pPr marL="2057400" indent="-228600">
              <a:buFont typeface="Wingdings" pitchFamily="2" charset="2"/>
              <a:buChar char="§"/>
              <a:defRPr sz="2000">
                <a:latin typeface="Montserrat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EACF-F8C9-4C5D-BC56-2138A938EC8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9FCC-DA5A-43E5-986E-7439E48D9E9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3351"/>
            <a:ext cx="8884096" cy="380999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Montserrat Thin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777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EACF-F8C9-4C5D-BC56-2138A938EC8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9FCC-DA5A-43E5-986E-7439E48D9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27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1EACF-F8C9-4C5D-BC56-2138A938EC8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D9FCC-DA5A-43E5-986E-7439E48D9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0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4" r:id="rId3"/>
    <p:sldLayoutId id="2147483663" r:id="rId4"/>
    <p:sldLayoutId id="2147483665" r:id="rId5"/>
    <p:sldLayoutId id="2147483661" r:id="rId6"/>
    <p:sldLayoutId id="2147483651" r:id="rId7"/>
    <p:sldLayoutId id="2147483662" r:id="rId8"/>
    <p:sldLayoutId id="2147483655" r:id="rId9"/>
    <p:sldLayoutId id="2147483666" r:id="rId1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ore/tools/dotnet-build" TargetMode="External"/><Relationship Id="rId2" Type="http://schemas.openxmlformats.org/officeDocument/2006/relationships/hyperlink" Target="https://docs.microsoft.com/en-us/dotnet/core/deploying/index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ocs.microsoft.com/en-us/dotnet/core/rid-catalog" TargetMode="External"/><Relationship Id="rId4" Type="http://schemas.openxmlformats.org/officeDocument/2006/relationships/hyperlink" Target="https://docs.microsoft.com/en-us/dotnet/core/tools/dotnet-publish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ifux.org/lectures/299/netLec7.pdf" TargetMode="External"/><Relationship Id="rId2" Type="http://schemas.openxmlformats.org/officeDocument/2006/relationships/hyperlink" Target="https://docs.docker.com/engine/docker-overview/#what-can-i-use-docker-for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cs.docker.com/docker-for-windows/install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Docker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 .NET </a:t>
            </a:r>
            <a:r>
              <a:rPr lang="en-US" dirty="0" smtClean="0"/>
              <a:t>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58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>
                <a:latin typeface="Montserrat" panose="00000500000000000000" pitchFamily="2" charset="0"/>
              </a:rPr>
              <a:t>Attach to the detached </a:t>
            </a:r>
            <a:r>
              <a:rPr lang="en-US" sz="1400" dirty="0" err="1">
                <a:latin typeface="Montserrat" panose="00000500000000000000" pitchFamily="2" charset="0"/>
              </a:rPr>
              <a:t>nginx</a:t>
            </a:r>
            <a:r>
              <a:rPr lang="en-US" sz="1400" dirty="0">
                <a:latin typeface="Montserrat" panose="00000500000000000000" pitchFamily="2" charset="0"/>
              </a:rPr>
              <a:t> instance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attach &lt;id&gt;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r>
              <a:rPr lang="en-US" sz="1400" dirty="0">
                <a:latin typeface="Montserrat" panose="00000500000000000000" pitchFamily="2" charset="0"/>
              </a:rPr>
              <a:t>Housekeeping commands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stop</a:t>
            </a: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</a:t>
            </a:r>
            <a:r>
              <a:rPr lang="en-US" sz="1400" dirty="0" err="1">
                <a:latin typeface="Courier" pitchFamily="49" charset="0"/>
              </a:rPr>
              <a:t>rm</a:t>
            </a:r>
            <a:endParaRPr lang="en-US" sz="1400" dirty="0">
              <a:latin typeface="Courier" pitchFamily="49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images</a:t>
            </a: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</a:t>
            </a:r>
            <a:r>
              <a:rPr lang="en-US" sz="1400" dirty="0" err="1">
                <a:latin typeface="Courier" pitchFamily="49" charset="0"/>
              </a:rPr>
              <a:t>rmi</a:t>
            </a:r>
            <a:endParaRPr lang="en-US" sz="1400" dirty="0">
              <a:latin typeface="Courier" pitchFamily="49" charset="0"/>
            </a:endParaRPr>
          </a:p>
          <a:p>
            <a:endParaRPr lang="en-US" sz="1400" dirty="0">
              <a:latin typeface="Montserrat" panose="000005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Montserrat Thin" panose="00000300000000000000" pitchFamily="2" charset="0"/>
              </a:rPr>
              <a:t>Exercise 1 – hello-world</a:t>
            </a:r>
            <a:endParaRPr lang="en-US" sz="2400" dirty="0">
              <a:solidFill>
                <a:schemeClr val="bg1"/>
              </a:solidFill>
              <a:latin typeface="Montserrat Thin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966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Montserrat Thin" panose="00000300000000000000" pitchFamily="2" charset="0"/>
              </a:rPr>
              <a:t>Exercise 2 – Externalities</a:t>
            </a:r>
            <a:endParaRPr lang="en-US" sz="2400" dirty="0">
              <a:solidFill>
                <a:schemeClr val="bg1"/>
              </a:solidFill>
              <a:latin typeface="Montserrat Thin" panose="000003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009" y="915566"/>
            <a:ext cx="5649981" cy="367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10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>
                <a:latin typeface="Montserrat" panose="00000500000000000000" pitchFamily="2" charset="0"/>
              </a:rPr>
              <a:t>Mounting file system volumes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run –it –v </a:t>
            </a:r>
            <a:r>
              <a:rPr lang="en-US" sz="1400" dirty="0" smtClean="0">
                <a:latin typeface="Courier" pitchFamily="49" charset="0"/>
              </a:rPr>
              <a:t>W:\data:/data </a:t>
            </a:r>
            <a:r>
              <a:rPr lang="en-US" sz="1400" dirty="0">
                <a:latin typeface="Courier" pitchFamily="49" charset="0"/>
              </a:rPr>
              <a:t>debian:9 /bin/bash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r>
              <a:rPr lang="en-US" sz="1400" dirty="0">
                <a:latin typeface="Montserrat" panose="00000500000000000000" pitchFamily="2" charset="0"/>
              </a:rPr>
              <a:t>Exposing ports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run -it -p 8080:80 </a:t>
            </a:r>
            <a:r>
              <a:rPr lang="en-US" sz="1400" dirty="0" err="1">
                <a:latin typeface="Courier" pitchFamily="49" charset="0"/>
              </a:rPr>
              <a:t>nginx</a:t>
            </a:r>
            <a:endParaRPr lang="en-US" sz="1400" dirty="0">
              <a:latin typeface="Courier" pitchFamily="49" charset="0"/>
            </a:endParaRPr>
          </a:p>
          <a:p>
            <a:endParaRPr lang="en-US" sz="1400" dirty="0">
              <a:latin typeface="Montserrat" panose="00000500000000000000" pitchFamily="2" charset="0"/>
            </a:endParaRPr>
          </a:p>
          <a:p>
            <a:r>
              <a:rPr lang="en-US" sz="1400" dirty="0">
                <a:latin typeface="Montserrat" panose="00000500000000000000" pitchFamily="2" charset="0"/>
              </a:rPr>
              <a:t>Environment variables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run -it -e "FOO=bar" debian:9 /bin/bash</a:t>
            </a:r>
          </a:p>
          <a:p>
            <a:pPr marL="400050" lvl="1" indent="0">
              <a:buNone/>
            </a:pPr>
            <a:r>
              <a:rPr lang="en-US" sz="1400" dirty="0">
                <a:latin typeface="Courier" pitchFamily="49" charset="0"/>
              </a:rPr>
              <a:t>root@8e035b9c48d9:/# echo $FOO</a:t>
            </a:r>
          </a:p>
          <a:p>
            <a:endParaRPr lang="en-US" sz="1400" dirty="0">
              <a:latin typeface="Montserrat" panose="000005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Montserrat Thin" panose="00000300000000000000" pitchFamily="2" charset="0"/>
              </a:rPr>
              <a:t>Exercise 2 – Externalities</a:t>
            </a:r>
            <a:endParaRPr lang="en-US" sz="2400" dirty="0">
              <a:solidFill>
                <a:schemeClr val="bg1"/>
              </a:solidFill>
              <a:latin typeface="Montserrat Thin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23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Montserrat" panose="00000500000000000000" pitchFamily="2" charset="0"/>
              </a:rPr>
              <a:t>Launch a build environment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run –it –v W:\wrk\bjm_str_px_docker_dotnet\hello:/hello-world </a:t>
            </a:r>
            <a:r>
              <a:rPr lang="en-US" sz="1400" dirty="0" err="1">
                <a:latin typeface="Courier" pitchFamily="49" charset="0"/>
              </a:rPr>
              <a:t>microsoft</a:t>
            </a:r>
            <a:r>
              <a:rPr lang="en-US" sz="1400" dirty="0">
                <a:latin typeface="Courier" pitchFamily="49" charset="0"/>
              </a:rPr>
              <a:t>/dotnet:2-sdk /bin/bash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r>
              <a:rPr lang="en-US" sz="1400" dirty="0">
                <a:latin typeface="Montserrat" panose="00000500000000000000" pitchFamily="2" charset="0"/>
              </a:rPr>
              <a:t>Navigate to the mounted project directory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>
                <a:latin typeface="Courier" pitchFamily="49" charset="0"/>
              </a:rPr>
              <a:t>cd /hello-world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endParaRPr lang="en-US" sz="1400" dirty="0">
              <a:latin typeface="Montserrat" panose="000005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Montserrat Thin" panose="00000300000000000000" pitchFamily="2" charset="0"/>
              </a:rPr>
              <a:t>Exercise 3 – Build a </a:t>
            </a:r>
            <a:r>
              <a:rPr lang="en-US" sz="2400" dirty="0" err="1" smtClean="0">
                <a:solidFill>
                  <a:schemeClr val="bg1"/>
                </a:solidFill>
                <a:latin typeface="Montserrat Thin" panose="00000300000000000000" pitchFamily="2" charset="0"/>
              </a:rPr>
              <a:t>dotnetcore</a:t>
            </a:r>
            <a:r>
              <a:rPr lang="en-US" sz="2400" dirty="0" smtClean="0">
                <a:solidFill>
                  <a:schemeClr val="bg1"/>
                </a:solidFill>
                <a:latin typeface="Montserrat Thin" panose="00000300000000000000" pitchFamily="2" charset="0"/>
              </a:rPr>
              <a:t> app</a:t>
            </a:r>
            <a:endParaRPr lang="en-US" sz="2400" dirty="0">
              <a:solidFill>
                <a:schemeClr val="bg1"/>
              </a:solidFill>
              <a:latin typeface="Montserrat Thin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15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Montserrat" panose="00000500000000000000" pitchFamily="2" charset="0"/>
              </a:rPr>
              <a:t>Build as a FDD (Framework Dependent Deployment)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100" dirty="0" err="1">
                <a:latin typeface="Courier" pitchFamily="49" charset="0"/>
              </a:rPr>
              <a:t>dotnet</a:t>
            </a:r>
            <a:r>
              <a:rPr lang="en-US" sz="1100" dirty="0">
                <a:latin typeface="Courier" pitchFamily="49" charset="0"/>
              </a:rPr>
              <a:t> build –c Release </a:t>
            </a:r>
            <a:r>
              <a:rPr lang="en-US" sz="1100" dirty="0" err="1">
                <a:latin typeface="Courier" pitchFamily="49" charset="0"/>
              </a:rPr>
              <a:t>hello.csproj</a:t>
            </a:r>
            <a:endParaRPr lang="en-US" sz="1100" dirty="0">
              <a:latin typeface="Courier" pitchFamily="49" charset="0"/>
            </a:endParaRPr>
          </a:p>
          <a:p>
            <a:pPr marL="400050" lvl="1" indent="0">
              <a:buNone/>
            </a:pPr>
            <a:r>
              <a:rPr lang="en-US" sz="1100" dirty="0" err="1">
                <a:latin typeface="Courier" pitchFamily="49" charset="0"/>
              </a:rPr>
              <a:t>dotnet</a:t>
            </a:r>
            <a:r>
              <a:rPr lang="en-US" sz="1100" dirty="0">
                <a:latin typeface="Courier" pitchFamily="49" charset="0"/>
              </a:rPr>
              <a:t> publish –c Release </a:t>
            </a:r>
            <a:r>
              <a:rPr lang="en-US" sz="1100" dirty="0" err="1">
                <a:latin typeface="Courier" pitchFamily="49" charset="0"/>
              </a:rPr>
              <a:t>hello.csproj</a:t>
            </a:r>
            <a:endParaRPr lang="en-US" sz="1100" dirty="0">
              <a:latin typeface="Courier" pitchFamily="49" charset="0"/>
            </a:endParaRPr>
          </a:p>
          <a:p>
            <a:endParaRPr lang="en-US" sz="1400" dirty="0">
              <a:latin typeface="Montserrat" panose="00000500000000000000" pitchFamily="2" charset="0"/>
            </a:endParaRPr>
          </a:p>
          <a:p>
            <a:r>
              <a:rPr lang="en-US" sz="1400" dirty="0">
                <a:latin typeface="Montserrat" panose="00000500000000000000" pitchFamily="2" charset="0"/>
              </a:rPr>
              <a:t>References:</a:t>
            </a:r>
          </a:p>
          <a:p>
            <a:pPr lvl="1"/>
            <a:r>
              <a:rPr lang="en-US" sz="1100" dirty="0">
                <a:latin typeface="Montserrat" panose="00000500000000000000" pitchFamily="2" charset="0"/>
                <a:hlinkClick r:id="rId2"/>
              </a:rPr>
              <a:t>https://</a:t>
            </a:r>
            <a:r>
              <a:rPr lang="en-US" sz="1100" dirty="0" smtClean="0">
                <a:latin typeface="Montserrat" panose="00000500000000000000" pitchFamily="2" charset="0"/>
                <a:hlinkClick r:id="rId2"/>
              </a:rPr>
              <a:t>docs.microsoft.com/en-us/dotnet/core/deploying/index</a:t>
            </a:r>
            <a:endParaRPr lang="en-US" sz="1100" dirty="0">
              <a:latin typeface="Montserrat" panose="00000500000000000000" pitchFamily="2" charset="0"/>
            </a:endParaRPr>
          </a:p>
          <a:p>
            <a:pPr lvl="1"/>
            <a:r>
              <a:rPr lang="en-US" sz="1100" dirty="0">
                <a:latin typeface="Montserrat" panose="00000500000000000000" pitchFamily="2" charset="0"/>
                <a:hlinkClick r:id="rId3"/>
              </a:rPr>
              <a:t>https://</a:t>
            </a:r>
            <a:r>
              <a:rPr lang="en-US" sz="1100" dirty="0" smtClean="0">
                <a:latin typeface="Montserrat" panose="00000500000000000000" pitchFamily="2" charset="0"/>
                <a:hlinkClick r:id="rId3"/>
              </a:rPr>
              <a:t>docs.microsoft.com/en-us/dotnet/core/tools/dotnet-build</a:t>
            </a:r>
            <a:endParaRPr lang="en-US" sz="1100" dirty="0">
              <a:latin typeface="Montserrat" panose="00000500000000000000" pitchFamily="2" charset="0"/>
            </a:endParaRPr>
          </a:p>
          <a:p>
            <a:pPr lvl="1"/>
            <a:r>
              <a:rPr lang="en-US" sz="1100" dirty="0">
                <a:latin typeface="Montserrat" panose="00000500000000000000" pitchFamily="2" charset="0"/>
                <a:hlinkClick r:id="rId4"/>
              </a:rPr>
              <a:t>https://</a:t>
            </a:r>
            <a:r>
              <a:rPr lang="en-US" sz="1100" dirty="0" smtClean="0">
                <a:latin typeface="Montserrat" panose="00000500000000000000" pitchFamily="2" charset="0"/>
                <a:hlinkClick r:id="rId4"/>
              </a:rPr>
              <a:t>docs.microsoft.com/en-us/dotnet/core/tools/dotnet-publish</a:t>
            </a:r>
            <a:endParaRPr lang="en-US" sz="1100" dirty="0">
              <a:latin typeface="Montserrat" panose="00000500000000000000" pitchFamily="2" charset="0"/>
            </a:endParaRPr>
          </a:p>
          <a:p>
            <a:pPr lvl="1"/>
            <a:r>
              <a:rPr lang="en-US" sz="1100" dirty="0">
                <a:latin typeface="Montserrat" panose="00000500000000000000" pitchFamily="2" charset="0"/>
                <a:hlinkClick r:id="rId5"/>
              </a:rPr>
              <a:t>https://</a:t>
            </a:r>
            <a:r>
              <a:rPr lang="en-US" sz="1100" dirty="0" smtClean="0">
                <a:latin typeface="Montserrat" panose="00000500000000000000" pitchFamily="2" charset="0"/>
                <a:hlinkClick r:id="rId5"/>
              </a:rPr>
              <a:t>docs.microsoft.com/en-us/dotnet/core/rid-catalog</a:t>
            </a:r>
            <a:endParaRPr lang="en-US" sz="1100" dirty="0">
              <a:latin typeface="Montserrat" panose="00000500000000000000" pitchFamily="2" charset="0"/>
            </a:endParaRPr>
          </a:p>
          <a:p>
            <a:endParaRPr lang="en-US" sz="1400" dirty="0">
              <a:latin typeface="Montserrat" panose="000005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Montserrat Thin" panose="00000300000000000000" pitchFamily="2" charset="0"/>
              </a:rPr>
              <a:t>Exercise 3 – Build a </a:t>
            </a:r>
            <a:r>
              <a:rPr lang="en-US" sz="2400" dirty="0" err="1" smtClean="0">
                <a:solidFill>
                  <a:schemeClr val="bg1"/>
                </a:solidFill>
                <a:latin typeface="Montserrat Thin" panose="00000300000000000000" pitchFamily="2" charset="0"/>
              </a:rPr>
              <a:t>dotnetcore</a:t>
            </a:r>
            <a:r>
              <a:rPr lang="en-US" sz="2400" dirty="0" smtClean="0">
                <a:solidFill>
                  <a:schemeClr val="bg1"/>
                </a:solidFill>
                <a:latin typeface="Montserrat Thin" panose="00000300000000000000" pitchFamily="2" charset="0"/>
              </a:rPr>
              <a:t> app</a:t>
            </a:r>
            <a:endParaRPr lang="en-US" sz="2400" dirty="0">
              <a:solidFill>
                <a:schemeClr val="bg1"/>
              </a:solidFill>
              <a:latin typeface="Montserrat Thin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921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>
                <a:latin typeface="Montserrat" panose="00000500000000000000" pitchFamily="2" charset="0"/>
              </a:rPr>
              <a:t>Run the app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dotnet</a:t>
            </a:r>
            <a:r>
              <a:rPr lang="en-US" sz="1400" dirty="0">
                <a:latin typeface="Courier" pitchFamily="49" charset="0"/>
              </a:rPr>
              <a:t> bin/Release/netcoreapp2.0/publish/hello.dll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r>
              <a:rPr lang="en-US" sz="1400" dirty="0">
                <a:latin typeface="Montserrat" panose="00000500000000000000" pitchFamily="2" charset="0"/>
              </a:rPr>
              <a:t>Quit the container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</a:t>
            </a:r>
            <a:r>
              <a:rPr lang="en-US" sz="1400" dirty="0" err="1">
                <a:latin typeface="Courier" pitchFamily="49" charset="0"/>
              </a:rPr>
              <a:t>ps</a:t>
            </a:r>
            <a:r>
              <a:rPr lang="en-US" sz="1400" dirty="0">
                <a:latin typeface="Courier" pitchFamily="49" charset="0"/>
              </a:rPr>
              <a:t> –a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r>
              <a:rPr lang="en-US" sz="1400" dirty="0">
                <a:latin typeface="Montserrat" panose="00000500000000000000" pitchFamily="2" charset="0"/>
              </a:rPr>
              <a:t>Clean up the container 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</a:t>
            </a:r>
            <a:r>
              <a:rPr lang="en-US" sz="1400" dirty="0" err="1">
                <a:latin typeface="Courier" pitchFamily="49" charset="0"/>
              </a:rPr>
              <a:t>rm</a:t>
            </a:r>
            <a:r>
              <a:rPr lang="en-US" sz="1400" dirty="0">
                <a:latin typeface="Courier" pitchFamily="49" charset="0"/>
              </a:rPr>
              <a:t> </a:t>
            </a:r>
            <a:r>
              <a:rPr lang="en-US" sz="1400" dirty="0" smtClean="0">
                <a:latin typeface="Courier" pitchFamily="49" charset="0"/>
              </a:rPr>
              <a:t>&lt;id&gt;</a:t>
            </a:r>
            <a:endParaRPr lang="en-US" sz="1400" dirty="0">
              <a:latin typeface="Courier" pitchFamily="49" charset="0"/>
            </a:endParaRPr>
          </a:p>
          <a:p>
            <a:endParaRPr lang="en-US" sz="1400" dirty="0">
              <a:latin typeface="Montserrat" panose="000005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Montserrat Thin" panose="00000300000000000000" pitchFamily="2" charset="0"/>
              </a:rPr>
              <a:t>Exercise 3 – Build a </a:t>
            </a:r>
            <a:r>
              <a:rPr lang="en-US" sz="2400" dirty="0" err="1" smtClean="0">
                <a:solidFill>
                  <a:schemeClr val="bg1"/>
                </a:solidFill>
                <a:latin typeface="Montserrat Thin" panose="00000300000000000000" pitchFamily="2" charset="0"/>
              </a:rPr>
              <a:t>dotnetcore</a:t>
            </a:r>
            <a:r>
              <a:rPr lang="en-US" sz="2400" dirty="0" smtClean="0">
                <a:solidFill>
                  <a:schemeClr val="bg1"/>
                </a:solidFill>
                <a:latin typeface="Montserrat Thin" panose="00000300000000000000" pitchFamily="2" charset="0"/>
              </a:rPr>
              <a:t> app</a:t>
            </a:r>
            <a:endParaRPr lang="en-US" sz="2400" dirty="0">
              <a:solidFill>
                <a:schemeClr val="bg1"/>
              </a:solidFill>
              <a:latin typeface="Montserrat Thin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312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Montserrat" panose="00000500000000000000" pitchFamily="2" charset="0"/>
              </a:rPr>
              <a:t>Create the </a:t>
            </a:r>
            <a:r>
              <a:rPr lang="en-US" sz="1400" dirty="0" err="1">
                <a:latin typeface="Montserrat" panose="00000500000000000000" pitchFamily="2" charset="0"/>
              </a:rPr>
              <a:t>Dockerfile</a:t>
            </a:r>
            <a:endParaRPr lang="en-US" sz="1400" dirty="0">
              <a:latin typeface="Montserrat" panose="00000500000000000000" pitchFamily="2" charset="0"/>
            </a:endParaRP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>
                <a:latin typeface="Courier" pitchFamily="49" charset="0"/>
              </a:rPr>
              <a:t>FROM </a:t>
            </a:r>
            <a:r>
              <a:rPr lang="en-US" sz="1400" dirty="0" err="1">
                <a:latin typeface="Courier" pitchFamily="49" charset="0"/>
              </a:rPr>
              <a:t>microsoft</a:t>
            </a:r>
            <a:r>
              <a:rPr lang="en-US" sz="1400" dirty="0">
                <a:latin typeface="Courier" pitchFamily="49" charset="0"/>
              </a:rPr>
              <a:t>/dotnet:2-runtime</a:t>
            </a:r>
          </a:p>
          <a:p>
            <a:pPr marL="400050" lvl="1" indent="0">
              <a:buNone/>
            </a:pPr>
            <a:endParaRPr lang="en-US" sz="1400" dirty="0">
              <a:latin typeface="Courier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latin typeface="Courier" pitchFamily="49" charset="0"/>
              </a:rPr>
              <a:t>RUN </a:t>
            </a:r>
            <a:r>
              <a:rPr lang="en-US" sz="1400" dirty="0" err="1">
                <a:latin typeface="Courier" pitchFamily="49" charset="0"/>
              </a:rPr>
              <a:t>mkdir</a:t>
            </a:r>
            <a:r>
              <a:rPr lang="en-US" sz="1400" dirty="0">
                <a:latin typeface="Courier" pitchFamily="49" charset="0"/>
              </a:rPr>
              <a:t> -p /</a:t>
            </a:r>
            <a:r>
              <a:rPr lang="en-US" sz="1400" dirty="0" smtClean="0">
                <a:latin typeface="Courier" pitchFamily="49" charset="0"/>
              </a:rPr>
              <a:t>hello-world/</a:t>
            </a:r>
            <a:endParaRPr lang="en-US" sz="1400" dirty="0">
              <a:latin typeface="Courier" pitchFamily="49" charset="0"/>
            </a:endParaRPr>
          </a:p>
          <a:p>
            <a:pPr marL="400050" lvl="1" indent="0">
              <a:buNone/>
            </a:pPr>
            <a:endParaRPr lang="en-US" sz="1400" dirty="0">
              <a:latin typeface="Courier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latin typeface="Courier" pitchFamily="49" charset="0"/>
              </a:rPr>
              <a:t>COPY bin/Release/netcoreapp2.0/publish/* /</a:t>
            </a:r>
            <a:r>
              <a:rPr lang="en-US" sz="1400" dirty="0" smtClean="0">
                <a:latin typeface="Courier" pitchFamily="49" charset="0"/>
              </a:rPr>
              <a:t>hello-world/</a:t>
            </a:r>
            <a:endParaRPr lang="en-US" sz="1400" dirty="0">
              <a:latin typeface="Courier" pitchFamily="49" charset="0"/>
            </a:endParaRPr>
          </a:p>
          <a:p>
            <a:pPr marL="400050" lvl="1" indent="0">
              <a:buNone/>
            </a:pPr>
            <a:endParaRPr lang="en-US" sz="1400" dirty="0">
              <a:latin typeface="Courier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latin typeface="Courier" pitchFamily="49" charset="0"/>
              </a:rPr>
              <a:t>CMD ["</a:t>
            </a:r>
            <a:r>
              <a:rPr lang="en-US" sz="1400" dirty="0" err="1">
                <a:latin typeface="Courier" pitchFamily="49" charset="0"/>
              </a:rPr>
              <a:t>dotnet</a:t>
            </a:r>
            <a:r>
              <a:rPr lang="en-US" sz="1400" dirty="0">
                <a:latin typeface="Courier" pitchFamily="49" charset="0"/>
              </a:rPr>
              <a:t>", "/hello-world/hello.dll"]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r>
              <a:rPr lang="en-US" sz="1400" dirty="0">
                <a:latin typeface="Montserrat" panose="00000500000000000000" pitchFamily="2" charset="0"/>
              </a:rPr>
              <a:t>Build the image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build –t </a:t>
            </a:r>
            <a:r>
              <a:rPr lang="en-US" sz="1400" dirty="0" err="1" smtClean="0">
                <a:latin typeface="Courier" pitchFamily="49" charset="0"/>
              </a:rPr>
              <a:t>bren</a:t>
            </a:r>
            <a:r>
              <a:rPr lang="en-US" sz="1400" dirty="0" smtClean="0">
                <a:latin typeface="Courier" pitchFamily="49" charset="0"/>
              </a:rPr>
              <a:t>/hello </a:t>
            </a:r>
            <a:r>
              <a:rPr lang="en-US" sz="1400" dirty="0">
                <a:latin typeface="Courier" pitchFamily="49" charset="0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Montserrat Thin" panose="00000300000000000000" pitchFamily="2" charset="0"/>
              </a:rPr>
              <a:t>Exercise 4 </a:t>
            </a:r>
            <a:r>
              <a:rPr lang="en-US" sz="2400" dirty="0" smtClean="0">
                <a:solidFill>
                  <a:schemeClr val="bg1"/>
                </a:solidFill>
                <a:latin typeface="Montserrat Thin" panose="00000300000000000000" pitchFamily="2" charset="0"/>
              </a:rPr>
              <a:t>– </a:t>
            </a:r>
            <a:r>
              <a:rPr lang="en-US" sz="2400" dirty="0" err="1">
                <a:solidFill>
                  <a:schemeClr val="bg1"/>
                </a:solidFill>
                <a:latin typeface="Montserrat Thin" panose="00000300000000000000" pitchFamily="2" charset="0"/>
              </a:rPr>
              <a:t>Dockerize</a:t>
            </a:r>
            <a:r>
              <a:rPr lang="en-US" sz="2400" dirty="0">
                <a:solidFill>
                  <a:schemeClr val="bg1"/>
                </a:solidFill>
                <a:latin typeface="Montserrat Thin" panose="00000300000000000000" pitchFamily="2" charset="0"/>
              </a:rPr>
              <a:t> a </a:t>
            </a:r>
            <a:r>
              <a:rPr lang="en-US" sz="2400" dirty="0" err="1">
                <a:solidFill>
                  <a:schemeClr val="bg1"/>
                </a:solidFill>
                <a:latin typeface="Montserrat Thin" panose="00000300000000000000" pitchFamily="2" charset="0"/>
              </a:rPr>
              <a:t>dotnetcore</a:t>
            </a:r>
            <a:r>
              <a:rPr lang="en-US" sz="2400" dirty="0">
                <a:solidFill>
                  <a:schemeClr val="bg1"/>
                </a:solidFill>
                <a:latin typeface="Montserrat Thin" panose="00000300000000000000" pitchFamily="2" charset="0"/>
              </a:rPr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3351441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Montserrat" panose="00000500000000000000" pitchFamily="2" charset="0"/>
              </a:rPr>
              <a:t>Run it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run </a:t>
            </a:r>
            <a:r>
              <a:rPr lang="en-US" sz="1400" dirty="0" err="1" smtClean="0">
                <a:latin typeface="Courier" pitchFamily="49" charset="0"/>
              </a:rPr>
              <a:t>bren</a:t>
            </a:r>
            <a:r>
              <a:rPr lang="en-US" sz="1400" dirty="0" smtClean="0">
                <a:latin typeface="Courier" pitchFamily="49" charset="0"/>
              </a:rPr>
              <a:t>/hello</a:t>
            </a:r>
            <a:endParaRPr lang="en-US" sz="1400" dirty="0">
              <a:latin typeface="Courier" pitchFamily="49" charset="0"/>
            </a:endParaRPr>
          </a:p>
          <a:p>
            <a:endParaRPr lang="en-US" sz="1400" dirty="0">
              <a:latin typeface="Montserrat" panose="000005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Montserrat Thin" panose="00000300000000000000" pitchFamily="2" charset="0"/>
              </a:rPr>
              <a:t>Exercise 4 </a:t>
            </a:r>
            <a:r>
              <a:rPr lang="en-US" sz="2400" dirty="0" smtClean="0">
                <a:solidFill>
                  <a:schemeClr val="bg1"/>
                </a:solidFill>
                <a:latin typeface="Montserrat Thin" panose="00000300000000000000" pitchFamily="2" charset="0"/>
              </a:rPr>
              <a:t>– </a:t>
            </a:r>
            <a:r>
              <a:rPr lang="en-US" sz="2400" dirty="0" err="1">
                <a:solidFill>
                  <a:schemeClr val="bg1"/>
                </a:solidFill>
                <a:latin typeface="Montserrat Thin" panose="00000300000000000000" pitchFamily="2" charset="0"/>
              </a:rPr>
              <a:t>Dockerize</a:t>
            </a:r>
            <a:r>
              <a:rPr lang="en-US" sz="2400" dirty="0">
                <a:solidFill>
                  <a:schemeClr val="bg1"/>
                </a:solidFill>
                <a:latin typeface="Montserrat Thin" panose="00000300000000000000" pitchFamily="2" charset="0"/>
              </a:rPr>
              <a:t> a </a:t>
            </a:r>
            <a:r>
              <a:rPr lang="en-US" sz="2400" dirty="0" err="1">
                <a:solidFill>
                  <a:schemeClr val="bg1"/>
                </a:solidFill>
                <a:latin typeface="Montserrat Thin" panose="00000300000000000000" pitchFamily="2" charset="0"/>
              </a:rPr>
              <a:t>dotnetcore</a:t>
            </a:r>
            <a:r>
              <a:rPr lang="en-US" sz="2400" dirty="0">
                <a:solidFill>
                  <a:schemeClr val="bg1"/>
                </a:solidFill>
                <a:latin typeface="Montserrat Thin" panose="00000300000000000000" pitchFamily="2" charset="0"/>
              </a:rPr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1093702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Montserrat" panose="00000500000000000000" pitchFamily="2" charset="0"/>
              </a:rPr>
              <a:t>Create the </a:t>
            </a:r>
            <a:r>
              <a:rPr lang="en-US" sz="1400" dirty="0" err="1">
                <a:latin typeface="Montserrat" panose="00000500000000000000" pitchFamily="2" charset="0"/>
              </a:rPr>
              <a:t>Dockerfile</a:t>
            </a:r>
            <a:endParaRPr lang="en-US" sz="1400" dirty="0">
              <a:latin typeface="Montserrat" panose="00000500000000000000" pitchFamily="2" charset="0"/>
            </a:endParaRP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>
                <a:latin typeface="Courier" pitchFamily="49" charset="0"/>
              </a:rPr>
              <a:t>FROM </a:t>
            </a:r>
            <a:r>
              <a:rPr lang="en-US" sz="1400" dirty="0" err="1">
                <a:latin typeface="Courier" pitchFamily="49" charset="0"/>
              </a:rPr>
              <a:t>microsoft</a:t>
            </a:r>
            <a:r>
              <a:rPr lang="en-US" sz="1400" dirty="0">
                <a:latin typeface="Courier" pitchFamily="49" charset="0"/>
              </a:rPr>
              <a:t>/dotnet:2-sdk</a:t>
            </a:r>
          </a:p>
          <a:p>
            <a:pPr marL="400050" lvl="1" indent="0">
              <a:buNone/>
            </a:pPr>
            <a:endParaRPr lang="en-US" sz="1400" dirty="0">
              <a:latin typeface="Courier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latin typeface="Courier" pitchFamily="49" charset="0"/>
              </a:rPr>
              <a:t>RUN apt-get update -y; apt-get upgrade -y;</a:t>
            </a:r>
          </a:p>
          <a:p>
            <a:pPr marL="400050" lvl="1" indent="0">
              <a:buNone/>
            </a:pPr>
            <a:r>
              <a:rPr lang="en-US" sz="1400" dirty="0">
                <a:latin typeface="Courier" pitchFamily="49" charset="0"/>
              </a:rPr>
              <a:t>RUN apt-get install -y \</a:t>
            </a:r>
          </a:p>
          <a:p>
            <a:pPr marL="400050" lvl="1" indent="0">
              <a:buNone/>
            </a:pPr>
            <a:r>
              <a:rPr lang="en-US" sz="1400" dirty="0">
                <a:latin typeface="Courier" pitchFamily="49" charset="0"/>
              </a:rPr>
              <a:t>	</a:t>
            </a:r>
            <a:r>
              <a:rPr lang="en-US" sz="1400" dirty="0" err="1">
                <a:latin typeface="Courier" pitchFamily="49" charset="0"/>
              </a:rPr>
              <a:t>nano</a:t>
            </a:r>
            <a:r>
              <a:rPr lang="en-US" sz="1400" dirty="0">
                <a:latin typeface="Courier" pitchFamily="49" charset="0"/>
              </a:rPr>
              <a:t> \</a:t>
            </a:r>
          </a:p>
          <a:p>
            <a:pPr marL="400050" lvl="1" indent="0">
              <a:buNone/>
            </a:pPr>
            <a:r>
              <a:rPr lang="en-US" sz="1400" dirty="0">
                <a:latin typeface="Courier" pitchFamily="49" charset="0"/>
              </a:rPr>
              <a:t>	vim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r>
              <a:rPr lang="en-US" sz="1400" dirty="0">
                <a:latin typeface="Montserrat" panose="00000500000000000000" pitchFamily="2" charset="0"/>
              </a:rPr>
              <a:t>Build and run your custom SDK environment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build </a:t>
            </a:r>
            <a:r>
              <a:rPr lang="en-US" sz="1400" dirty="0" smtClean="0">
                <a:latin typeface="Courier" pitchFamily="49" charset="0"/>
              </a:rPr>
              <a:t>–t </a:t>
            </a:r>
            <a:r>
              <a:rPr lang="en-US" sz="1400" dirty="0" err="1" smtClean="0">
                <a:latin typeface="Courier" pitchFamily="49" charset="0"/>
              </a:rPr>
              <a:t>bren</a:t>
            </a:r>
            <a:r>
              <a:rPr lang="en-US" sz="1400" dirty="0" smtClean="0">
                <a:latin typeface="Courier" pitchFamily="49" charset="0"/>
              </a:rPr>
              <a:t>/</a:t>
            </a:r>
            <a:r>
              <a:rPr lang="en-US" sz="1400" dirty="0" err="1" smtClean="0">
                <a:latin typeface="Courier" pitchFamily="49" charset="0"/>
              </a:rPr>
              <a:t>dotnetsdk</a:t>
            </a:r>
            <a:r>
              <a:rPr lang="en-US" sz="1400" dirty="0" smtClean="0">
                <a:latin typeface="Courier" pitchFamily="49" charset="0"/>
              </a:rPr>
              <a:t> </a:t>
            </a:r>
            <a:r>
              <a:rPr lang="en-US" sz="1400" dirty="0">
                <a:latin typeface="Courier" pitchFamily="49" charset="0"/>
              </a:rPr>
              <a:t>.</a:t>
            </a: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run </a:t>
            </a:r>
            <a:r>
              <a:rPr lang="en-US" sz="1400" dirty="0" smtClean="0">
                <a:latin typeface="Courier" pitchFamily="49" charset="0"/>
              </a:rPr>
              <a:t>–it </a:t>
            </a:r>
            <a:r>
              <a:rPr lang="en-US" sz="1400" dirty="0" err="1" smtClean="0">
                <a:latin typeface="Courier" pitchFamily="49" charset="0"/>
              </a:rPr>
              <a:t>bren</a:t>
            </a:r>
            <a:r>
              <a:rPr lang="en-US" sz="1400" dirty="0" smtClean="0">
                <a:latin typeface="Courier" pitchFamily="49" charset="0"/>
              </a:rPr>
              <a:t>/</a:t>
            </a:r>
            <a:r>
              <a:rPr lang="en-US" sz="1400" dirty="0" err="1" smtClean="0">
                <a:latin typeface="Courier" pitchFamily="49" charset="0"/>
              </a:rPr>
              <a:t>dotnetsdk</a:t>
            </a:r>
            <a:r>
              <a:rPr lang="en-US" sz="1400" dirty="0" smtClean="0">
                <a:latin typeface="Courier" pitchFamily="49" charset="0"/>
              </a:rPr>
              <a:t> </a:t>
            </a:r>
            <a:r>
              <a:rPr lang="en-US" sz="1400" dirty="0">
                <a:latin typeface="Courier" pitchFamily="49" charset="0"/>
              </a:rPr>
              <a:t>/bin/bash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Montserrat Thin" panose="00000300000000000000" pitchFamily="2" charset="0"/>
              </a:rPr>
              <a:t>Exercise 5 – Customize the </a:t>
            </a:r>
            <a:r>
              <a:rPr lang="en-US" sz="2400" dirty="0" err="1">
                <a:solidFill>
                  <a:schemeClr val="bg1"/>
                </a:solidFill>
                <a:latin typeface="Montserrat Thin" panose="00000300000000000000" pitchFamily="2" charset="0"/>
              </a:rPr>
              <a:t>dotnetcore</a:t>
            </a:r>
            <a:r>
              <a:rPr lang="en-US" sz="2400" dirty="0">
                <a:solidFill>
                  <a:schemeClr val="bg1"/>
                </a:solidFill>
                <a:latin typeface="Montserrat Thin" panose="00000300000000000000" pitchFamily="2" charset="0"/>
              </a:rPr>
              <a:t> SDK container</a:t>
            </a:r>
          </a:p>
        </p:txBody>
      </p:sp>
    </p:spTree>
    <p:extLst>
      <p:ext uri="{BB962C8B-B14F-4D97-AF65-F5344CB8AC3E}">
        <p14:creationId xmlns:p14="http://schemas.microsoft.com/office/powerpoint/2010/main" val="2786059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6820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Brendon Matheson</a:t>
            </a:r>
          </a:p>
          <a:p>
            <a:r>
              <a:rPr lang="en-US" dirty="0" smtClean="0"/>
              <a:t>Australian</a:t>
            </a:r>
          </a:p>
          <a:p>
            <a:r>
              <a:rPr lang="en-US" dirty="0" smtClean="0"/>
              <a:t>11yr Bangkok Resident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Currently Working On</a:t>
            </a:r>
          </a:p>
          <a:p>
            <a:r>
              <a:rPr lang="en-US" dirty="0" smtClean="0"/>
              <a:t>Healthcare (Architect at Orion Health)</a:t>
            </a:r>
          </a:p>
          <a:p>
            <a:r>
              <a:rPr lang="en-US" dirty="0" smtClean="0"/>
              <a:t>Cloud / Multi-Tenant / </a:t>
            </a:r>
            <a:r>
              <a:rPr lang="en-US" dirty="0" err="1" smtClean="0"/>
              <a:t>SaaS</a:t>
            </a:r>
            <a:endParaRPr lang="en-US" dirty="0" smtClean="0"/>
          </a:p>
          <a:p>
            <a:r>
              <a:rPr lang="en-US" dirty="0" smtClean="0"/>
              <a:t>Functions-as-a-Service (</a:t>
            </a:r>
            <a:r>
              <a:rPr lang="en-US" dirty="0" err="1" smtClean="0"/>
              <a:t>FaaS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Your Presenter</a:t>
            </a:r>
            <a:endParaRPr lang="en-US" dirty="0"/>
          </a:p>
        </p:txBody>
      </p:sp>
      <p:pic>
        <p:nvPicPr>
          <p:cNvPr id="5" name="Picture 2" descr="C:\Users\brendonm\Desktop\IMG_009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11710"/>
            <a:ext cx="316835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646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10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Docker</a:t>
            </a:r>
            <a:r>
              <a:rPr lang="en-US" dirty="0" smtClean="0"/>
              <a:t>?</a:t>
            </a:r>
          </a:p>
          <a:p>
            <a:r>
              <a:rPr lang="en-US" dirty="0" smtClean="0"/>
              <a:t>Exercise 1 – hello-world</a:t>
            </a:r>
          </a:p>
          <a:p>
            <a:r>
              <a:rPr lang="en-US" dirty="0" smtClean="0"/>
              <a:t>Exercise 2 – Externalities</a:t>
            </a:r>
          </a:p>
          <a:p>
            <a:r>
              <a:rPr lang="en-US" dirty="0" smtClean="0"/>
              <a:t>Exercise 3 – Build a .NET Core app on Linux</a:t>
            </a:r>
          </a:p>
          <a:p>
            <a:r>
              <a:rPr lang="en-US" dirty="0" smtClean="0"/>
              <a:t>Exercise 4 – </a:t>
            </a:r>
            <a:r>
              <a:rPr lang="en-US" dirty="0" err="1" smtClean="0"/>
              <a:t>Dockerize</a:t>
            </a:r>
            <a:r>
              <a:rPr lang="en-US" dirty="0" smtClean="0"/>
              <a:t> a .NET Core app on Linux</a:t>
            </a:r>
          </a:p>
          <a:p>
            <a:r>
              <a:rPr lang="en-US" dirty="0" smtClean="0"/>
              <a:t>Exercise 5 – Customize the </a:t>
            </a:r>
            <a:r>
              <a:rPr lang="en-US" dirty="0" err="1" smtClean="0"/>
              <a:t>dotnetcore</a:t>
            </a:r>
            <a:r>
              <a:rPr lang="en-US" dirty="0" smtClean="0"/>
              <a:t> SDK container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Exercise 6 –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Dockerize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nginx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and CIFS on Linux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Exercise 7 – Serve static content in IIS on Windows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Exercise 8 – Serve web app in IIS on Windows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920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>
                <a:latin typeface="Montserrat" panose="00000500000000000000" pitchFamily="2" charset="0"/>
              </a:rPr>
              <a:t>Docker </a:t>
            </a:r>
            <a:r>
              <a:rPr lang="en-AU" dirty="0" smtClean="0"/>
              <a:t>is a</a:t>
            </a:r>
            <a:r>
              <a:rPr lang="en-AU" dirty="0" smtClean="0">
                <a:latin typeface="Montserrat" panose="00000500000000000000" pitchFamily="2" charset="0"/>
              </a:rPr>
              <a:t> cool new virtualization technology</a:t>
            </a:r>
            <a:endParaRPr lang="en-AU" dirty="0">
              <a:latin typeface="Montserrat" panose="00000500000000000000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Virtualization </a:t>
            </a:r>
            <a:r>
              <a:rPr lang="en-US" dirty="0" err="1" smtClean="0"/>
              <a:t>vs</a:t>
            </a:r>
            <a:r>
              <a:rPr lang="en-US" dirty="0" smtClean="0"/>
              <a:t> Containerization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703" y="2172587"/>
            <a:ext cx="2035539" cy="1183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88" y="2452026"/>
            <a:ext cx="2189116" cy="6241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459" y="2463325"/>
            <a:ext cx="1717162" cy="6015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24" y="328719"/>
            <a:ext cx="4605231" cy="460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67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1400" b="1" dirty="0" smtClean="0"/>
              <a:t>Virtualization</a:t>
            </a:r>
          </a:p>
          <a:p>
            <a:endParaRPr lang="en-AU" sz="1400" dirty="0" smtClean="0"/>
          </a:p>
          <a:p>
            <a:r>
              <a:rPr lang="en-AU" sz="1400" dirty="0" smtClean="0"/>
              <a:t>Virtual hardware</a:t>
            </a:r>
          </a:p>
          <a:p>
            <a:pPr lvl="1"/>
            <a:r>
              <a:rPr lang="en-AU" sz="1400" dirty="0" smtClean="0"/>
              <a:t>CPU</a:t>
            </a:r>
          </a:p>
          <a:p>
            <a:pPr lvl="1"/>
            <a:r>
              <a:rPr lang="en-AU" sz="1400" dirty="0" smtClean="0"/>
              <a:t>Disk</a:t>
            </a:r>
          </a:p>
          <a:p>
            <a:pPr lvl="1"/>
            <a:r>
              <a:rPr lang="en-AU" sz="1400" dirty="0" smtClean="0"/>
              <a:t>Memory</a:t>
            </a:r>
          </a:p>
          <a:p>
            <a:pPr lvl="1"/>
            <a:r>
              <a:rPr lang="en-AU" sz="1400" dirty="0" smtClean="0"/>
              <a:t>Devices</a:t>
            </a:r>
          </a:p>
          <a:p>
            <a:r>
              <a:rPr lang="en-AU" sz="1400" dirty="0" smtClean="0"/>
              <a:t>Guest OS and software installed into VM</a:t>
            </a:r>
          </a:p>
          <a:p>
            <a:endParaRPr lang="en-AU" sz="1400" dirty="0"/>
          </a:p>
          <a:p>
            <a:pPr marL="0" indent="0">
              <a:buNone/>
            </a:pPr>
            <a:r>
              <a:rPr lang="en-AU" sz="1400" dirty="0" smtClean="0">
                <a:solidFill>
                  <a:schemeClr val="accent2"/>
                </a:solidFill>
              </a:rPr>
              <a:t>VM’s =&gt; System-Oriented</a:t>
            </a:r>
          </a:p>
          <a:p>
            <a:endParaRPr lang="en-US" sz="1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1400" b="1" dirty="0" smtClean="0"/>
              <a:t>Containerization</a:t>
            </a:r>
          </a:p>
          <a:p>
            <a:endParaRPr lang="en-AU" sz="1400" dirty="0" smtClean="0"/>
          </a:p>
          <a:p>
            <a:r>
              <a:rPr lang="en-AU" sz="1400" dirty="0" smtClean="0"/>
              <a:t>Native hardware – no hypervisor</a:t>
            </a:r>
          </a:p>
          <a:p>
            <a:pPr lvl="1"/>
            <a:r>
              <a:rPr lang="en-AU" sz="1400" dirty="0" smtClean="0"/>
              <a:t>Allocate resources with control groups (on Linux)</a:t>
            </a:r>
          </a:p>
          <a:p>
            <a:r>
              <a:rPr lang="en-AU" sz="1400" dirty="0" smtClean="0"/>
              <a:t>Host kernel is used by containerized process</a:t>
            </a:r>
          </a:p>
          <a:p>
            <a:endParaRPr lang="en-AU" sz="1400" dirty="0"/>
          </a:p>
          <a:p>
            <a:endParaRPr lang="en-AU" sz="1400" dirty="0" smtClean="0"/>
          </a:p>
          <a:p>
            <a:endParaRPr lang="en-AU" sz="1400" dirty="0" smtClean="0"/>
          </a:p>
          <a:p>
            <a:pPr marL="0" indent="0">
              <a:buNone/>
            </a:pPr>
            <a:r>
              <a:rPr lang="en-AU" sz="1400" dirty="0" smtClean="0">
                <a:solidFill>
                  <a:schemeClr val="accent2"/>
                </a:solidFill>
              </a:rPr>
              <a:t>Containers =&gt; Service-Oriented</a:t>
            </a:r>
          </a:p>
          <a:p>
            <a:endParaRPr lang="en-US" sz="14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Docker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06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Montserrat" panose="00000500000000000000" pitchFamily="2" charset="0"/>
              </a:rPr>
              <a:t>Background Reading</a:t>
            </a:r>
          </a:p>
          <a:p>
            <a:r>
              <a:rPr lang="en-US" sz="1400" dirty="0" smtClean="0">
                <a:latin typeface="Montserrat" panose="00000500000000000000" pitchFamily="2" charset="0"/>
                <a:hlinkClick r:id="rId2"/>
              </a:rPr>
              <a:t>https://docs.docker.com/engine/docker-overview/#what-can-i-use-docker-for</a:t>
            </a:r>
            <a:endParaRPr lang="en-US" sz="1400" dirty="0" smtClean="0">
              <a:latin typeface="Montserrat" panose="00000500000000000000" pitchFamily="2" charset="0"/>
            </a:endParaRPr>
          </a:p>
          <a:p>
            <a:r>
              <a:rPr lang="en-US" sz="1400" dirty="0" smtClean="0">
                <a:latin typeface="Montserrat" panose="00000500000000000000" pitchFamily="2" charset="0"/>
                <a:hlinkClick r:id="rId3"/>
              </a:rPr>
              <a:t>http://www.haifux.org/lectures/299/netLec7.pdf</a:t>
            </a:r>
            <a:endParaRPr lang="en-US" sz="1400" dirty="0" smtClean="0">
              <a:latin typeface="Montserrat" panose="00000500000000000000" pitchFamily="2" charset="0"/>
            </a:endParaRP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 smtClean="0">
                <a:latin typeface="Montserrat" panose="00000500000000000000" pitchFamily="2" charset="0"/>
              </a:rPr>
              <a:t>Installation</a:t>
            </a:r>
          </a:p>
          <a:p>
            <a:r>
              <a:rPr lang="en-US" sz="1400" dirty="0">
                <a:hlinkClick r:id="rId4"/>
              </a:rPr>
              <a:t>https://docs.docker.com/docker-for-windows/install</a:t>
            </a:r>
            <a:r>
              <a:rPr lang="en-US" sz="1400" dirty="0" smtClean="0">
                <a:hlinkClick r:id="rId4"/>
              </a:rPr>
              <a:t>/</a:t>
            </a:r>
            <a:endParaRPr lang="en-US" sz="1400" dirty="0" smtClean="0"/>
          </a:p>
          <a:p>
            <a:endParaRPr lang="en-US" sz="1400" dirty="0" smtClean="0">
              <a:latin typeface="Montserrat" panose="00000500000000000000" pitchFamily="2" charset="0"/>
            </a:endParaRPr>
          </a:p>
          <a:p>
            <a:endParaRPr lang="en-US" sz="1400" dirty="0">
              <a:latin typeface="Montserrat" panose="000005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Montserrat Thin" panose="00000300000000000000" pitchFamily="2" charset="0"/>
              </a:rPr>
              <a:t>References</a:t>
            </a:r>
            <a:endParaRPr lang="en-US" sz="2400" dirty="0">
              <a:solidFill>
                <a:schemeClr val="bg1"/>
              </a:solidFill>
              <a:latin typeface="Montserrat Thin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228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Montserrat" panose="00000500000000000000" pitchFamily="2" charset="0"/>
              </a:rPr>
              <a:t>Run it!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run hello-world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r>
              <a:rPr lang="en-US" sz="1400" dirty="0">
                <a:latin typeface="Montserrat" panose="00000500000000000000" pitchFamily="2" charset="0"/>
              </a:rPr>
              <a:t>Review https://hub.docker.com/_/hello-world/</a:t>
            </a:r>
          </a:p>
          <a:p>
            <a:r>
              <a:rPr lang="en-US" sz="1400" dirty="0">
                <a:latin typeface="Montserrat" panose="00000500000000000000" pitchFamily="2" charset="0"/>
              </a:rPr>
              <a:t>Pull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pull debian:9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r>
              <a:rPr lang="en-US" sz="1400" dirty="0">
                <a:latin typeface="Montserrat" panose="00000500000000000000" pitchFamily="2" charset="0"/>
              </a:rPr>
              <a:t>Check C:\Users\Public\Documents\Hyper-V\Virtual hard </a:t>
            </a:r>
            <a:r>
              <a:rPr lang="en-US" sz="1400" dirty="0" smtClean="0">
                <a:latin typeface="Montserrat" panose="00000500000000000000" pitchFamily="2" charset="0"/>
              </a:rPr>
              <a:t>disks</a:t>
            </a:r>
            <a:endParaRPr lang="en-US" sz="1400" dirty="0">
              <a:latin typeface="Montserrat" panose="000005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Montserrat Thin" panose="00000300000000000000" pitchFamily="2" charset="0"/>
              </a:rPr>
              <a:t>Exercise 1 – hello-world</a:t>
            </a:r>
          </a:p>
        </p:txBody>
      </p:sp>
    </p:spTree>
    <p:extLst>
      <p:ext uri="{BB962C8B-B14F-4D97-AF65-F5344CB8AC3E}">
        <p14:creationId xmlns:p14="http://schemas.microsoft.com/office/powerpoint/2010/main" val="2533334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>
                <a:latin typeface="Montserrat" panose="00000500000000000000" pitchFamily="2" charset="0"/>
              </a:rPr>
              <a:t>Run an interactive session in </a:t>
            </a:r>
            <a:r>
              <a:rPr lang="en-US" sz="1400" dirty="0" err="1">
                <a:latin typeface="Montserrat" panose="00000500000000000000" pitchFamily="2" charset="0"/>
              </a:rPr>
              <a:t>Debian</a:t>
            </a:r>
            <a:r>
              <a:rPr lang="en-US" sz="1400" dirty="0">
                <a:latin typeface="Montserrat" panose="00000500000000000000" pitchFamily="2" charset="0"/>
              </a:rPr>
              <a:t> 9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run –</a:t>
            </a:r>
            <a:r>
              <a:rPr lang="en-US" sz="1400" dirty="0" err="1">
                <a:latin typeface="Courier" pitchFamily="49" charset="0"/>
              </a:rPr>
              <a:t>i</a:t>
            </a:r>
            <a:r>
              <a:rPr lang="en-US" sz="1400" dirty="0">
                <a:latin typeface="Courier" pitchFamily="49" charset="0"/>
              </a:rPr>
              <a:t> -t debian:9 /bin/bash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r>
              <a:rPr lang="en-US" sz="1400" dirty="0">
                <a:latin typeface="Montserrat" panose="00000500000000000000" pitchFamily="2" charset="0"/>
              </a:rPr>
              <a:t>Run a detached </a:t>
            </a:r>
            <a:r>
              <a:rPr lang="en-US" sz="1400" dirty="0" err="1">
                <a:latin typeface="Montserrat" panose="00000500000000000000" pitchFamily="2" charset="0"/>
              </a:rPr>
              <a:t>nginx</a:t>
            </a:r>
            <a:r>
              <a:rPr lang="en-US" sz="1400" dirty="0">
                <a:latin typeface="Montserrat" panose="00000500000000000000" pitchFamily="2" charset="0"/>
              </a:rPr>
              <a:t> instance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run –d </a:t>
            </a:r>
            <a:r>
              <a:rPr lang="en-US" sz="1400" dirty="0" err="1">
                <a:latin typeface="Courier" pitchFamily="49" charset="0"/>
              </a:rPr>
              <a:t>nginx</a:t>
            </a:r>
            <a:endParaRPr lang="en-US" sz="1400" dirty="0">
              <a:latin typeface="Courier" pitchFamily="49" charset="0"/>
            </a:endParaRPr>
          </a:p>
          <a:p>
            <a:endParaRPr lang="en-US" sz="1400" dirty="0">
              <a:latin typeface="Montserrat" panose="00000500000000000000" pitchFamily="2" charset="0"/>
            </a:endParaRPr>
          </a:p>
          <a:p>
            <a:r>
              <a:rPr lang="en-US" sz="1400" dirty="0">
                <a:latin typeface="Montserrat" panose="00000500000000000000" pitchFamily="2" charset="0"/>
              </a:rPr>
              <a:t>Launch a bash process in the detached </a:t>
            </a:r>
            <a:r>
              <a:rPr lang="en-US" sz="1400" dirty="0" err="1">
                <a:latin typeface="Montserrat" panose="00000500000000000000" pitchFamily="2" charset="0"/>
              </a:rPr>
              <a:t>nginx</a:t>
            </a:r>
            <a:r>
              <a:rPr lang="en-US" sz="1400" dirty="0">
                <a:latin typeface="Montserrat" panose="00000500000000000000" pitchFamily="2" charset="0"/>
              </a:rPr>
              <a:t> instance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exec -it &lt;id&gt; /bin/bash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Montserrat Thin" panose="00000300000000000000" pitchFamily="2" charset="0"/>
              </a:rPr>
              <a:t>Exercise 1 – hello-world</a:t>
            </a:r>
            <a:endParaRPr lang="en-US" sz="2400" dirty="0">
              <a:solidFill>
                <a:schemeClr val="bg1"/>
              </a:solidFill>
              <a:latin typeface="Montserrat Thin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107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endon_mathes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rendon_matheson.potx" id="{9598C5E7-E966-4A5C-BB6D-4FE19D280D3C}" vid="{8CF45270-57CC-463B-ACBE-4C91AB3BCE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brendon_matheson</Template>
  <TotalTime>1713</TotalTime>
  <Words>517</Words>
  <Application>Microsoft Office PowerPoint</Application>
  <PresentationFormat>On-screen Show (16:9)</PresentationFormat>
  <Paragraphs>160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brendon_matheson</vt:lpstr>
      <vt:lpstr>Introduction to Docker For .NET Developers</vt:lpstr>
      <vt:lpstr>Your Presenter</vt:lpstr>
      <vt:lpstr>Docker</vt:lpstr>
      <vt:lpstr>Agenda</vt:lpstr>
      <vt:lpstr>Virtualization vs Containerization</vt:lpstr>
      <vt:lpstr>What is Docker?</vt:lpstr>
      <vt:lpstr>References</vt:lpstr>
      <vt:lpstr>Exercise 1 – hello-world</vt:lpstr>
      <vt:lpstr>Exercise 1 – hello-world</vt:lpstr>
      <vt:lpstr>Exercise 1 – hello-world</vt:lpstr>
      <vt:lpstr>Exercise 2 – Externalities</vt:lpstr>
      <vt:lpstr>Exercise 2 – Externalities</vt:lpstr>
      <vt:lpstr>Exercise 3 – Build a dotnetcore app</vt:lpstr>
      <vt:lpstr>Exercise 3 – Build a dotnetcore app</vt:lpstr>
      <vt:lpstr>Exercise 3 – Build a dotnetcore app</vt:lpstr>
      <vt:lpstr>Exercise 4 – Dockerize a dotnetcore app</vt:lpstr>
      <vt:lpstr>Exercise 4 – Dockerize a dotnetcore app</vt:lpstr>
      <vt:lpstr>Exercise 5 – Customize the dotnetcore SDK container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Brendon Matheson</dc:creator>
  <cp:lastModifiedBy>Brendon Matheson</cp:lastModifiedBy>
  <cp:revision>120</cp:revision>
  <dcterms:created xsi:type="dcterms:W3CDTF">2017-09-20T21:59:42Z</dcterms:created>
  <dcterms:modified xsi:type="dcterms:W3CDTF">2017-09-28T08:17:39Z</dcterms:modified>
</cp:coreProperties>
</file>