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5" r:id="rId5"/>
    <p:sldId id="266" r:id="rId6"/>
    <p:sldId id="267" r:id="rId7"/>
    <p:sldId id="259" r:id="rId8"/>
    <p:sldId id="260" r:id="rId9"/>
    <p:sldId id="268" r:id="rId10"/>
    <p:sldId id="264" r:id="rId11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96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7" d="100"/>
          <a:sy n="27" d="100"/>
        </p:scale>
        <p:origin x="552" y="138"/>
      </p:cViewPr>
      <p:guideLst>
        <p:guide orient="horz" pos="9096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E396-5DDC-436F-87EB-39A8E45CDB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C042-0699-4EA7-9EC9-5A0163C7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>
            <a:off x="1987723" y="3331559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/>
              <a:t>Participants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16314460" y="912275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Excerpts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EDAF58-78D9-4829-8D57-9BD2FF126AFA}"/>
              </a:ext>
            </a:extLst>
          </p:cNvPr>
          <p:cNvGrpSpPr/>
          <p:nvPr/>
        </p:nvGrpSpPr>
        <p:grpSpPr>
          <a:xfrm>
            <a:off x="3390851" y="2935688"/>
            <a:ext cx="7296912" cy="173440"/>
            <a:chOff x="6482859" y="4047912"/>
            <a:chExt cx="6184442" cy="173440"/>
          </a:xfrm>
        </p:grpSpPr>
        <p:sp>
          <p:nvSpPr>
            <p:cNvPr id="51" name="Right Bracket 50">
              <a:extLst>
                <a:ext uri="{FF2B5EF4-FFF2-40B4-BE49-F238E27FC236}">
                  <a16:creationId xmlns:a16="http://schemas.microsoft.com/office/drawing/2014/main" id="{BDC87752-36CE-4AD5-ADA3-99C7A9E555AE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CEB5ACDF-D9D9-4516-A2A4-A548DEACFEF6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ket 56">
              <a:extLst>
                <a:ext uri="{FF2B5EF4-FFF2-40B4-BE49-F238E27FC236}">
                  <a16:creationId xmlns:a16="http://schemas.microsoft.com/office/drawing/2014/main" id="{2808057C-13ED-4459-AF53-0D8266DB9B71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E723DBB7-1EC1-40B9-A4A8-C6701571EEFC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3738262" y="2255279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Qualities or Adjectives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0513B2-EF3D-4D5C-9F00-F642C0455047}"/>
              </a:ext>
            </a:extLst>
          </p:cNvPr>
          <p:cNvSpPr/>
          <p:nvPr/>
        </p:nvSpPr>
        <p:spPr>
          <a:xfrm>
            <a:off x="3369590" y="3282350"/>
            <a:ext cx="7299646" cy="438912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58066C-7D29-4C11-89EA-FA5853BE7731}"/>
              </a:ext>
            </a:extLst>
          </p:cNvPr>
          <p:cNvGrpSpPr/>
          <p:nvPr/>
        </p:nvGrpSpPr>
        <p:grpSpPr>
          <a:xfrm>
            <a:off x="3393391" y="3282350"/>
            <a:ext cx="7268539" cy="4389120"/>
            <a:chOff x="3393391" y="3282350"/>
            <a:chExt cx="7268539" cy="438912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2A70B2-6D85-4555-AEC1-0E4B5B16EC46}"/>
                </a:ext>
              </a:extLst>
            </p:cNvPr>
            <p:cNvCxnSpPr>
              <a:cxnSpLocks/>
            </p:cNvCxnSpPr>
            <p:nvPr/>
          </p:nvCxnSpPr>
          <p:spPr>
            <a:xfrm>
              <a:off x="8872119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9913B-011F-41E4-86A9-B40EF47AA3DD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14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759592-63BC-4312-9BF4-791798E9C5BF}"/>
                </a:ext>
              </a:extLst>
            </p:cNvPr>
            <p:cNvCxnSpPr>
              <a:cxnSpLocks/>
            </p:cNvCxnSpPr>
            <p:nvPr/>
          </p:nvCxnSpPr>
          <p:spPr>
            <a:xfrm>
              <a:off x="5174210" y="3282350"/>
              <a:ext cx="0" cy="438912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9C8D47-9A47-4A4B-B491-7A4732B4D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00698" y="4760630"/>
              <a:ext cx="7237430" cy="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6D656C-6C2C-4B5B-8B34-E54E3E2E2F50}"/>
                </a:ext>
              </a:extLst>
            </p:cNvPr>
            <p:cNvCxnSpPr>
              <a:cxnSpLocks/>
            </p:cNvCxnSpPr>
            <p:nvPr/>
          </p:nvCxnSpPr>
          <p:spPr>
            <a:xfrm>
              <a:off x="3393391" y="6223313"/>
              <a:ext cx="7268539" cy="0"/>
            </a:xfrm>
            <a:prstGeom prst="line">
              <a:avLst/>
            </a:prstGeom>
            <a:ln w="381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3386FA-59C0-445A-8D8C-D81B04520241}"/>
              </a:ext>
            </a:extLst>
          </p:cNvPr>
          <p:cNvGrpSpPr/>
          <p:nvPr/>
        </p:nvGrpSpPr>
        <p:grpSpPr>
          <a:xfrm>
            <a:off x="10664414" y="3283770"/>
            <a:ext cx="7311861" cy="4389120"/>
            <a:chOff x="14265658" y="12219711"/>
            <a:chExt cx="6190024" cy="43641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4265658" y="12219711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60D6158-E3D2-4258-9FA3-BD55912CF436}"/>
                </a:ext>
              </a:extLst>
            </p:cNvPr>
            <p:cNvGrpSpPr/>
            <p:nvPr/>
          </p:nvGrpSpPr>
          <p:grpSpPr>
            <a:xfrm>
              <a:off x="14298709" y="12219711"/>
              <a:ext cx="6156973" cy="4364178"/>
              <a:chOff x="6515911" y="4392609"/>
              <a:chExt cx="6156973" cy="436417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DA3F25-B54C-4F07-96E6-AC901CB0B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212C369-C379-4AD0-9801-E75142BC6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CBDFA6-594B-4C23-B26E-EAB4C9E5E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359F21A-A0BC-487B-81AF-553550DF9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911" y="5862710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EC57586-CFAA-4067-9990-12B9ABF58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535" y="7315447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3083D2-1924-40AF-AA0D-6203572D85BB}"/>
              </a:ext>
            </a:extLst>
          </p:cNvPr>
          <p:cNvGrpSpPr/>
          <p:nvPr/>
        </p:nvGrpSpPr>
        <p:grpSpPr>
          <a:xfrm>
            <a:off x="17962734" y="3283770"/>
            <a:ext cx="7315200" cy="4389120"/>
            <a:chOff x="14265658" y="12219711"/>
            <a:chExt cx="6192851" cy="436417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4265658" y="12219711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F7B7D7-A9E6-4952-A034-E59761E2E720}"/>
                </a:ext>
              </a:extLst>
            </p:cNvPr>
            <p:cNvGrpSpPr/>
            <p:nvPr/>
          </p:nvGrpSpPr>
          <p:grpSpPr>
            <a:xfrm>
              <a:off x="14305160" y="12219711"/>
              <a:ext cx="6153349" cy="4364178"/>
              <a:chOff x="6522362" y="4392609"/>
              <a:chExt cx="6153349" cy="4364178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B4D589D-8123-45D8-9DB7-8B3CBA3E2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E140DD5-DA04-4410-AE41-77854C755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65E29F1-2A2F-4E47-AD2F-67CD2D8A5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C76BC-6782-4007-A60B-A82CAB5A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5862710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BD394CE-0DCD-49F8-9B7B-1E428FB61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7318122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726FAC2-21F1-41C0-B47F-A10CCE473831}"/>
              </a:ext>
            </a:extLst>
          </p:cNvPr>
          <p:cNvGrpSpPr/>
          <p:nvPr/>
        </p:nvGrpSpPr>
        <p:grpSpPr>
          <a:xfrm>
            <a:off x="25257560" y="3255693"/>
            <a:ext cx="7299646" cy="4417695"/>
            <a:chOff x="14281786" y="12219711"/>
            <a:chExt cx="6179683" cy="439259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14281786" y="12248124"/>
              <a:ext cx="6179683" cy="436417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8E98902-96D8-4E8D-A467-313F37DC18FD}"/>
                </a:ext>
              </a:extLst>
            </p:cNvPr>
            <p:cNvGrpSpPr/>
            <p:nvPr/>
          </p:nvGrpSpPr>
          <p:grpSpPr>
            <a:xfrm>
              <a:off x="14305160" y="12219711"/>
              <a:ext cx="6153349" cy="4364178"/>
              <a:chOff x="6522362" y="4392609"/>
              <a:chExt cx="6153349" cy="4364178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FD73985-6CD7-4E2C-BC73-6FBABBB61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115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2A8304E-E95D-4BFB-A63C-D500500B0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7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B5AD161-98B7-44A9-90DD-3CDD582C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0602" y="4392609"/>
                <a:ext cx="0" cy="4364178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61F3FD0-9539-4268-B836-735B88625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5893017"/>
                <a:ext cx="6127013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3F28523-7982-446C-A8F2-8901348A7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62" y="7347166"/>
                <a:ext cx="6153349" cy="0"/>
              </a:xfrm>
              <a:prstGeom prst="line">
                <a:avLst/>
              </a:prstGeom>
              <a:ln w="381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116455" y="-1177084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399180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8681904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Bracket 120">
            <a:extLst>
              <a:ext uri="{FF2B5EF4-FFF2-40B4-BE49-F238E27FC236}">
                <a16:creationId xmlns:a16="http://schemas.microsoft.com/office/drawing/2014/main" id="{61F61607-8944-4FE6-A29C-A980AC112D5E}"/>
              </a:ext>
            </a:extLst>
          </p:cNvPr>
          <p:cNvSpPr/>
          <p:nvPr/>
        </p:nvSpPr>
        <p:spPr>
          <a:xfrm rot="10800000">
            <a:off x="3023158" y="3297590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ket 121">
            <a:extLst>
              <a:ext uri="{FF2B5EF4-FFF2-40B4-BE49-F238E27FC236}">
                <a16:creationId xmlns:a16="http://schemas.microsoft.com/office/drawing/2014/main" id="{2325D330-CE5C-4E8B-BA54-FA623A947A4E}"/>
              </a:ext>
            </a:extLst>
          </p:cNvPr>
          <p:cNvSpPr/>
          <p:nvPr/>
        </p:nvSpPr>
        <p:spPr>
          <a:xfrm rot="10800000">
            <a:off x="3022652" y="4760630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78B7D679-FFD3-42E1-989D-630ED70B8AD4}"/>
              </a:ext>
            </a:extLst>
          </p:cNvPr>
          <p:cNvSpPr/>
          <p:nvPr/>
        </p:nvSpPr>
        <p:spPr>
          <a:xfrm rot="10800000">
            <a:off x="3023157" y="6223313"/>
            <a:ext cx="171961" cy="146304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039295" y="8255515"/>
            <a:ext cx="5843045" cy="125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89E8949-0D47-4CE4-ABAC-BB024D93A8FD}"/>
              </a:ext>
            </a:extLst>
          </p:cNvPr>
          <p:cNvGrpSpPr/>
          <p:nvPr/>
        </p:nvGrpSpPr>
        <p:grpSpPr>
          <a:xfrm>
            <a:off x="14066197" y="10755983"/>
            <a:ext cx="7886396" cy="5330958"/>
            <a:chOff x="10638128" y="10614210"/>
            <a:chExt cx="9852346" cy="665988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663ECA-44D2-462D-B72C-EFCFE06E5678}"/>
                </a:ext>
              </a:extLst>
            </p:cNvPr>
            <p:cNvSpPr/>
            <p:nvPr/>
          </p:nvSpPr>
          <p:spPr>
            <a:xfrm>
              <a:off x="10638128" y="12884970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6CDCC1-C67A-4557-89D9-41C00F36DD7C}"/>
                </a:ext>
              </a:extLst>
            </p:cNvPr>
            <p:cNvSpPr/>
            <p:nvPr/>
          </p:nvSpPr>
          <p:spPr>
            <a:xfrm>
              <a:off x="13190828" y="10614210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204C29C-9382-491A-9EE8-45EADB50B4B6}"/>
                </a:ext>
              </a:extLst>
            </p:cNvPr>
            <p:cNvSpPr/>
            <p:nvPr/>
          </p:nvSpPr>
          <p:spPr>
            <a:xfrm>
              <a:off x="11948976" y="11723162"/>
              <a:ext cx="7299646" cy="438912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ED0619C-E7F2-4203-9F81-D0184B780A4F}"/>
              </a:ext>
            </a:extLst>
          </p:cNvPr>
          <p:cNvSpPr txBox="1"/>
          <p:nvPr/>
        </p:nvSpPr>
        <p:spPr>
          <a:xfrm rot="16200000">
            <a:off x="11930058" y="13042214"/>
            <a:ext cx="351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Excerpts</a:t>
            </a:r>
            <a:endParaRPr lang="en-US" sz="4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5EDD08-D3F7-4220-B1B3-1556693ECE81}"/>
              </a:ext>
            </a:extLst>
          </p:cNvPr>
          <p:cNvSpPr txBox="1"/>
          <p:nvPr/>
        </p:nvSpPr>
        <p:spPr>
          <a:xfrm>
            <a:off x="14066196" y="16117810"/>
            <a:ext cx="584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Qualities or Adjectives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77BE2-3060-4CC2-A657-A0BB7FF8B25A}"/>
              </a:ext>
            </a:extLst>
          </p:cNvPr>
          <p:cNvSpPr txBox="1"/>
          <p:nvPr/>
        </p:nvSpPr>
        <p:spPr>
          <a:xfrm rot="2891958">
            <a:off x="21094696" y="13679400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  <a:endParaRPr lang="en-US" sz="5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752F5D-5F36-4932-845A-9337CFB5A5C3}"/>
              </a:ext>
            </a:extLst>
          </p:cNvPr>
          <p:cNvSpPr/>
          <p:nvPr/>
        </p:nvSpPr>
        <p:spPr>
          <a:xfrm>
            <a:off x="4795784" y="11135462"/>
            <a:ext cx="4572000" cy="45720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E93BFC-2F6C-4436-AD2A-A2DC2444E2AC}"/>
              </a:ext>
            </a:extLst>
          </p:cNvPr>
          <p:cNvSpPr/>
          <p:nvPr/>
        </p:nvSpPr>
        <p:spPr>
          <a:xfrm>
            <a:off x="25341535" y="11226902"/>
            <a:ext cx="7299646" cy="4389120"/>
          </a:xfrm>
          <a:prstGeom prst="rect">
            <a:avLst/>
          </a:prstGeom>
          <a:solidFill>
            <a:schemeClr val="accent1">
              <a:alpha val="28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52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1DDFF0-B057-40D2-9C3C-60619B6B8F06}"/>
              </a:ext>
            </a:extLst>
          </p:cNvPr>
          <p:cNvSpPr txBox="1"/>
          <p:nvPr/>
        </p:nvSpPr>
        <p:spPr>
          <a:xfrm rot="5400000">
            <a:off x="6731393" y="8972414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3B50C5-A5D4-4CAD-B279-DEEF52BCC12B}"/>
              </a:ext>
            </a:extLst>
          </p:cNvPr>
          <p:cNvSpPr txBox="1"/>
          <p:nvPr/>
        </p:nvSpPr>
        <p:spPr>
          <a:xfrm>
            <a:off x="3914726" y="11709517"/>
            <a:ext cx="738664" cy="35427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Participants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03CFEF-CD7B-4F6C-9E6A-21035CACF3A6}"/>
              </a:ext>
            </a:extLst>
          </p:cNvPr>
          <p:cNvSpPr txBox="1"/>
          <p:nvPr/>
        </p:nvSpPr>
        <p:spPr>
          <a:xfrm>
            <a:off x="26096951" y="10551996"/>
            <a:ext cx="584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Qualities or Adjectives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5C78ED-784C-4FA5-BCE9-0C981AB20006}"/>
              </a:ext>
            </a:extLst>
          </p:cNvPr>
          <p:cNvSpPr txBox="1"/>
          <p:nvPr/>
        </p:nvSpPr>
        <p:spPr>
          <a:xfrm rot="16200000">
            <a:off x="23158058" y="13154377"/>
            <a:ext cx="351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Excerpts</a:t>
            </a:r>
            <a:endParaRPr lang="en-US" sz="4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0BABE95-CF6A-4A5C-A309-D975131855CC}"/>
              </a:ext>
            </a:extLst>
          </p:cNvPr>
          <p:cNvSpPr/>
          <p:nvPr/>
        </p:nvSpPr>
        <p:spPr>
          <a:xfrm>
            <a:off x="10501359" y="12867464"/>
            <a:ext cx="1717416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283127" y="4639742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Survey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1CBB-74FC-49EF-8457-9DBC97506243}"/>
              </a:ext>
            </a:extLst>
          </p:cNvPr>
          <p:cNvSpPr txBox="1"/>
          <p:nvPr/>
        </p:nvSpPr>
        <p:spPr>
          <a:xfrm>
            <a:off x="15769218" y="12867464"/>
            <a:ext cx="453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The ‘brick’</a:t>
            </a:r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906865" y="12959797"/>
            <a:ext cx="1717416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DD4BB4-51BC-4037-9B7B-7E4F72AFB1B3}"/>
              </a:ext>
            </a:extLst>
          </p:cNvPr>
          <p:cNvSpPr txBox="1"/>
          <p:nvPr/>
        </p:nvSpPr>
        <p:spPr>
          <a:xfrm>
            <a:off x="25237878" y="12480533"/>
            <a:ext cx="756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Pseudo-contingency </a:t>
            </a:r>
          </a:p>
          <a:p>
            <a:pPr algn="ctr"/>
            <a:r>
              <a:rPr lang="en-US" sz="5400" b="1" dirty="0"/>
              <a:t>table for 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00D9C5-1E88-4303-A071-241551F5E32A}"/>
              </a:ext>
            </a:extLst>
          </p:cNvPr>
          <p:cNvSpPr txBox="1"/>
          <p:nvPr/>
        </p:nvSpPr>
        <p:spPr>
          <a:xfrm>
            <a:off x="4328699" y="12533138"/>
            <a:ext cx="5522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Co-occurrence matrix for MDS</a:t>
            </a:r>
          </a:p>
        </p:txBody>
      </p: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6825930" y="-1179576"/>
            <a:ext cx="426753" cy="7296912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80833A8-164F-4E8E-8608-C7C8B4D5ED29}"/>
              </a:ext>
            </a:extLst>
          </p:cNvPr>
          <p:cNvGrpSpPr/>
          <p:nvPr/>
        </p:nvGrpSpPr>
        <p:grpSpPr>
          <a:xfrm>
            <a:off x="10688941" y="2930810"/>
            <a:ext cx="7296912" cy="173440"/>
            <a:chOff x="6482859" y="4047912"/>
            <a:chExt cx="6184442" cy="173440"/>
          </a:xfrm>
        </p:grpSpPr>
        <p:sp>
          <p:nvSpPr>
            <p:cNvPr id="79" name="Right Bracket 78">
              <a:extLst>
                <a:ext uri="{FF2B5EF4-FFF2-40B4-BE49-F238E27FC236}">
                  <a16:creationId xmlns:a16="http://schemas.microsoft.com/office/drawing/2014/main" id="{32546905-3691-4F55-B706-F7267678F05B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Bracket 79">
              <a:extLst>
                <a:ext uri="{FF2B5EF4-FFF2-40B4-BE49-F238E27FC236}">
                  <a16:creationId xmlns:a16="http://schemas.microsoft.com/office/drawing/2014/main" id="{87DBAF85-411C-433E-BEF5-1EE68483752F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Bracket 80">
              <a:extLst>
                <a:ext uri="{FF2B5EF4-FFF2-40B4-BE49-F238E27FC236}">
                  <a16:creationId xmlns:a16="http://schemas.microsoft.com/office/drawing/2014/main" id="{B5DF718A-D985-48DD-9119-D93C517F6236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B32EC273-778E-474B-B74A-0BEDF0CD2E47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3D6213-0AD9-4CCF-8D92-21DC0DCEDA79}"/>
              </a:ext>
            </a:extLst>
          </p:cNvPr>
          <p:cNvGrpSpPr/>
          <p:nvPr/>
        </p:nvGrpSpPr>
        <p:grpSpPr>
          <a:xfrm>
            <a:off x="25272044" y="2934948"/>
            <a:ext cx="7296912" cy="173440"/>
            <a:chOff x="6482859" y="4047912"/>
            <a:chExt cx="6184442" cy="173440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A4C69E-A0D7-4610-A4A1-339AFCFD4B30}"/>
              </a:ext>
            </a:extLst>
          </p:cNvPr>
          <p:cNvGrpSpPr/>
          <p:nvPr/>
        </p:nvGrpSpPr>
        <p:grpSpPr>
          <a:xfrm>
            <a:off x="17979654" y="2935224"/>
            <a:ext cx="7296912" cy="173440"/>
            <a:chOff x="6482859" y="4047912"/>
            <a:chExt cx="6184442" cy="173440"/>
          </a:xfrm>
        </p:grpSpPr>
        <p:sp>
          <p:nvSpPr>
            <p:cNvPr id="117" name="Right Bracket 116">
              <a:extLst>
                <a:ext uri="{FF2B5EF4-FFF2-40B4-BE49-F238E27FC236}">
                  <a16:creationId xmlns:a16="http://schemas.microsoft.com/office/drawing/2014/main" id="{7A8DD8C7-2859-4887-9C87-F9D22ED09949}"/>
                </a:ext>
              </a:extLst>
            </p:cNvPr>
            <p:cNvSpPr/>
            <p:nvPr/>
          </p:nvSpPr>
          <p:spPr>
            <a:xfrm rot="16200000">
              <a:off x="7169630" y="336191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Bracket 117">
              <a:extLst>
                <a:ext uri="{FF2B5EF4-FFF2-40B4-BE49-F238E27FC236}">
                  <a16:creationId xmlns:a16="http://schemas.microsoft.com/office/drawing/2014/main" id="{CD44DBA3-1F95-4FF3-9C9A-BB89DF15A91C}"/>
                </a:ext>
              </a:extLst>
            </p:cNvPr>
            <p:cNvSpPr/>
            <p:nvPr/>
          </p:nvSpPr>
          <p:spPr>
            <a:xfrm rot="16200000">
              <a:off x="8706823" y="3362620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ight Bracket 118">
              <a:extLst>
                <a:ext uri="{FF2B5EF4-FFF2-40B4-BE49-F238E27FC236}">
                  <a16:creationId xmlns:a16="http://schemas.microsoft.com/office/drawing/2014/main" id="{E7A06B9D-6781-4ED8-8FFF-1647C22F4783}"/>
                </a:ext>
              </a:extLst>
            </p:cNvPr>
            <p:cNvSpPr/>
            <p:nvPr/>
          </p:nvSpPr>
          <p:spPr>
            <a:xfrm rot="16200000">
              <a:off x="10257020" y="336114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ight Bracket 119">
              <a:extLst>
                <a:ext uri="{FF2B5EF4-FFF2-40B4-BE49-F238E27FC236}">
                  <a16:creationId xmlns:a16="http://schemas.microsoft.com/office/drawing/2014/main" id="{5C1AC353-0653-4599-AF28-24DEAA4363FD}"/>
                </a:ext>
              </a:extLst>
            </p:cNvPr>
            <p:cNvSpPr/>
            <p:nvPr/>
          </p:nvSpPr>
          <p:spPr>
            <a:xfrm rot="16200000">
              <a:off x="11808569" y="3361561"/>
              <a:ext cx="171961" cy="1545503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6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53E506-CA46-4DCB-B0A8-0629E9B23210}"/>
              </a:ext>
            </a:extLst>
          </p:cNvPr>
          <p:cNvGrpSpPr/>
          <p:nvPr/>
        </p:nvGrpSpPr>
        <p:grpSpPr>
          <a:xfrm>
            <a:off x="9767221" y="697161"/>
            <a:ext cx="31800152" cy="21755244"/>
            <a:chOff x="9767221" y="697161"/>
            <a:chExt cx="31800152" cy="217552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1CA6AC-93E8-481F-951C-BAD0CA7212BB}"/>
                </a:ext>
              </a:extLst>
            </p:cNvPr>
            <p:cNvGrpSpPr/>
            <p:nvPr/>
          </p:nvGrpSpPr>
          <p:grpSpPr>
            <a:xfrm>
              <a:off x="133120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308B08-46E6-453E-AD90-78314033AE59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8A3496-8AF7-4B36-84BF-9A4BA57A5B09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4B8F260-45D6-466E-9DF3-09AFDB4D8FD4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3088EAA-1150-4C5D-AB89-32C6BDA575C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EBBDD8-652E-444F-8BF7-3A70DC0FEC96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69997C5-7EA0-4B71-9CA3-DA57537C05B4}"/>
                </a:ext>
              </a:extLst>
            </p:cNvPr>
            <p:cNvGrpSpPr/>
            <p:nvPr/>
          </p:nvGrpSpPr>
          <p:grpSpPr>
            <a:xfrm>
              <a:off x="97672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3F6F0B-71AA-41EA-AFD7-80E178FFDA8C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0D3084-DCDC-4920-B8BD-1A9F53D110C5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9C9502-A396-43F8-91CF-2D9FB524C599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4162BE-D5F2-4A1A-B717-8169042C7B74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7204513"/>
              <a:ext cx="6303300" cy="5247892"/>
              <a:chOff x="19797410" y="18291165"/>
              <a:chExt cx="7958606" cy="67256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9" y="19148272"/>
                <a:ext cx="7102816" cy="5843070"/>
                <a:chOff x="21893701" y="20187102"/>
                <a:chExt cx="7102816" cy="584307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351981"/>
                  <a:ext cx="5843067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0" y="21351985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772119"/>
                <a:ext cx="5843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338412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8291165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346531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372009"/>
                <a:ext cx="1939047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6AD6A5-F3D5-4316-A6DE-C1F59D1708ED}"/>
                </a:ext>
              </a:extLst>
            </p:cNvPr>
            <p:cNvGrpSpPr/>
            <p:nvPr/>
          </p:nvGrpSpPr>
          <p:grpSpPr>
            <a:xfrm>
              <a:off x="203211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54DC2D04-162C-44C9-9B57-08A298E63294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9F6DACF-6621-4DFC-8CD0-BED22940784C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1CE954-52EA-4E5B-A12B-5591ACC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3FF1875-C965-435D-9B19-8510AB0F5C80}"/>
                </a:ext>
              </a:extLst>
            </p:cNvPr>
            <p:cNvGrpSpPr/>
            <p:nvPr/>
          </p:nvGrpSpPr>
          <p:grpSpPr>
            <a:xfrm>
              <a:off x="133455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7100E-45C4-4E5D-A572-AF7814C66036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0F724-BDE7-41E4-8736-F8CD8F710D7A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5E102A-AB65-4B34-8675-AE46C5DFC86B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150A032-75A9-4DC5-8B75-BC23EF3348FA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92BAFE-42DF-481F-898B-DEC5BD64EFA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AEB826-C446-4690-8C11-B4BEE57EAB9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4201805-8B0C-44E5-BAAE-744ADD860756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B17317-E116-4979-88E3-72100AB9574F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92E3FDF-1207-4EC2-8DE8-8C3DE7371262}"/>
                </a:ext>
              </a:extLst>
            </p:cNvPr>
            <p:cNvGrpSpPr/>
            <p:nvPr/>
          </p:nvGrpSpPr>
          <p:grpSpPr>
            <a:xfrm>
              <a:off x="158566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8DDBD1B9-AE8A-4A25-A0A5-2270F3B36AF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BDBA01A-6C72-48DB-B4FF-967C7C7ACC6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D63305B-18FD-4D7C-8D38-DEBA379C8C74}"/>
                </a:ext>
              </a:extLst>
            </p:cNvPr>
            <p:cNvGrpSpPr/>
            <p:nvPr/>
          </p:nvGrpSpPr>
          <p:grpSpPr>
            <a:xfrm>
              <a:off x="131233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74" name="Arrow: Right 173">
                <a:extLst>
                  <a:ext uri="{FF2B5EF4-FFF2-40B4-BE49-F238E27FC236}">
                    <a16:creationId xmlns:a16="http://schemas.microsoft.com/office/drawing/2014/main" id="{7687ECDE-98B1-4009-8F8B-047B89B39896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8075CB0-B068-4D60-AB02-46EA8C0A638B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51324B7-2EC2-4F75-996C-EB919CB08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899788" y="11234039"/>
              <a:ext cx="1518729" cy="1089585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>
              <a:off x="30346651" y="11234039"/>
              <a:ext cx="1774786" cy="1072261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508CFD27-DC23-46FB-93D0-996B8B03AD82}"/>
                </a:ext>
              </a:extLst>
            </p:cNvPr>
            <p:cNvSpPr/>
            <p:nvPr/>
          </p:nvSpPr>
          <p:spPr>
            <a:xfrm rot="5400000">
              <a:off x="25162462" y="14145277"/>
              <a:ext cx="1009671" cy="5625510"/>
            </a:xfrm>
            <a:prstGeom prst="leftBrace">
              <a:avLst>
                <a:gd name="adj1" fmla="val 35463"/>
                <a:gd name="adj2" fmla="val 50855"/>
              </a:avLst>
            </a:prstGeom>
            <a:ln w="1016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0254623" y="15065561"/>
              <a:ext cx="107766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401B5B"/>
                  </a:solidFill>
                </a:rPr>
                <a:t>To MFA: Adjectives perspective</a:t>
              </a:r>
              <a:endParaRPr lang="en-US" sz="72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96" name="Left Brace 95">
              <a:extLst>
                <a:ext uri="{FF2B5EF4-FFF2-40B4-BE49-F238E27FC236}">
                  <a16:creationId xmlns:a16="http://schemas.microsoft.com/office/drawing/2014/main" id="{7C8D297A-BA6D-4553-B92D-D577275C91F1}"/>
                </a:ext>
              </a:extLst>
            </p:cNvPr>
            <p:cNvSpPr/>
            <p:nvPr/>
          </p:nvSpPr>
          <p:spPr>
            <a:xfrm rot="5400000">
              <a:off x="25067133" y="5853713"/>
              <a:ext cx="1200329" cy="9180460"/>
            </a:xfrm>
            <a:prstGeom prst="leftBrace">
              <a:avLst>
                <a:gd name="adj1" fmla="val 35463"/>
                <a:gd name="adj2" fmla="val 49806"/>
              </a:avLst>
            </a:prstGeom>
            <a:ln w="1016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0214866" y="8391101"/>
              <a:ext cx="107766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401B5B"/>
                  </a:solidFill>
                </a:rPr>
                <a:t>To MFA: Excerpts perspective</a:t>
              </a:r>
              <a:endParaRPr lang="en-US" sz="7200" baseline="30000" dirty="0">
                <a:solidFill>
                  <a:srgbClr val="401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35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97ED85-53C5-46D0-AD11-C6F363887A0A}"/>
              </a:ext>
            </a:extLst>
          </p:cNvPr>
          <p:cNvGraphicFramePr>
            <a:graphicFrameLocks noGrp="1"/>
          </p:cNvGraphicFramePr>
          <p:nvPr/>
        </p:nvGraphicFramePr>
        <p:xfrm>
          <a:off x="3676800" y="5309286"/>
          <a:ext cx="29251952" cy="539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47">
                  <a:extLst>
                    <a:ext uri="{9D8B030D-6E8A-4147-A177-3AD203B41FA5}">
                      <a16:colId xmlns:a16="http://schemas.microsoft.com/office/drawing/2014/main" val="380976067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0870506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78624130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09582718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56493985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65401962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26665812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52118765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939498869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185816662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819279867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0716340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28505348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643827238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78308353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047681601"/>
                    </a:ext>
                  </a:extLst>
                </a:gridCol>
              </a:tblGrid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0556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451906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058580"/>
                  </a:ext>
                </a:extLst>
              </a:tr>
              <a:tr h="1349326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401B5B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40011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 rot="8100000">
            <a:off x="1750231" y="2958024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5684412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4049619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BDF10-CD46-4DFF-AAFE-B4FA843D7FD5}"/>
              </a:ext>
            </a:extLst>
          </p:cNvPr>
          <p:cNvGrpSpPr/>
          <p:nvPr/>
        </p:nvGrpSpPr>
        <p:grpSpPr>
          <a:xfrm>
            <a:off x="3664860" y="5263684"/>
            <a:ext cx="29251439" cy="5488310"/>
            <a:chOff x="3677596" y="5263684"/>
            <a:chExt cx="29251439" cy="54883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0513B2-EF3D-4D5C-9F00-F642C0455047}"/>
                </a:ext>
              </a:extLst>
            </p:cNvPr>
            <p:cNvSpPr/>
            <p:nvPr/>
          </p:nvSpPr>
          <p:spPr>
            <a:xfrm>
              <a:off x="3677596" y="526368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1017191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8315512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25613835" y="526559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</p:grp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368801" y="11095251"/>
            <a:ext cx="5843045" cy="1255688"/>
          </a:xfrm>
          <a:prstGeom prst="down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0BABE95-CF6A-4A5C-A309-D975131855CC}"/>
              </a:ext>
            </a:extLst>
          </p:cNvPr>
          <p:cNvSpPr/>
          <p:nvPr/>
        </p:nvSpPr>
        <p:spPr>
          <a:xfrm>
            <a:off x="10432849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613813" y="1868731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01B5B"/>
                </a:solidFill>
              </a:rPr>
              <a:t>Survey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401B5B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832752-DD66-4CFA-A383-C06E27DEB3BF}"/>
              </a:ext>
            </a:extLst>
          </p:cNvPr>
          <p:cNvGrpSpPr/>
          <p:nvPr/>
        </p:nvGrpSpPr>
        <p:grpSpPr>
          <a:xfrm>
            <a:off x="12730920" y="12694686"/>
            <a:ext cx="11065432" cy="6167127"/>
            <a:chOff x="13078657" y="13530714"/>
            <a:chExt cx="11065432" cy="616712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89E8949-0D47-4CE4-ABAC-BB024D93A8FD}"/>
                </a:ext>
              </a:extLst>
            </p:cNvPr>
            <p:cNvGrpSpPr/>
            <p:nvPr/>
          </p:nvGrpSpPr>
          <p:grpSpPr>
            <a:xfrm>
              <a:off x="14212245" y="13530714"/>
              <a:ext cx="8156156" cy="5408376"/>
              <a:chOff x="10331753" y="10701198"/>
              <a:chExt cx="10189354" cy="675659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3663ECA-44D2-462D-B72C-EFCFE06E5678}"/>
                  </a:ext>
                </a:extLst>
              </p:cNvPr>
              <p:cNvSpPr/>
              <p:nvPr/>
            </p:nvSpPr>
            <p:spPr>
              <a:xfrm>
                <a:off x="10331753" y="12977505"/>
                <a:ext cx="7896480" cy="448029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36CDCC1-C67A-4557-89D9-41C00F36DD7C}"/>
                  </a:ext>
                </a:extLst>
              </p:cNvPr>
              <p:cNvSpPr/>
              <p:nvPr/>
            </p:nvSpPr>
            <p:spPr>
              <a:xfrm>
                <a:off x="12624629" y="10701198"/>
                <a:ext cx="7896478" cy="448028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204C29C-9382-491A-9EE8-45EADB50B4B6}"/>
                  </a:ext>
                </a:extLst>
              </p:cNvPr>
              <p:cNvSpPr/>
              <p:nvPr/>
            </p:nvSpPr>
            <p:spPr>
              <a:xfrm>
                <a:off x="11477990" y="11830539"/>
                <a:ext cx="7896480" cy="448029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0619C-E7F2-4203-9F81-D0184B780A4F}"/>
                </a:ext>
              </a:extLst>
            </p:cNvPr>
            <p:cNvSpPr txBox="1"/>
            <p:nvPr/>
          </p:nvSpPr>
          <p:spPr>
            <a:xfrm rot="16200000">
              <a:off x="11645168" y="16859271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45EDD08-D3F7-4220-B1B3-1556693ECE81}"/>
                </a:ext>
              </a:extLst>
            </p:cNvPr>
            <p:cNvSpPr txBox="1"/>
            <p:nvPr/>
          </p:nvSpPr>
          <p:spPr>
            <a:xfrm>
              <a:off x="13997686" y="19051510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2003363" y="1635611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B1CBB-74FC-49EF-8457-9DBC97506243}"/>
                </a:ext>
              </a:extLst>
            </p:cNvPr>
            <p:cNvSpPr txBox="1"/>
            <p:nvPr/>
          </p:nvSpPr>
          <p:spPr>
            <a:xfrm>
              <a:off x="16022532" y="15773237"/>
              <a:ext cx="4535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</p:grp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838355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3CB26-F03D-4B35-B8E0-99BA361E4928}"/>
              </a:ext>
            </a:extLst>
          </p:cNvPr>
          <p:cNvGrpSpPr/>
          <p:nvPr/>
        </p:nvGrpSpPr>
        <p:grpSpPr>
          <a:xfrm>
            <a:off x="24823695" y="13328526"/>
            <a:ext cx="8207543" cy="5064026"/>
            <a:chOff x="24523037" y="13257096"/>
            <a:chExt cx="8207543" cy="50640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26028442" y="132570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 or 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23089548" y="15803397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AF1A1-EA2A-42C5-9F10-6B1E12D0C565}"/>
                </a:ext>
              </a:extLst>
            </p:cNvPr>
            <p:cNvGrpSpPr/>
            <p:nvPr/>
          </p:nvGrpSpPr>
          <p:grpSpPr>
            <a:xfrm>
              <a:off x="25169368" y="13932002"/>
              <a:ext cx="7561212" cy="4389120"/>
              <a:chOff x="25169368" y="13932002"/>
              <a:chExt cx="7561212" cy="438912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8E93BFC-2F6C-4436-AD2A-A2DC2444E2AC}"/>
                  </a:ext>
                </a:extLst>
              </p:cNvPr>
              <p:cNvSpPr/>
              <p:nvPr/>
            </p:nvSpPr>
            <p:spPr>
              <a:xfrm>
                <a:off x="25300151" y="13932002"/>
                <a:ext cx="7299646" cy="438912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4DD4BB4-51BC-4037-9B7B-7E4F72AFB1B3}"/>
                  </a:ext>
                </a:extLst>
              </p:cNvPr>
              <p:cNvSpPr txBox="1"/>
              <p:nvPr/>
            </p:nvSpPr>
            <p:spPr>
              <a:xfrm>
                <a:off x="25169368" y="15249399"/>
                <a:ext cx="75612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Pseudo-contingency </a:t>
                </a:r>
              </a:p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table for CA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7855D-9A0E-4BB2-939E-29816E29B333}"/>
              </a:ext>
            </a:extLst>
          </p:cNvPr>
          <p:cNvGrpSpPr/>
          <p:nvPr/>
        </p:nvGrpSpPr>
        <p:grpSpPr>
          <a:xfrm>
            <a:off x="3846216" y="13111756"/>
            <a:ext cx="5936922" cy="5332986"/>
            <a:chOff x="3846216" y="13079576"/>
            <a:chExt cx="5936922" cy="533298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752F5D-5F36-4932-845A-9337CFB5A5C3}"/>
                </a:ext>
              </a:extLst>
            </p:cNvPr>
            <p:cNvSpPr/>
            <p:nvPr/>
          </p:nvSpPr>
          <p:spPr>
            <a:xfrm>
              <a:off x="4735663" y="13840562"/>
              <a:ext cx="4572000" cy="45720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1DDFF0-B057-40D2-9C3C-60619B6B8F06}"/>
                </a:ext>
              </a:extLst>
            </p:cNvPr>
            <p:cNvSpPr txBox="1"/>
            <p:nvPr/>
          </p:nvSpPr>
          <p:spPr>
            <a:xfrm rot="5400000">
              <a:off x="6652331" y="11677514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3B50C5-A5D4-4CAD-B279-DEEF52BCC12B}"/>
                </a:ext>
              </a:extLst>
            </p:cNvPr>
            <p:cNvSpPr txBox="1"/>
            <p:nvPr/>
          </p:nvSpPr>
          <p:spPr>
            <a:xfrm>
              <a:off x="3846216" y="1435516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00D9C5-1E88-4303-A071-241551F5E32A}"/>
                </a:ext>
              </a:extLst>
            </p:cNvPr>
            <p:cNvSpPr txBox="1"/>
            <p:nvPr/>
          </p:nvSpPr>
          <p:spPr>
            <a:xfrm>
              <a:off x="4260189" y="15249399"/>
              <a:ext cx="552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Co-occurrence matrix for MDS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7107953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B64A6-9B73-4DE0-BBB0-0C323C756B46}"/>
              </a:ext>
            </a:extLst>
          </p:cNvPr>
          <p:cNvGrpSpPr/>
          <p:nvPr/>
        </p:nvGrpSpPr>
        <p:grpSpPr>
          <a:xfrm>
            <a:off x="25601099" y="4988872"/>
            <a:ext cx="7315200" cy="185784"/>
            <a:chOff x="25601099" y="4988872"/>
            <a:chExt cx="7315200" cy="185784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404865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AD4F4E-2A2B-4E88-A988-BBAD78FD549F}"/>
              </a:ext>
            </a:extLst>
          </p:cNvPr>
          <p:cNvSpPr txBox="1"/>
          <p:nvPr/>
        </p:nvSpPr>
        <p:spPr>
          <a:xfrm>
            <a:off x="12971884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08D3B-62FF-497B-8F6D-4947DA7F73EC}"/>
              </a:ext>
            </a:extLst>
          </p:cNvPr>
          <p:cNvSpPr txBox="1"/>
          <p:nvPr/>
        </p:nvSpPr>
        <p:spPr>
          <a:xfrm>
            <a:off x="11337091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9036178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B6905A-BC5C-4774-AD9B-CCAA0F8FF378}"/>
              </a:ext>
            </a:extLst>
          </p:cNvPr>
          <p:cNvSpPr txBox="1"/>
          <p:nvPr/>
        </p:nvSpPr>
        <p:spPr>
          <a:xfrm>
            <a:off x="27603197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30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6D668E-C283-4949-9940-B1933E0BC24F}"/>
              </a:ext>
            </a:extLst>
          </p:cNvPr>
          <p:cNvSpPr txBox="1"/>
          <p:nvPr/>
        </p:nvSpPr>
        <p:spPr>
          <a:xfrm>
            <a:off x="25968404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16C33-49BA-4704-815A-7C7792669B04}"/>
              </a:ext>
            </a:extLst>
          </p:cNvPr>
          <p:cNvSpPr txBox="1"/>
          <p:nvPr/>
        </p:nvSpPr>
        <p:spPr>
          <a:xfrm>
            <a:off x="17658487" y="2667019"/>
            <a:ext cx="12636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401B5B"/>
                </a:solidFill>
              </a:rPr>
              <a:t>…</a:t>
            </a:r>
            <a:endParaRPr lang="en-US" dirty="0">
              <a:solidFill>
                <a:srgbClr val="401B5B"/>
              </a:solidFill>
            </a:endParaRPr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745387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96160F-2659-4C9B-8A9D-C4686808EB80}"/>
              </a:ext>
            </a:extLst>
          </p:cNvPr>
          <p:cNvSpPr txBox="1"/>
          <p:nvPr/>
        </p:nvSpPr>
        <p:spPr>
          <a:xfrm>
            <a:off x="20312406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E32D9E-B0FB-43A6-B02B-01C85C8625CE}"/>
              </a:ext>
            </a:extLst>
          </p:cNvPr>
          <p:cNvSpPr txBox="1"/>
          <p:nvPr/>
        </p:nvSpPr>
        <p:spPr>
          <a:xfrm>
            <a:off x="18677613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E488C4-6B4E-4BC1-8906-1CABD90FC42F}"/>
              </a:ext>
            </a:extLst>
          </p:cNvPr>
          <p:cNvGrpSpPr/>
          <p:nvPr/>
        </p:nvGrpSpPr>
        <p:grpSpPr>
          <a:xfrm>
            <a:off x="18290162" y="4988116"/>
            <a:ext cx="7315200" cy="182880"/>
            <a:chOff x="25601099" y="4991776"/>
            <a:chExt cx="7315200" cy="182880"/>
          </a:xfrm>
        </p:grpSpPr>
        <p:sp>
          <p:nvSpPr>
            <p:cNvPr id="135" name="Right Bracket 134">
              <a:extLst>
                <a:ext uri="{FF2B5EF4-FFF2-40B4-BE49-F238E27FC236}">
                  <a16:creationId xmlns:a16="http://schemas.microsoft.com/office/drawing/2014/main" id="{1E6860B2-D223-40BD-8972-22920B032F95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D3D4423-D63C-48F9-B76B-EA7DD621D75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1" name="Right Bracket 140">
              <a:extLst>
                <a:ext uri="{FF2B5EF4-FFF2-40B4-BE49-F238E27FC236}">
                  <a16:creationId xmlns:a16="http://schemas.microsoft.com/office/drawing/2014/main" id="{F4CFA120-ECD2-48BB-94C6-743A591BB57F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2" name="Right Bracket 141">
              <a:extLst>
                <a:ext uri="{FF2B5EF4-FFF2-40B4-BE49-F238E27FC236}">
                  <a16:creationId xmlns:a16="http://schemas.microsoft.com/office/drawing/2014/main" id="{D9B623C1-85BE-4689-AE9A-6C5AE587C650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DF9BC8-A4B1-4191-87FE-FF04ADA8E5D4}"/>
              </a:ext>
            </a:extLst>
          </p:cNvPr>
          <p:cNvGrpSpPr/>
          <p:nvPr/>
        </p:nvGrpSpPr>
        <p:grpSpPr>
          <a:xfrm>
            <a:off x="10974962" y="4988116"/>
            <a:ext cx="7315200" cy="185784"/>
            <a:chOff x="25601099" y="4988872"/>
            <a:chExt cx="7315200" cy="185784"/>
          </a:xfrm>
        </p:grpSpPr>
        <p:sp>
          <p:nvSpPr>
            <p:cNvPr id="144" name="Right Bracket 143">
              <a:extLst>
                <a:ext uri="{FF2B5EF4-FFF2-40B4-BE49-F238E27FC236}">
                  <a16:creationId xmlns:a16="http://schemas.microsoft.com/office/drawing/2014/main" id="{9FB25F37-8CFF-4148-AD2A-61758C42C36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741F3B88-2C88-4C50-B087-DB0253D76BA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C27D8C21-7DB1-4B9F-B0F6-007940E372D5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7" name="Right Bracket 146">
              <a:extLst>
                <a:ext uri="{FF2B5EF4-FFF2-40B4-BE49-F238E27FC236}">
                  <a16:creationId xmlns:a16="http://schemas.microsoft.com/office/drawing/2014/main" id="{1FDA3216-EE67-447B-B957-C8D5647CDE07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C78860-A854-4437-920D-5D567B0DBEFB}"/>
              </a:ext>
            </a:extLst>
          </p:cNvPr>
          <p:cNvGrpSpPr/>
          <p:nvPr/>
        </p:nvGrpSpPr>
        <p:grpSpPr>
          <a:xfrm>
            <a:off x="3664025" y="4988116"/>
            <a:ext cx="7315200" cy="182880"/>
            <a:chOff x="25601099" y="4991776"/>
            <a:chExt cx="7315200" cy="182880"/>
          </a:xfrm>
        </p:grpSpPr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55A2A634-1C90-487D-9D3A-BB7EE107C75C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CDDBAE2D-6201-424F-A446-CBC3E8DA1CB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1" name="Right Bracket 150">
              <a:extLst>
                <a:ext uri="{FF2B5EF4-FFF2-40B4-BE49-F238E27FC236}">
                  <a16:creationId xmlns:a16="http://schemas.microsoft.com/office/drawing/2014/main" id="{4A940746-4359-4E36-B3AB-E55B31EDAEC4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2" name="Right Bracket 151">
              <a:extLst>
                <a:ext uri="{FF2B5EF4-FFF2-40B4-BE49-F238E27FC236}">
                  <a16:creationId xmlns:a16="http://schemas.microsoft.com/office/drawing/2014/main" id="{E1CC1D71-94AA-49FC-8436-E4D26D93D1E8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41BB84-8A44-493D-AA28-0752823CC389}"/>
              </a:ext>
            </a:extLst>
          </p:cNvPr>
          <p:cNvSpPr txBox="1"/>
          <p:nvPr/>
        </p:nvSpPr>
        <p:spPr>
          <a:xfrm rot="8100000">
            <a:off x="1750231" y="429180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8AB313-0FC4-42B4-8B39-7D8F1E2C70AF}"/>
              </a:ext>
            </a:extLst>
          </p:cNvPr>
          <p:cNvSpPr txBox="1"/>
          <p:nvPr/>
        </p:nvSpPr>
        <p:spPr>
          <a:xfrm rot="8100000">
            <a:off x="1750231" y="563618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7ABE24-DE66-47F0-BF47-61818C313771}"/>
              </a:ext>
            </a:extLst>
          </p:cNvPr>
          <p:cNvSpPr txBox="1"/>
          <p:nvPr/>
        </p:nvSpPr>
        <p:spPr>
          <a:xfrm rot="8100000">
            <a:off x="1750231" y="6969956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0FE9AE-221B-4C06-8708-09E5E2432238}"/>
              </a:ext>
            </a:extLst>
          </p:cNvPr>
          <p:cNvGrpSpPr/>
          <p:nvPr/>
        </p:nvGrpSpPr>
        <p:grpSpPr>
          <a:xfrm rot="16200000">
            <a:off x="723162" y="7816439"/>
            <a:ext cx="5397304" cy="382995"/>
            <a:chOff x="25601099" y="4991776"/>
            <a:chExt cx="7315200" cy="182880"/>
          </a:xfrm>
        </p:grpSpPr>
        <p:sp>
          <p:nvSpPr>
            <p:cNvPr id="159" name="Right Bracket 158">
              <a:extLst>
                <a:ext uri="{FF2B5EF4-FFF2-40B4-BE49-F238E27FC236}">
                  <a16:creationId xmlns:a16="http://schemas.microsoft.com/office/drawing/2014/main" id="{C7BD341C-9134-48E5-8819-35D794469207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0" name="Right Bracket 159">
              <a:extLst>
                <a:ext uri="{FF2B5EF4-FFF2-40B4-BE49-F238E27FC236}">
                  <a16:creationId xmlns:a16="http://schemas.microsoft.com/office/drawing/2014/main" id="{4EFAB34C-66E2-46A4-A2BA-1C483D8F07C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1" name="Right Bracket 160">
              <a:extLst>
                <a:ext uri="{FF2B5EF4-FFF2-40B4-BE49-F238E27FC236}">
                  <a16:creationId xmlns:a16="http://schemas.microsoft.com/office/drawing/2014/main" id="{8B56EC89-21E3-4420-A9BD-2AB8DD2E0FC1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2" name="Right Bracket 161">
              <a:extLst>
                <a:ext uri="{FF2B5EF4-FFF2-40B4-BE49-F238E27FC236}">
                  <a16:creationId xmlns:a16="http://schemas.microsoft.com/office/drawing/2014/main" id="{784DF88D-2E9F-4F31-94CF-C0317DC4070A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0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2BDF10-CD46-4DFF-AAFE-B4FA843D7FD5}"/>
              </a:ext>
            </a:extLst>
          </p:cNvPr>
          <p:cNvGrpSpPr/>
          <p:nvPr/>
        </p:nvGrpSpPr>
        <p:grpSpPr>
          <a:xfrm>
            <a:off x="3664860" y="5263684"/>
            <a:ext cx="29251439" cy="5488310"/>
            <a:chOff x="3677596" y="5263684"/>
            <a:chExt cx="29251439" cy="54883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0513B2-EF3D-4D5C-9F00-F642C0455047}"/>
                </a:ext>
              </a:extLst>
            </p:cNvPr>
            <p:cNvSpPr/>
            <p:nvPr/>
          </p:nvSpPr>
          <p:spPr>
            <a:xfrm>
              <a:off x="3677596" y="526368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EE206-B407-45C3-A713-77380FA9ED9F}"/>
                </a:ext>
              </a:extLst>
            </p:cNvPr>
            <p:cNvSpPr/>
            <p:nvPr/>
          </p:nvSpPr>
          <p:spPr>
            <a:xfrm>
              <a:off x="11017191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130451-E81F-48B3-9570-D4672FE8D588}"/>
                </a:ext>
              </a:extLst>
            </p:cNvPr>
            <p:cNvSpPr/>
            <p:nvPr/>
          </p:nvSpPr>
          <p:spPr>
            <a:xfrm>
              <a:off x="18315512" y="526510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FF87213-B1D1-4373-AA26-E1D8E8576452}"/>
                </a:ext>
              </a:extLst>
            </p:cNvPr>
            <p:cNvSpPr/>
            <p:nvPr/>
          </p:nvSpPr>
          <p:spPr>
            <a:xfrm>
              <a:off x="25613835" y="5265594"/>
              <a:ext cx="7315200" cy="54864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97ED85-53C5-46D0-AD11-C6F36388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53653"/>
              </p:ext>
            </p:extLst>
          </p:nvPr>
        </p:nvGraphicFramePr>
        <p:xfrm>
          <a:off x="3676800" y="5283416"/>
          <a:ext cx="29251952" cy="546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47">
                  <a:extLst>
                    <a:ext uri="{9D8B030D-6E8A-4147-A177-3AD203B41FA5}">
                      <a16:colId xmlns:a16="http://schemas.microsoft.com/office/drawing/2014/main" val="380976067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0870506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78624130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09582718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56493985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654019620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26665812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352118765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939498869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185816662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819279867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40716340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285053483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1643827238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2783083531"/>
                    </a:ext>
                  </a:extLst>
                </a:gridCol>
                <a:gridCol w="1828247">
                  <a:extLst>
                    <a:ext uri="{9D8B030D-6E8A-4147-A177-3AD203B41FA5}">
                      <a16:colId xmlns:a16="http://schemas.microsoft.com/office/drawing/2014/main" val="3047681601"/>
                    </a:ext>
                  </a:extLst>
                </a:gridCol>
              </a:tblGrid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b="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0556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451906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58580"/>
                  </a:ext>
                </a:extLst>
              </a:tr>
              <a:tr h="1366667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rgbClr val="401B5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0011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B7893E-DF5B-4373-93B7-A85A3AA3EB86}"/>
              </a:ext>
            </a:extLst>
          </p:cNvPr>
          <p:cNvSpPr txBox="1"/>
          <p:nvPr/>
        </p:nvSpPr>
        <p:spPr>
          <a:xfrm rot="8100000">
            <a:off x="1750231" y="2958024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FB482A-043D-4235-B21B-620C52054651}"/>
              </a:ext>
            </a:extLst>
          </p:cNvPr>
          <p:cNvSpPr txBox="1"/>
          <p:nvPr/>
        </p:nvSpPr>
        <p:spPr>
          <a:xfrm>
            <a:off x="5684412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C25346-A200-4F4A-B043-9C038FF7FA95}"/>
              </a:ext>
            </a:extLst>
          </p:cNvPr>
          <p:cNvSpPr txBox="1"/>
          <p:nvPr/>
        </p:nvSpPr>
        <p:spPr>
          <a:xfrm>
            <a:off x="4049619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CC1BF50F-137F-4950-B2C8-B4D397B8CB2D}"/>
              </a:ext>
            </a:extLst>
          </p:cNvPr>
          <p:cNvSpPr/>
          <p:nvPr/>
        </p:nvSpPr>
        <p:spPr>
          <a:xfrm>
            <a:off x="15368801" y="11095251"/>
            <a:ext cx="5843045" cy="1255688"/>
          </a:xfrm>
          <a:prstGeom prst="down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BF406-8F56-41BA-A285-9F6D9EDB01E7}"/>
              </a:ext>
            </a:extLst>
          </p:cNvPr>
          <p:cNvSpPr txBox="1"/>
          <p:nvPr/>
        </p:nvSpPr>
        <p:spPr>
          <a:xfrm>
            <a:off x="14613813" y="1868731"/>
            <a:ext cx="7299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01B5B"/>
                </a:solidFill>
              </a:rPr>
              <a:t>Survey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401B5B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832752-DD66-4CFA-A383-C06E27DEB3BF}"/>
              </a:ext>
            </a:extLst>
          </p:cNvPr>
          <p:cNvGrpSpPr/>
          <p:nvPr/>
        </p:nvGrpSpPr>
        <p:grpSpPr>
          <a:xfrm>
            <a:off x="12730920" y="12694686"/>
            <a:ext cx="11065432" cy="6167127"/>
            <a:chOff x="13078657" y="13530714"/>
            <a:chExt cx="11065432" cy="616712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89E8949-0D47-4CE4-ABAC-BB024D93A8FD}"/>
                </a:ext>
              </a:extLst>
            </p:cNvPr>
            <p:cNvGrpSpPr/>
            <p:nvPr/>
          </p:nvGrpSpPr>
          <p:grpSpPr>
            <a:xfrm>
              <a:off x="14212245" y="13530714"/>
              <a:ext cx="8156156" cy="5408376"/>
              <a:chOff x="10331753" y="10701198"/>
              <a:chExt cx="10189354" cy="675659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3663ECA-44D2-462D-B72C-EFCFE06E5678}"/>
                  </a:ext>
                </a:extLst>
              </p:cNvPr>
              <p:cNvSpPr/>
              <p:nvPr/>
            </p:nvSpPr>
            <p:spPr>
              <a:xfrm>
                <a:off x="10331753" y="12977505"/>
                <a:ext cx="7896480" cy="448029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36CDCC1-C67A-4557-89D9-41C00F36DD7C}"/>
                  </a:ext>
                </a:extLst>
              </p:cNvPr>
              <p:cNvSpPr/>
              <p:nvPr/>
            </p:nvSpPr>
            <p:spPr>
              <a:xfrm>
                <a:off x="12624629" y="10701198"/>
                <a:ext cx="7896478" cy="448028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204C29C-9382-491A-9EE8-45EADB50B4B6}"/>
                  </a:ext>
                </a:extLst>
              </p:cNvPr>
              <p:cNvSpPr/>
              <p:nvPr/>
            </p:nvSpPr>
            <p:spPr>
              <a:xfrm>
                <a:off x="11477990" y="11830539"/>
                <a:ext cx="7896480" cy="448029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0619C-E7F2-4203-9F81-D0184B780A4F}"/>
                </a:ext>
              </a:extLst>
            </p:cNvPr>
            <p:cNvSpPr txBox="1"/>
            <p:nvPr/>
          </p:nvSpPr>
          <p:spPr>
            <a:xfrm rot="16200000">
              <a:off x="11645168" y="16859271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45EDD08-D3F7-4220-B1B3-1556693ECE81}"/>
                </a:ext>
              </a:extLst>
            </p:cNvPr>
            <p:cNvSpPr txBox="1"/>
            <p:nvPr/>
          </p:nvSpPr>
          <p:spPr>
            <a:xfrm>
              <a:off x="13997686" y="19051510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2003363" y="1635611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B1CBB-74FC-49EF-8457-9DBC97506243}"/>
                </a:ext>
              </a:extLst>
            </p:cNvPr>
            <p:cNvSpPr txBox="1"/>
            <p:nvPr/>
          </p:nvSpPr>
          <p:spPr>
            <a:xfrm>
              <a:off x="16022532" y="15773237"/>
              <a:ext cx="4535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</p:grpSp>
      <p:sp>
        <p:nvSpPr>
          <p:cNvPr id="74" name="Arrow: Left 73">
            <a:extLst>
              <a:ext uri="{FF2B5EF4-FFF2-40B4-BE49-F238E27FC236}">
                <a16:creationId xmlns:a16="http://schemas.microsoft.com/office/drawing/2014/main" id="{EA548735-E049-4546-9FEB-E329506A6A6B}"/>
              </a:ext>
            </a:extLst>
          </p:cNvPr>
          <p:cNvSpPr/>
          <p:nvPr/>
        </p:nvSpPr>
        <p:spPr>
          <a:xfrm rot="10800000">
            <a:off x="22838355" y="15316584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3CB26-F03D-4B35-B8E0-99BA361E4928}"/>
              </a:ext>
            </a:extLst>
          </p:cNvPr>
          <p:cNvGrpSpPr/>
          <p:nvPr/>
        </p:nvGrpSpPr>
        <p:grpSpPr>
          <a:xfrm>
            <a:off x="24823695" y="13328526"/>
            <a:ext cx="8207543" cy="5064026"/>
            <a:chOff x="24523037" y="13257096"/>
            <a:chExt cx="8207543" cy="50640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26028442" y="132570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Qualities or 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23089548" y="15803397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AF1A1-EA2A-42C5-9F10-6B1E12D0C565}"/>
                </a:ext>
              </a:extLst>
            </p:cNvPr>
            <p:cNvGrpSpPr/>
            <p:nvPr/>
          </p:nvGrpSpPr>
          <p:grpSpPr>
            <a:xfrm>
              <a:off x="25169368" y="13932002"/>
              <a:ext cx="7561212" cy="4389120"/>
              <a:chOff x="25169368" y="13932002"/>
              <a:chExt cx="7561212" cy="438912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8E93BFC-2F6C-4436-AD2A-A2DC2444E2AC}"/>
                  </a:ext>
                </a:extLst>
              </p:cNvPr>
              <p:cNvSpPr/>
              <p:nvPr/>
            </p:nvSpPr>
            <p:spPr>
              <a:xfrm>
                <a:off x="25300151" y="13932002"/>
                <a:ext cx="7299646" cy="438912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4DD4BB4-51BC-4037-9B7B-7E4F72AFB1B3}"/>
                  </a:ext>
                </a:extLst>
              </p:cNvPr>
              <p:cNvSpPr txBox="1"/>
              <p:nvPr/>
            </p:nvSpPr>
            <p:spPr>
              <a:xfrm>
                <a:off x="25169368" y="15249399"/>
                <a:ext cx="75612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Pseudo-contingency </a:t>
                </a:r>
              </a:p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table for CA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7855D-9A0E-4BB2-939E-29816E29B333}"/>
              </a:ext>
            </a:extLst>
          </p:cNvPr>
          <p:cNvGrpSpPr/>
          <p:nvPr/>
        </p:nvGrpSpPr>
        <p:grpSpPr>
          <a:xfrm>
            <a:off x="3846216" y="13111756"/>
            <a:ext cx="5936922" cy="5332986"/>
            <a:chOff x="3846216" y="13079576"/>
            <a:chExt cx="5936922" cy="533298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752F5D-5F36-4932-845A-9337CFB5A5C3}"/>
                </a:ext>
              </a:extLst>
            </p:cNvPr>
            <p:cNvSpPr/>
            <p:nvPr/>
          </p:nvSpPr>
          <p:spPr>
            <a:xfrm>
              <a:off x="4735663" y="13840562"/>
              <a:ext cx="4572000" cy="457200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1DDFF0-B057-40D2-9C3C-60619B6B8F06}"/>
                </a:ext>
              </a:extLst>
            </p:cNvPr>
            <p:cNvSpPr txBox="1"/>
            <p:nvPr/>
          </p:nvSpPr>
          <p:spPr>
            <a:xfrm rot="5400000">
              <a:off x="6652331" y="11677514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3B50C5-A5D4-4CAD-B279-DEEF52BCC12B}"/>
                </a:ext>
              </a:extLst>
            </p:cNvPr>
            <p:cNvSpPr txBox="1"/>
            <p:nvPr/>
          </p:nvSpPr>
          <p:spPr>
            <a:xfrm>
              <a:off x="3846216" y="1435516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00D9C5-1E88-4303-A071-241551F5E32A}"/>
                </a:ext>
              </a:extLst>
            </p:cNvPr>
            <p:cNvSpPr txBox="1"/>
            <p:nvPr/>
          </p:nvSpPr>
          <p:spPr>
            <a:xfrm>
              <a:off x="4260189" y="15249399"/>
              <a:ext cx="55229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401B5B"/>
                  </a:solidFill>
                </a:rPr>
                <a:t>Co-occurrence matrix for MDS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416A6D72-05B4-4B4A-9520-8CE659EB0264}"/>
              </a:ext>
            </a:extLst>
          </p:cNvPr>
          <p:cNvSpPr/>
          <p:nvPr/>
        </p:nvSpPr>
        <p:spPr>
          <a:xfrm rot="16200000">
            <a:off x="7107953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4B64A6-9B73-4DE0-BBB0-0C323C756B46}"/>
              </a:ext>
            </a:extLst>
          </p:cNvPr>
          <p:cNvGrpSpPr/>
          <p:nvPr/>
        </p:nvGrpSpPr>
        <p:grpSpPr>
          <a:xfrm>
            <a:off x="25601099" y="4988872"/>
            <a:ext cx="7315200" cy="185784"/>
            <a:chOff x="25601099" y="4988872"/>
            <a:chExt cx="7315200" cy="185784"/>
          </a:xfrm>
        </p:grpSpPr>
        <p:sp>
          <p:nvSpPr>
            <p:cNvPr id="84" name="Right Bracket 83">
              <a:extLst>
                <a:ext uri="{FF2B5EF4-FFF2-40B4-BE49-F238E27FC236}">
                  <a16:creationId xmlns:a16="http://schemas.microsoft.com/office/drawing/2014/main" id="{51586070-60FC-4091-BE95-E9384649A51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09" name="Right Bracket 108">
              <a:extLst>
                <a:ext uri="{FF2B5EF4-FFF2-40B4-BE49-F238E27FC236}">
                  <a16:creationId xmlns:a16="http://schemas.microsoft.com/office/drawing/2014/main" id="{356BE2E3-9D6A-48B1-8C6E-625FB98DA1A8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0" name="Right Bracket 109">
              <a:extLst>
                <a:ext uri="{FF2B5EF4-FFF2-40B4-BE49-F238E27FC236}">
                  <a16:creationId xmlns:a16="http://schemas.microsoft.com/office/drawing/2014/main" id="{A7C519ED-6F43-42FC-AAAC-A2CCC1AD3D8B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14" name="Right Bracket 113">
              <a:extLst>
                <a:ext uri="{FF2B5EF4-FFF2-40B4-BE49-F238E27FC236}">
                  <a16:creationId xmlns:a16="http://schemas.microsoft.com/office/drawing/2014/main" id="{5D55449F-C7A0-4A0C-812A-008EC9916829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928FBD11-2679-4B6E-8297-43D39C10AE70}"/>
              </a:ext>
            </a:extLst>
          </p:cNvPr>
          <p:cNvSpPr/>
          <p:nvPr/>
        </p:nvSpPr>
        <p:spPr>
          <a:xfrm rot="16200000">
            <a:off x="14404865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AD4F4E-2A2B-4E88-A988-BBAD78FD549F}"/>
              </a:ext>
            </a:extLst>
          </p:cNvPr>
          <p:cNvSpPr txBox="1"/>
          <p:nvPr/>
        </p:nvSpPr>
        <p:spPr>
          <a:xfrm>
            <a:off x="12971884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08D3B-62FF-497B-8F6D-4947DA7F73EC}"/>
              </a:ext>
            </a:extLst>
          </p:cNvPr>
          <p:cNvSpPr txBox="1"/>
          <p:nvPr/>
        </p:nvSpPr>
        <p:spPr>
          <a:xfrm>
            <a:off x="11337091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10EAD199-1A59-416E-851F-881A0BA425A1}"/>
              </a:ext>
            </a:extLst>
          </p:cNvPr>
          <p:cNvSpPr/>
          <p:nvPr/>
        </p:nvSpPr>
        <p:spPr>
          <a:xfrm rot="16200000">
            <a:off x="29036178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B6905A-BC5C-4774-AD9B-CCAA0F8FF378}"/>
              </a:ext>
            </a:extLst>
          </p:cNvPr>
          <p:cNvSpPr txBox="1"/>
          <p:nvPr/>
        </p:nvSpPr>
        <p:spPr>
          <a:xfrm>
            <a:off x="27603197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30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6D668E-C283-4949-9940-B1933E0BC24F}"/>
              </a:ext>
            </a:extLst>
          </p:cNvPr>
          <p:cNvSpPr txBox="1"/>
          <p:nvPr/>
        </p:nvSpPr>
        <p:spPr>
          <a:xfrm>
            <a:off x="25968404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16C33-49BA-4704-815A-7C7792669B04}"/>
              </a:ext>
            </a:extLst>
          </p:cNvPr>
          <p:cNvSpPr txBox="1"/>
          <p:nvPr/>
        </p:nvSpPr>
        <p:spPr>
          <a:xfrm>
            <a:off x="17658487" y="2667019"/>
            <a:ext cx="12636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401B5B"/>
                </a:solidFill>
              </a:rPr>
              <a:t>…</a:t>
            </a:r>
            <a:endParaRPr lang="en-US" dirty="0">
              <a:solidFill>
                <a:srgbClr val="401B5B"/>
              </a:solidFill>
            </a:endParaRPr>
          </a:p>
        </p:txBody>
      </p: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8E467956-82B8-4E16-AF27-8022B32DDE2F}"/>
              </a:ext>
            </a:extLst>
          </p:cNvPr>
          <p:cNvSpPr/>
          <p:nvPr/>
        </p:nvSpPr>
        <p:spPr>
          <a:xfrm rot="16200000">
            <a:off x="21745387" y="837696"/>
            <a:ext cx="426753" cy="7296912"/>
          </a:xfrm>
          <a:prstGeom prst="rightBracket">
            <a:avLst/>
          </a:prstGeom>
          <a:ln w="50800">
            <a:solidFill>
              <a:srgbClr val="401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1B5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96160F-2659-4C9B-8A9D-C4686808EB80}"/>
              </a:ext>
            </a:extLst>
          </p:cNvPr>
          <p:cNvSpPr txBox="1"/>
          <p:nvPr/>
        </p:nvSpPr>
        <p:spPr>
          <a:xfrm>
            <a:off x="20312406" y="3366150"/>
            <a:ext cx="329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01B5B"/>
                </a:solidFill>
              </a:rPr>
              <a:t>Excerpt 29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E32D9E-B0FB-43A6-B02B-01C85C8625CE}"/>
              </a:ext>
            </a:extLst>
          </p:cNvPr>
          <p:cNvSpPr txBox="1"/>
          <p:nvPr/>
        </p:nvSpPr>
        <p:spPr>
          <a:xfrm>
            <a:off x="18677613" y="4320165"/>
            <a:ext cx="656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Qualities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E488C4-6B4E-4BC1-8906-1CABD90FC42F}"/>
              </a:ext>
            </a:extLst>
          </p:cNvPr>
          <p:cNvGrpSpPr/>
          <p:nvPr/>
        </p:nvGrpSpPr>
        <p:grpSpPr>
          <a:xfrm>
            <a:off x="18290162" y="4988116"/>
            <a:ext cx="7315200" cy="182880"/>
            <a:chOff x="25601099" y="4991776"/>
            <a:chExt cx="7315200" cy="182880"/>
          </a:xfrm>
        </p:grpSpPr>
        <p:sp>
          <p:nvSpPr>
            <p:cNvPr id="135" name="Right Bracket 134">
              <a:extLst>
                <a:ext uri="{FF2B5EF4-FFF2-40B4-BE49-F238E27FC236}">
                  <a16:creationId xmlns:a16="http://schemas.microsoft.com/office/drawing/2014/main" id="{1E6860B2-D223-40BD-8972-22920B032F95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0" name="Right Bracket 139">
              <a:extLst>
                <a:ext uri="{FF2B5EF4-FFF2-40B4-BE49-F238E27FC236}">
                  <a16:creationId xmlns:a16="http://schemas.microsoft.com/office/drawing/2014/main" id="{9D3D4423-D63C-48F9-B76B-EA7DD621D75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1" name="Right Bracket 140">
              <a:extLst>
                <a:ext uri="{FF2B5EF4-FFF2-40B4-BE49-F238E27FC236}">
                  <a16:creationId xmlns:a16="http://schemas.microsoft.com/office/drawing/2014/main" id="{F4CFA120-ECD2-48BB-94C6-743A591BB57F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2" name="Right Bracket 141">
              <a:extLst>
                <a:ext uri="{FF2B5EF4-FFF2-40B4-BE49-F238E27FC236}">
                  <a16:creationId xmlns:a16="http://schemas.microsoft.com/office/drawing/2014/main" id="{D9B623C1-85BE-4689-AE9A-6C5AE587C650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DF9BC8-A4B1-4191-87FE-FF04ADA8E5D4}"/>
              </a:ext>
            </a:extLst>
          </p:cNvPr>
          <p:cNvGrpSpPr/>
          <p:nvPr/>
        </p:nvGrpSpPr>
        <p:grpSpPr>
          <a:xfrm>
            <a:off x="10974962" y="4988116"/>
            <a:ext cx="7315200" cy="185784"/>
            <a:chOff x="25601099" y="4988872"/>
            <a:chExt cx="7315200" cy="185784"/>
          </a:xfrm>
        </p:grpSpPr>
        <p:sp>
          <p:nvSpPr>
            <p:cNvPr id="144" name="Right Bracket 143">
              <a:extLst>
                <a:ext uri="{FF2B5EF4-FFF2-40B4-BE49-F238E27FC236}">
                  <a16:creationId xmlns:a16="http://schemas.microsoft.com/office/drawing/2014/main" id="{9FB25F37-8CFF-4148-AD2A-61758C42C361}"/>
                </a:ext>
              </a:extLst>
            </p:cNvPr>
            <p:cNvSpPr/>
            <p:nvPr/>
          </p:nvSpPr>
          <p:spPr>
            <a:xfrm rot="16200000">
              <a:off x="26424059" y="4165912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5" name="Right Bracket 144">
              <a:extLst>
                <a:ext uri="{FF2B5EF4-FFF2-40B4-BE49-F238E27FC236}">
                  <a16:creationId xmlns:a16="http://schemas.microsoft.com/office/drawing/2014/main" id="{741F3B88-2C88-4C50-B087-DB0253D76BAB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6" name="Right Bracket 145">
              <a:extLst>
                <a:ext uri="{FF2B5EF4-FFF2-40B4-BE49-F238E27FC236}">
                  <a16:creationId xmlns:a16="http://schemas.microsoft.com/office/drawing/2014/main" id="{C27D8C21-7DB1-4B9F-B0F6-007940E372D5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47" name="Right Bracket 146">
              <a:extLst>
                <a:ext uri="{FF2B5EF4-FFF2-40B4-BE49-F238E27FC236}">
                  <a16:creationId xmlns:a16="http://schemas.microsoft.com/office/drawing/2014/main" id="{1FDA3216-EE67-447B-B957-C8D5647CDE07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C78860-A854-4437-920D-5D567B0DBEFB}"/>
              </a:ext>
            </a:extLst>
          </p:cNvPr>
          <p:cNvGrpSpPr/>
          <p:nvPr/>
        </p:nvGrpSpPr>
        <p:grpSpPr>
          <a:xfrm>
            <a:off x="3664025" y="4988116"/>
            <a:ext cx="7315200" cy="182880"/>
            <a:chOff x="25601099" y="4991776"/>
            <a:chExt cx="7315200" cy="182880"/>
          </a:xfrm>
        </p:grpSpPr>
        <p:sp>
          <p:nvSpPr>
            <p:cNvPr id="149" name="Right Bracket 148">
              <a:extLst>
                <a:ext uri="{FF2B5EF4-FFF2-40B4-BE49-F238E27FC236}">
                  <a16:creationId xmlns:a16="http://schemas.microsoft.com/office/drawing/2014/main" id="{55A2A634-1C90-487D-9D3A-BB7EE107C75C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CDDBAE2D-6201-424F-A446-CBC3E8DA1CB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1" name="Right Bracket 150">
              <a:extLst>
                <a:ext uri="{FF2B5EF4-FFF2-40B4-BE49-F238E27FC236}">
                  <a16:creationId xmlns:a16="http://schemas.microsoft.com/office/drawing/2014/main" id="{4A940746-4359-4E36-B3AB-E55B31EDAEC4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52" name="Right Bracket 151">
              <a:extLst>
                <a:ext uri="{FF2B5EF4-FFF2-40B4-BE49-F238E27FC236}">
                  <a16:creationId xmlns:a16="http://schemas.microsoft.com/office/drawing/2014/main" id="{E1CC1D71-94AA-49FC-8436-E4D26D93D1E8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641BB84-8A44-493D-AA28-0752823CC389}"/>
              </a:ext>
            </a:extLst>
          </p:cNvPr>
          <p:cNvSpPr txBox="1"/>
          <p:nvPr/>
        </p:nvSpPr>
        <p:spPr>
          <a:xfrm rot="8100000">
            <a:off x="1750231" y="429180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8AB313-0FC4-42B4-8B39-7D8F1E2C70AF}"/>
              </a:ext>
            </a:extLst>
          </p:cNvPr>
          <p:cNvSpPr txBox="1"/>
          <p:nvPr/>
        </p:nvSpPr>
        <p:spPr>
          <a:xfrm rot="8100000">
            <a:off x="1750231" y="5636180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7ABE24-DE66-47F0-BF47-61818C313771}"/>
              </a:ext>
            </a:extLst>
          </p:cNvPr>
          <p:cNvSpPr txBox="1"/>
          <p:nvPr/>
        </p:nvSpPr>
        <p:spPr>
          <a:xfrm rot="8100000">
            <a:off x="1750231" y="6969956"/>
            <a:ext cx="800219" cy="44259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01B5B"/>
                </a:solidFill>
              </a:rPr>
              <a:t>Participant 4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0FE9AE-221B-4C06-8708-09E5E2432238}"/>
              </a:ext>
            </a:extLst>
          </p:cNvPr>
          <p:cNvGrpSpPr/>
          <p:nvPr/>
        </p:nvGrpSpPr>
        <p:grpSpPr>
          <a:xfrm rot="16200000">
            <a:off x="723162" y="7816439"/>
            <a:ext cx="5397304" cy="382995"/>
            <a:chOff x="25601099" y="4991776"/>
            <a:chExt cx="7315200" cy="182880"/>
          </a:xfrm>
        </p:grpSpPr>
        <p:sp>
          <p:nvSpPr>
            <p:cNvPr id="159" name="Right Bracket 158">
              <a:extLst>
                <a:ext uri="{FF2B5EF4-FFF2-40B4-BE49-F238E27FC236}">
                  <a16:creationId xmlns:a16="http://schemas.microsoft.com/office/drawing/2014/main" id="{C7BD341C-9134-48E5-8819-35D794469207}"/>
                </a:ext>
              </a:extLst>
            </p:cNvPr>
            <p:cNvSpPr/>
            <p:nvPr/>
          </p:nvSpPr>
          <p:spPr>
            <a:xfrm rot="16200000">
              <a:off x="264240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0" name="Right Bracket 159">
              <a:extLst>
                <a:ext uri="{FF2B5EF4-FFF2-40B4-BE49-F238E27FC236}">
                  <a16:creationId xmlns:a16="http://schemas.microsoft.com/office/drawing/2014/main" id="{4EFAB34C-66E2-46A4-A2BA-1C483D8F07C9}"/>
                </a:ext>
              </a:extLst>
            </p:cNvPr>
            <p:cNvSpPr/>
            <p:nvPr/>
          </p:nvSpPr>
          <p:spPr>
            <a:xfrm rot="16200000">
              <a:off x="282528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1" name="Right Bracket 160">
              <a:extLst>
                <a:ext uri="{FF2B5EF4-FFF2-40B4-BE49-F238E27FC236}">
                  <a16:creationId xmlns:a16="http://schemas.microsoft.com/office/drawing/2014/main" id="{8B56EC89-21E3-4420-A9BD-2AB8DD2E0FC1}"/>
                </a:ext>
              </a:extLst>
            </p:cNvPr>
            <p:cNvSpPr/>
            <p:nvPr/>
          </p:nvSpPr>
          <p:spPr>
            <a:xfrm rot="16200000">
              <a:off x="300816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62" name="Right Bracket 161">
              <a:extLst>
                <a:ext uri="{FF2B5EF4-FFF2-40B4-BE49-F238E27FC236}">
                  <a16:creationId xmlns:a16="http://schemas.microsoft.com/office/drawing/2014/main" id="{784DF88D-2E9F-4F31-94CF-C0317DC4070A}"/>
                </a:ext>
              </a:extLst>
            </p:cNvPr>
            <p:cNvSpPr/>
            <p:nvPr/>
          </p:nvSpPr>
          <p:spPr>
            <a:xfrm rot="16200000">
              <a:off x="31910459" y="4168816"/>
              <a:ext cx="182880" cy="1828800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</p:grpSp>
      <p:sp>
        <p:nvSpPr>
          <p:cNvPr id="78" name="Arrow: Left 77">
            <a:extLst>
              <a:ext uri="{FF2B5EF4-FFF2-40B4-BE49-F238E27FC236}">
                <a16:creationId xmlns:a16="http://schemas.microsoft.com/office/drawing/2014/main" id="{7932C898-1324-448B-A244-6953AEF439E7}"/>
              </a:ext>
            </a:extLst>
          </p:cNvPr>
          <p:cNvSpPr/>
          <p:nvPr/>
        </p:nvSpPr>
        <p:spPr>
          <a:xfrm rot="10800000" flipH="1">
            <a:off x="10341580" y="15391820"/>
            <a:ext cx="1717416" cy="923330"/>
          </a:xfrm>
          <a:prstGeom prst="leftArrow">
            <a:avLst/>
          </a:prstGeom>
          <a:solidFill>
            <a:srgbClr val="401B5B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C1FCE6-AAFF-4AC8-8F2F-183BC4FEFEE4}"/>
              </a:ext>
            </a:extLst>
          </p:cNvPr>
          <p:cNvGrpSpPr/>
          <p:nvPr/>
        </p:nvGrpSpPr>
        <p:grpSpPr>
          <a:xfrm>
            <a:off x="1750231" y="2059231"/>
            <a:ext cx="31281007" cy="16802582"/>
            <a:chOff x="1750231" y="2059231"/>
            <a:chExt cx="31281007" cy="16802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87FCF-34AA-4FAC-BFAB-7CC44D72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185" y="5278632"/>
              <a:ext cx="29275529" cy="549297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2BDF10-CD46-4DFF-AAFE-B4FA843D7FD5}"/>
                </a:ext>
              </a:extLst>
            </p:cNvPr>
            <p:cNvGrpSpPr/>
            <p:nvPr/>
          </p:nvGrpSpPr>
          <p:grpSpPr>
            <a:xfrm>
              <a:off x="3684230" y="5280963"/>
              <a:ext cx="29251439" cy="5488310"/>
              <a:chOff x="3677596" y="5263684"/>
              <a:chExt cx="29251439" cy="54883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0513B2-EF3D-4D5C-9F00-F642C0455047}"/>
                  </a:ext>
                </a:extLst>
              </p:cNvPr>
              <p:cNvSpPr/>
              <p:nvPr/>
            </p:nvSpPr>
            <p:spPr>
              <a:xfrm>
                <a:off x="3677596" y="526368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BEE206-B407-45C3-A713-77380FA9ED9F}"/>
                  </a:ext>
                </a:extLst>
              </p:cNvPr>
              <p:cNvSpPr/>
              <p:nvPr/>
            </p:nvSpPr>
            <p:spPr>
              <a:xfrm>
                <a:off x="11017191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1130451-E81F-48B3-9570-D4672FE8D588}"/>
                  </a:ext>
                </a:extLst>
              </p:cNvPr>
              <p:cNvSpPr/>
              <p:nvPr/>
            </p:nvSpPr>
            <p:spPr>
              <a:xfrm>
                <a:off x="18315512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F87213-B1D1-4373-AA26-E1D8E8576452}"/>
                  </a:ext>
                </a:extLst>
              </p:cNvPr>
              <p:cNvSpPr/>
              <p:nvPr/>
            </p:nvSpPr>
            <p:spPr>
              <a:xfrm>
                <a:off x="25613835" y="526559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7893E-DF5B-4373-93B7-A85A3AA3EB86}"/>
                </a:ext>
              </a:extLst>
            </p:cNvPr>
            <p:cNvSpPr txBox="1"/>
            <p:nvPr/>
          </p:nvSpPr>
          <p:spPr>
            <a:xfrm rot="8100000">
              <a:off x="1750231" y="2958024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FB482A-043D-4235-B21B-620C52054651}"/>
                </a:ext>
              </a:extLst>
            </p:cNvPr>
            <p:cNvSpPr txBox="1"/>
            <p:nvPr/>
          </p:nvSpPr>
          <p:spPr>
            <a:xfrm>
              <a:off x="5684412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C25346-A200-4F4A-B043-9C038FF7FA95}"/>
                </a:ext>
              </a:extLst>
            </p:cNvPr>
            <p:cNvSpPr txBox="1"/>
            <p:nvPr/>
          </p:nvSpPr>
          <p:spPr>
            <a:xfrm>
              <a:off x="4049619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9" name="Arrow: Down 138">
              <a:extLst>
                <a:ext uri="{FF2B5EF4-FFF2-40B4-BE49-F238E27FC236}">
                  <a16:creationId xmlns:a16="http://schemas.microsoft.com/office/drawing/2014/main" id="{CC1BF50F-137F-4950-B2C8-B4D397B8CB2D}"/>
                </a:ext>
              </a:extLst>
            </p:cNvPr>
            <p:cNvSpPr/>
            <p:nvPr/>
          </p:nvSpPr>
          <p:spPr>
            <a:xfrm>
              <a:off x="15368801" y="11095251"/>
              <a:ext cx="5843045" cy="1255688"/>
            </a:xfrm>
            <a:prstGeom prst="down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BF406-8F56-41BA-A285-9F6D9EDB01E7}"/>
                </a:ext>
              </a:extLst>
            </p:cNvPr>
            <p:cNvSpPr txBox="1"/>
            <p:nvPr/>
          </p:nvSpPr>
          <p:spPr>
            <a:xfrm>
              <a:off x="14613813" y="2059231"/>
              <a:ext cx="72996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01B5B"/>
                  </a:solidFill>
                </a:rPr>
                <a:t>Survey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rgbClr val="401B5B"/>
                  </a:solidFill>
                </a:rPr>
                <a:t>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832752-DD66-4CFA-A383-C06E27DEB3BF}"/>
                </a:ext>
              </a:extLst>
            </p:cNvPr>
            <p:cNvGrpSpPr/>
            <p:nvPr/>
          </p:nvGrpSpPr>
          <p:grpSpPr>
            <a:xfrm>
              <a:off x="12730920" y="12694686"/>
              <a:ext cx="11065432" cy="6167127"/>
              <a:chOff x="13078657" y="13530714"/>
              <a:chExt cx="11065432" cy="616712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212245" y="13530714"/>
                <a:ext cx="8156156" cy="5408376"/>
                <a:chOff x="10331753" y="10701198"/>
                <a:chExt cx="10189354" cy="675659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331753" y="12977505"/>
                  <a:ext cx="7896480" cy="448029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2624629" y="10701198"/>
                  <a:ext cx="7896478" cy="448028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477990" y="11830539"/>
                  <a:ext cx="7896480" cy="448029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645168" y="1685927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3997686" y="190515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F77BE2-3060-4CC2-A657-A0BB7FF8B25A}"/>
                  </a:ext>
                </a:extLst>
              </p:cNvPr>
              <p:cNvSpPr txBox="1"/>
              <p:nvPr/>
            </p:nvSpPr>
            <p:spPr>
              <a:xfrm rot="2891958">
                <a:off x="22003363" y="16356115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6022532" y="15773237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The ‘brick’</a:t>
                </a:r>
              </a:p>
            </p:txBody>
          </p:sp>
        </p:grpSp>
        <p:sp>
          <p:nvSpPr>
            <p:cNvPr id="74" name="Arrow: Left 73">
              <a:extLst>
                <a:ext uri="{FF2B5EF4-FFF2-40B4-BE49-F238E27FC236}">
                  <a16:creationId xmlns:a16="http://schemas.microsoft.com/office/drawing/2014/main" id="{EA548735-E049-4546-9FEB-E329506A6A6B}"/>
                </a:ext>
              </a:extLst>
            </p:cNvPr>
            <p:cNvSpPr/>
            <p:nvPr/>
          </p:nvSpPr>
          <p:spPr>
            <a:xfrm rot="10800000">
              <a:off x="22838355" y="15316584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33CB26-F03D-4B35-B8E0-99BA361E4928}"/>
                </a:ext>
              </a:extLst>
            </p:cNvPr>
            <p:cNvGrpSpPr/>
            <p:nvPr/>
          </p:nvGrpSpPr>
          <p:grpSpPr>
            <a:xfrm>
              <a:off x="24823695" y="13328526"/>
              <a:ext cx="8207543" cy="5064026"/>
              <a:chOff x="24523037" y="13257096"/>
              <a:chExt cx="8207543" cy="506402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03CFEF-CD7B-4F6C-9E6A-21035CACF3A6}"/>
                  </a:ext>
                </a:extLst>
              </p:cNvPr>
              <p:cNvSpPr txBox="1"/>
              <p:nvPr/>
            </p:nvSpPr>
            <p:spPr>
              <a:xfrm>
                <a:off x="26028442" y="13257096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 or Adjectives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5C78ED-784C-4FA5-BCE9-0C981AB20006}"/>
                  </a:ext>
                </a:extLst>
              </p:cNvPr>
              <p:cNvSpPr txBox="1"/>
              <p:nvPr/>
            </p:nvSpPr>
            <p:spPr>
              <a:xfrm rot="16200000">
                <a:off x="23089548" y="1580339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169368" y="1393200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F7855D-9A0E-4BB2-939E-29816E29B333}"/>
                </a:ext>
              </a:extLst>
            </p:cNvPr>
            <p:cNvGrpSpPr/>
            <p:nvPr/>
          </p:nvGrpSpPr>
          <p:grpSpPr>
            <a:xfrm>
              <a:off x="3846216" y="13111756"/>
              <a:ext cx="5936922" cy="5332986"/>
              <a:chOff x="3846216" y="13079576"/>
              <a:chExt cx="5936922" cy="53329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752F5D-5F36-4932-845A-9337CFB5A5C3}"/>
                  </a:ext>
                </a:extLst>
              </p:cNvPr>
              <p:cNvSpPr/>
              <p:nvPr/>
            </p:nvSpPr>
            <p:spPr>
              <a:xfrm>
                <a:off x="4735663" y="13840562"/>
                <a:ext cx="4572000" cy="45720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1DDFF0-B057-40D2-9C3C-60619B6B8F06}"/>
                  </a:ext>
                </a:extLst>
              </p:cNvPr>
              <p:cNvSpPr txBox="1"/>
              <p:nvPr/>
            </p:nvSpPr>
            <p:spPr>
              <a:xfrm rot="5400000">
                <a:off x="6652331" y="11677514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3B50C5-A5D4-4CAD-B279-DEEF52BCC12B}"/>
                  </a:ext>
                </a:extLst>
              </p:cNvPr>
              <p:cNvSpPr txBox="1"/>
              <p:nvPr/>
            </p:nvSpPr>
            <p:spPr>
              <a:xfrm>
                <a:off x="3846216" y="14355168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00D9C5-1E88-4303-A071-241551F5E32A}"/>
                  </a:ext>
                </a:extLst>
              </p:cNvPr>
              <p:cNvSpPr txBox="1"/>
              <p:nvPr/>
            </p:nvSpPr>
            <p:spPr>
              <a:xfrm>
                <a:off x="4260189" y="15249399"/>
                <a:ext cx="55229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Co-occurrence matrix for MDS</a:t>
                </a:r>
              </a:p>
            </p:txBody>
          </p:sp>
        </p:grp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416A6D72-05B4-4B4A-9520-8CE659EB0264}"/>
                </a:ext>
              </a:extLst>
            </p:cNvPr>
            <p:cNvSpPr/>
            <p:nvPr/>
          </p:nvSpPr>
          <p:spPr>
            <a:xfrm rot="16200000">
              <a:off x="7107953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4B64A6-9B73-4DE0-BBB0-0C323C756B46}"/>
                </a:ext>
              </a:extLst>
            </p:cNvPr>
            <p:cNvGrpSpPr/>
            <p:nvPr/>
          </p:nvGrpSpPr>
          <p:grpSpPr>
            <a:xfrm>
              <a:off x="25601099" y="4988872"/>
              <a:ext cx="7315200" cy="185784"/>
              <a:chOff x="25601099" y="4988872"/>
              <a:chExt cx="7315200" cy="185784"/>
            </a:xfrm>
          </p:grpSpPr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51586070-60FC-4091-BE95-E9384649A51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356BE2E3-9D6A-48B1-8C6E-625FB98DA1A8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0" name="Right Bracket 109">
                <a:extLst>
                  <a:ext uri="{FF2B5EF4-FFF2-40B4-BE49-F238E27FC236}">
                    <a16:creationId xmlns:a16="http://schemas.microsoft.com/office/drawing/2014/main" id="{A7C519ED-6F43-42FC-AAAC-A2CCC1AD3D8B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4" name="Right Bracket 113">
                <a:extLst>
                  <a:ext uri="{FF2B5EF4-FFF2-40B4-BE49-F238E27FC236}">
                    <a16:creationId xmlns:a16="http://schemas.microsoft.com/office/drawing/2014/main" id="{5D55449F-C7A0-4A0C-812A-008EC9916829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11" name="Right Bracket 110">
              <a:extLst>
                <a:ext uri="{FF2B5EF4-FFF2-40B4-BE49-F238E27FC236}">
                  <a16:creationId xmlns:a16="http://schemas.microsoft.com/office/drawing/2014/main" id="{928FBD11-2679-4B6E-8297-43D39C10AE70}"/>
                </a:ext>
              </a:extLst>
            </p:cNvPr>
            <p:cNvSpPr/>
            <p:nvPr/>
          </p:nvSpPr>
          <p:spPr>
            <a:xfrm rot="16200000">
              <a:off x="14404865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AD4F4E-2A2B-4E88-A988-BBAD78FD549F}"/>
                </a:ext>
              </a:extLst>
            </p:cNvPr>
            <p:cNvSpPr txBox="1"/>
            <p:nvPr/>
          </p:nvSpPr>
          <p:spPr>
            <a:xfrm>
              <a:off x="12971884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E308D3B-62FF-497B-8F6D-4947DA7F73EC}"/>
                </a:ext>
              </a:extLst>
            </p:cNvPr>
            <p:cNvSpPr txBox="1"/>
            <p:nvPr/>
          </p:nvSpPr>
          <p:spPr>
            <a:xfrm>
              <a:off x="11337091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13" name="Right Bracket 112">
              <a:extLst>
                <a:ext uri="{FF2B5EF4-FFF2-40B4-BE49-F238E27FC236}">
                  <a16:creationId xmlns:a16="http://schemas.microsoft.com/office/drawing/2014/main" id="{10EAD199-1A59-416E-851F-881A0BA425A1}"/>
                </a:ext>
              </a:extLst>
            </p:cNvPr>
            <p:cNvSpPr/>
            <p:nvPr/>
          </p:nvSpPr>
          <p:spPr>
            <a:xfrm rot="16200000">
              <a:off x="29036178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B6905A-BC5C-4774-AD9B-CCAA0F8FF378}"/>
                </a:ext>
              </a:extLst>
            </p:cNvPr>
            <p:cNvSpPr txBox="1"/>
            <p:nvPr/>
          </p:nvSpPr>
          <p:spPr>
            <a:xfrm>
              <a:off x="27603197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30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6D668E-C283-4949-9940-B1933E0BC24F}"/>
                </a:ext>
              </a:extLst>
            </p:cNvPr>
            <p:cNvSpPr txBox="1"/>
            <p:nvPr/>
          </p:nvSpPr>
          <p:spPr>
            <a:xfrm>
              <a:off x="25968404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516C33-49BA-4704-815A-7C7792669B04}"/>
                </a:ext>
              </a:extLst>
            </p:cNvPr>
            <p:cNvSpPr txBox="1"/>
            <p:nvPr/>
          </p:nvSpPr>
          <p:spPr>
            <a:xfrm>
              <a:off x="17658487" y="2667019"/>
              <a:ext cx="126367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401B5B"/>
                  </a:solidFill>
                </a:rPr>
                <a:t>…</a:t>
              </a:r>
              <a:endParaRPr lang="en-US" dirty="0">
                <a:solidFill>
                  <a:srgbClr val="401B5B"/>
                </a:solidFill>
              </a:endParaRPr>
            </a:p>
          </p:txBody>
        </p:sp>
        <p:sp>
          <p:nvSpPr>
            <p:cNvPr id="112" name="Right Bracket 111">
              <a:extLst>
                <a:ext uri="{FF2B5EF4-FFF2-40B4-BE49-F238E27FC236}">
                  <a16:creationId xmlns:a16="http://schemas.microsoft.com/office/drawing/2014/main" id="{8E467956-82B8-4E16-AF27-8022B32DDE2F}"/>
                </a:ext>
              </a:extLst>
            </p:cNvPr>
            <p:cNvSpPr/>
            <p:nvPr/>
          </p:nvSpPr>
          <p:spPr>
            <a:xfrm rot="16200000">
              <a:off x="21745387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96160F-2659-4C9B-8A9D-C4686808EB80}"/>
                </a:ext>
              </a:extLst>
            </p:cNvPr>
            <p:cNvSpPr txBox="1"/>
            <p:nvPr/>
          </p:nvSpPr>
          <p:spPr>
            <a:xfrm>
              <a:off x="20312406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29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E32D9E-B0FB-43A6-B02B-01C85C8625CE}"/>
                </a:ext>
              </a:extLst>
            </p:cNvPr>
            <p:cNvSpPr txBox="1"/>
            <p:nvPr/>
          </p:nvSpPr>
          <p:spPr>
            <a:xfrm>
              <a:off x="18677613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7E488C4-6B4E-4BC1-8906-1CABD90FC42F}"/>
                </a:ext>
              </a:extLst>
            </p:cNvPr>
            <p:cNvGrpSpPr/>
            <p:nvPr/>
          </p:nvGrpSpPr>
          <p:grpSpPr>
            <a:xfrm>
              <a:off x="18290162" y="4988116"/>
              <a:ext cx="7315200" cy="182880"/>
              <a:chOff x="25601099" y="4991776"/>
              <a:chExt cx="7315200" cy="182880"/>
            </a:xfrm>
          </p:grpSpPr>
          <p:sp>
            <p:nvSpPr>
              <p:cNvPr id="135" name="Right Bracket 134">
                <a:extLst>
                  <a:ext uri="{FF2B5EF4-FFF2-40B4-BE49-F238E27FC236}">
                    <a16:creationId xmlns:a16="http://schemas.microsoft.com/office/drawing/2014/main" id="{1E6860B2-D223-40BD-8972-22920B032F95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0" name="Right Bracket 139">
                <a:extLst>
                  <a:ext uri="{FF2B5EF4-FFF2-40B4-BE49-F238E27FC236}">
                    <a16:creationId xmlns:a16="http://schemas.microsoft.com/office/drawing/2014/main" id="{9D3D4423-D63C-48F9-B76B-EA7DD621D75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1" name="Right Bracket 140">
                <a:extLst>
                  <a:ext uri="{FF2B5EF4-FFF2-40B4-BE49-F238E27FC236}">
                    <a16:creationId xmlns:a16="http://schemas.microsoft.com/office/drawing/2014/main" id="{F4CFA120-ECD2-48BB-94C6-743A591BB57F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2" name="Right Bracket 141">
                <a:extLst>
                  <a:ext uri="{FF2B5EF4-FFF2-40B4-BE49-F238E27FC236}">
                    <a16:creationId xmlns:a16="http://schemas.microsoft.com/office/drawing/2014/main" id="{D9B623C1-85BE-4689-AE9A-6C5AE587C650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DF9BC8-A4B1-4191-87FE-FF04ADA8E5D4}"/>
                </a:ext>
              </a:extLst>
            </p:cNvPr>
            <p:cNvGrpSpPr/>
            <p:nvPr/>
          </p:nvGrpSpPr>
          <p:grpSpPr>
            <a:xfrm>
              <a:off x="10974962" y="4988116"/>
              <a:ext cx="7315200" cy="185784"/>
              <a:chOff x="25601099" y="4988872"/>
              <a:chExt cx="7315200" cy="185784"/>
            </a:xfrm>
          </p:grpSpPr>
          <p:sp>
            <p:nvSpPr>
              <p:cNvPr id="144" name="Right Bracket 143">
                <a:extLst>
                  <a:ext uri="{FF2B5EF4-FFF2-40B4-BE49-F238E27FC236}">
                    <a16:creationId xmlns:a16="http://schemas.microsoft.com/office/drawing/2014/main" id="{9FB25F37-8CFF-4148-AD2A-61758C42C36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Right Bracket 144">
                <a:extLst>
                  <a:ext uri="{FF2B5EF4-FFF2-40B4-BE49-F238E27FC236}">
                    <a16:creationId xmlns:a16="http://schemas.microsoft.com/office/drawing/2014/main" id="{741F3B88-2C88-4C50-B087-DB0253D76BA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6" name="Right Bracket 145">
                <a:extLst>
                  <a:ext uri="{FF2B5EF4-FFF2-40B4-BE49-F238E27FC236}">
                    <a16:creationId xmlns:a16="http://schemas.microsoft.com/office/drawing/2014/main" id="{C27D8C21-7DB1-4B9F-B0F6-007940E372D5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7" name="Right Bracket 146">
                <a:extLst>
                  <a:ext uri="{FF2B5EF4-FFF2-40B4-BE49-F238E27FC236}">
                    <a16:creationId xmlns:a16="http://schemas.microsoft.com/office/drawing/2014/main" id="{1FDA3216-EE67-447B-B957-C8D5647CDE07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DC78860-A854-4437-920D-5D567B0DBEFB}"/>
                </a:ext>
              </a:extLst>
            </p:cNvPr>
            <p:cNvGrpSpPr/>
            <p:nvPr/>
          </p:nvGrpSpPr>
          <p:grpSpPr>
            <a:xfrm>
              <a:off x="3664025" y="4988116"/>
              <a:ext cx="7315200" cy="182880"/>
              <a:chOff x="25601099" y="4991776"/>
              <a:chExt cx="7315200" cy="182880"/>
            </a:xfrm>
          </p:grpSpPr>
          <p:sp>
            <p:nvSpPr>
              <p:cNvPr id="149" name="Right Bracket 148">
                <a:extLst>
                  <a:ext uri="{FF2B5EF4-FFF2-40B4-BE49-F238E27FC236}">
                    <a16:creationId xmlns:a16="http://schemas.microsoft.com/office/drawing/2014/main" id="{55A2A634-1C90-487D-9D3A-BB7EE107C75C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CDDBAE2D-6201-424F-A446-CBC3E8DA1CB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1" name="Right Bracket 150">
                <a:extLst>
                  <a:ext uri="{FF2B5EF4-FFF2-40B4-BE49-F238E27FC236}">
                    <a16:creationId xmlns:a16="http://schemas.microsoft.com/office/drawing/2014/main" id="{4A940746-4359-4E36-B3AB-E55B31EDAEC4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2" name="Right Bracket 151">
                <a:extLst>
                  <a:ext uri="{FF2B5EF4-FFF2-40B4-BE49-F238E27FC236}">
                    <a16:creationId xmlns:a16="http://schemas.microsoft.com/office/drawing/2014/main" id="{E1CC1D71-94AA-49FC-8436-E4D26D93D1E8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641BB84-8A44-493D-AA28-0752823CC389}"/>
                </a:ext>
              </a:extLst>
            </p:cNvPr>
            <p:cNvSpPr txBox="1"/>
            <p:nvPr/>
          </p:nvSpPr>
          <p:spPr>
            <a:xfrm rot="8100000">
              <a:off x="1750231" y="429180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8AB313-0FC4-42B4-8B39-7D8F1E2C70AF}"/>
                </a:ext>
              </a:extLst>
            </p:cNvPr>
            <p:cNvSpPr txBox="1"/>
            <p:nvPr/>
          </p:nvSpPr>
          <p:spPr>
            <a:xfrm rot="8100000">
              <a:off x="1750231" y="563618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37ABE24-DE66-47F0-BF47-61818C313771}"/>
                </a:ext>
              </a:extLst>
            </p:cNvPr>
            <p:cNvSpPr txBox="1"/>
            <p:nvPr/>
          </p:nvSpPr>
          <p:spPr>
            <a:xfrm rot="8100000">
              <a:off x="1750231" y="6969956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4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00FE9AE-221B-4C06-8708-09E5E2432238}"/>
                </a:ext>
              </a:extLst>
            </p:cNvPr>
            <p:cNvGrpSpPr/>
            <p:nvPr/>
          </p:nvGrpSpPr>
          <p:grpSpPr>
            <a:xfrm rot="16200000">
              <a:off x="723162" y="7816439"/>
              <a:ext cx="5397304" cy="382995"/>
              <a:chOff x="25601099" y="4991776"/>
              <a:chExt cx="7315200" cy="182880"/>
            </a:xfrm>
          </p:grpSpPr>
          <p:sp>
            <p:nvSpPr>
              <p:cNvPr id="159" name="Right Bracket 158">
                <a:extLst>
                  <a:ext uri="{FF2B5EF4-FFF2-40B4-BE49-F238E27FC236}">
                    <a16:creationId xmlns:a16="http://schemas.microsoft.com/office/drawing/2014/main" id="{C7BD341C-9134-48E5-8819-35D794469207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0" name="Right Bracket 159">
                <a:extLst>
                  <a:ext uri="{FF2B5EF4-FFF2-40B4-BE49-F238E27FC236}">
                    <a16:creationId xmlns:a16="http://schemas.microsoft.com/office/drawing/2014/main" id="{4EFAB34C-66E2-46A4-A2BA-1C483D8F07C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1" name="Right Bracket 160">
                <a:extLst>
                  <a:ext uri="{FF2B5EF4-FFF2-40B4-BE49-F238E27FC236}">
                    <a16:creationId xmlns:a16="http://schemas.microsoft.com/office/drawing/2014/main" id="{8B56EC89-21E3-4420-A9BD-2AB8DD2E0FC1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2" name="Right Bracket 161">
                <a:extLst>
                  <a:ext uri="{FF2B5EF4-FFF2-40B4-BE49-F238E27FC236}">
                    <a16:creationId xmlns:a16="http://schemas.microsoft.com/office/drawing/2014/main" id="{784DF88D-2E9F-4F31-94CF-C0317DC4070A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78" name="Arrow: Left 77">
              <a:extLst>
                <a:ext uri="{FF2B5EF4-FFF2-40B4-BE49-F238E27FC236}">
                  <a16:creationId xmlns:a16="http://schemas.microsoft.com/office/drawing/2014/main" id="{7932C898-1324-448B-A244-6953AEF439E7}"/>
                </a:ext>
              </a:extLst>
            </p:cNvPr>
            <p:cNvSpPr/>
            <p:nvPr/>
          </p:nvSpPr>
          <p:spPr>
            <a:xfrm rot="10800000" flipH="1">
              <a:off x="10341580" y="15391820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C1FCE6-AAFF-4AC8-8F2F-183BC4FEFEE4}"/>
              </a:ext>
            </a:extLst>
          </p:cNvPr>
          <p:cNvGrpSpPr/>
          <p:nvPr/>
        </p:nvGrpSpPr>
        <p:grpSpPr>
          <a:xfrm>
            <a:off x="1750231" y="2667019"/>
            <a:ext cx="31281007" cy="16194794"/>
            <a:chOff x="1750231" y="2667019"/>
            <a:chExt cx="31281007" cy="161947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487FCF-34AA-4FAC-BFAB-7CC44D72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185" y="5278632"/>
              <a:ext cx="29275529" cy="549297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2BDF10-CD46-4DFF-AAFE-B4FA843D7FD5}"/>
                </a:ext>
              </a:extLst>
            </p:cNvPr>
            <p:cNvGrpSpPr/>
            <p:nvPr/>
          </p:nvGrpSpPr>
          <p:grpSpPr>
            <a:xfrm>
              <a:off x="3684230" y="5280963"/>
              <a:ext cx="29251439" cy="5488310"/>
              <a:chOff x="3677596" y="5263684"/>
              <a:chExt cx="29251439" cy="548831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0513B2-EF3D-4D5C-9F00-F642C0455047}"/>
                  </a:ext>
                </a:extLst>
              </p:cNvPr>
              <p:cNvSpPr/>
              <p:nvPr/>
            </p:nvSpPr>
            <p:spPr>
              <a:xfrm>
                <a:off x="3677596" y="526368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BEE206-B407-45C3-A713-77380FA9ED9F}"/>
                  </a:ext>
                </a:extLst>
              </p:cNvPr>
              <p:cNvSpPr/>
              <p:nvPr/>
            </p:nvSpPr>
            <p:spPr>
              <a:xfrm>
                <a:off x="11017191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1130451-E81F-48B3-9570-D4672FE8D588}"/>
                  </a:ext>
                </a:extLst>
              </p:cNvPr>
              <p:cNvSpPr/>
              <p:nvPr/>
            </p:nvSpPr>
            <p:spPr>
              <a:xfrm>
                <a:off x="18315512" y="526510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F87213-B1D1-4373-AA26-E1D8E8576452}"/>
                  </a:ext>
                </a:extLst>
              </p:cNvPr>
              <p:cNvSpPr/>
              <p:nvPr/>
            </p:nvSpPr>
            <p:spPr>
              <a:xfrm>
                <a:off x="25613835" y="5265594"/>
                <a:ext cx="7315200" cy="54864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7893E-DF5B-4373-93B7-A85A3AA3EB86}"/>
                </a:ext>
              </a:extLst>
            </p:cNvPr>
            <p:cNvSpPr txBox="1"/>
            <p:nvPr/>
          </p:nvSpPr>
          <p:spPr>
            <a:xfrm rot="8100000">
              <a:off x="1750231" y="2958024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FB482A-043D-4235-B21B-620C52054651}"/>
                </a:ext>
              </a:extLst>
            </p:cNvPr>
            <p:cNvSpPr txBox="1"/>
            <p:nvPr/>
          </p:nvSpPr>
          <p:spPr>
            <a:xfrm>
              <a:off x="5684412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C25346-A200-4F4A-B043-9C038FF7FA95}"/>
                </a:ext>
              </a:extLst>
            </p:cNvPr>
            <p:cNvSpPr txBox="1"/>
            <p:nvPr/>
          </p:nvSpPr>
          <p:spPr>
            <a:xfrm>
              <a:off x="4049619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39" name="Arrow: Down 138">
              <a:extLst>
                <a:ext uri="{FF2B5EF4-FFF2-40B4-BE49-F238E27FC236}">
                  <a16:creationId xmlns:a16="http://schemas.microsoft.com/office/drawing/2014/main" id="{CC1BF50F-137F-4950-B2C8-B4D397B8CB2D}"/>
                </a:ext>
              </a:extLst>
            </p:cNvPr>
            <p:cNvSpPr/>
            <p:nvPr/>
          </p:nvSpPr>
          <p:spPr>
            <a:xfrm>
              <a:off x="15368801" y="11095251"/>
              <a:ext cx="5843045" cy="1255688"/>
            </a:xfrm>
            <a:prstGeom prst="down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BF406-8F56-41BA-A285-9F6D9EDB01E7}"/>
                </a:ext>
              </a:extLst>
            </p:cNvPr>
            <p:cNvSpPr txBox="1"/>
            <p:nvPr/>
          </p:nvSpPr>
          <p:spPr>
            <a:xfrm>
              <a:off x="14613813" y="7164631"/>
              <a:ext cx="72996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01B5B"/>
                  </a:solidFill>
                </a:rPr>
                <a:t>Survey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rgbClr val="401B5B"/>
                  </a:solidFill>
                </a:rPr>
                <a:t>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832752-DD66-4CFA-A383-C06E27DEB3BF}"/>
                </a:ext>
              </a:extLst>
            </p:cNvPr>
            <p:cNvGrpSpPr/>
            <p:nvPr/>
          </p:nvGrpSpPr>
          <p:grpSpPr>
            <a:xfrm>
              <a:off x="12730920" y="12694686"/>
              <a:ext cx="11065432" cy="6167127"/>
              <a:chOff x="13078657" y="13530714"/>
              <a:chExt cx="11065432" cy="616712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212245" y="13530714"/>
                <a:ext cx="8156156" cy="5408376"/>
                <a:chOff x="10331753" y="10701198"/>
                <a:chExt cx="10189354" cy="675659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331753" y="12977505"/>
                  <a:ext cx="7896480" cy="448029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2624629" y="10701198"/>
                  <a:ext cx="7896478" cy="448028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477990" y="11830539"/>
                  <a:ext cx="7896480" cy="448029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645168" y="1685927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3997686" y="190515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F77BE2-3060-4CC2-A657-A0BB7FF8B25A}"/>
                  </a:ext>
                </a:extLst>
              </p:cNvPr>
              <p:cNvSpPr txBox="1"/>
              <p:nvPr/>
            </p:nvSpPr>
            <p:spPr>
              <a:xfrm rot="2891958">
                <a:off x="22003363" y="16356115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6022532" y="15773237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The ‘brick’</a:t>
                </a:r>
              </a:p>
            </p:txBody>
          </p:sp>
        </p:grpSp>
        <p:sp>
          <p:nvSpPr>
            <p:cNvPr id="74" name="Arrow: Left 73">
              <a:extLst>
                <a:ext uri="{FF2B5EF4-FFF2-40B4-BE49-F238E27FC236}">
                  <a16:creationId xmlns:a16="http://schemas.microsoft.com/office/drawing/2014/main" id="{EA548735-E049-4546-9FEB-E329506A6A6B}"/>
                </a:ext>
              </a:extLst>
            </p:cNvPr>
            <p:cNvSpPr/>
            <p:nvPr/>
          </p:nvSpPr>
          <p:spPr>
            <a:xfrm rot="10800000">
              <a:off x="22838355" y="15316584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33CB26-F03D-4B35-B8E0-99BA361E4928}"/>
                </a:ext>
              </a:extLst>
            </p:cNvPr>
            <p:cNvGrpSpPr/>
            <p:nvPr/>
          </p:nvGrpSpPr>
          <p:grpSpPr>
            <a:xfrm>
              <a:off x="24823695" y="13328526"/>
              <a:ext cx="8207543" cy="5064026"/>
              <a:chOff x="24523037" y="13257096"/>
              <a:chExt cx="8207543" cy="506402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03CFEF-CD7B-4F6C-9E6A-21035CACF3A6}"/>
                  </a:ext>
                </a:extLst>
              </p:cNvPr>
              <p:cNvSpPr txBox="1"/>
              <p:nvPr/>
            </p:nvSpPr>
            <p:spPr>
              <a:xfrm>
                <a:off x="26028442" y="13257096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Qualities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5C78ED-784C-4FA5-BCE9-0C981AB20006}"/>
                  </a:ext>
                </a:extLst>
              </p:cNvPr>
              <p:cNvSpPr txBox="1"/>
              <p:nvPr/>
            </p:nvSpPr>
            <p:spPr>
              <a:xfrm rot="16200000">
                <a:off x="23089548" y="1580339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169368" y="1393200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F7855D-9A0E-4BB2-939E-29816E29B333}"/>
                </a:ext>
              </a:extLst>
            </p:cNvPr>
            <p:cNvGrpSpPr/>
            <p:nvPr/>
          </p:nvGrpSpPr>
          <p:grpSpPr>
            <a:xfrm>
              <a:off x="3846216" y="13111756"/>
              <a:ext cx="5936922" cy="5332986"/>
              <a:chOff x="3846216" y="13079576"/>
              <a:chExt cx="5936922" cy="53329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752F5D-5F36-4932-845A-9337CFB5A5C3}"/>
                  </a:ext>
                </a:extLst>
              </p:cNvPr>
              <p:cNvSpPr/>
              <p:nvPr/>
            </p:nvSpPr>
            <p:spPr>
              <a:xfrm>
                <a:off x="4735663" y="13840562"/>
                <a:ext cx="4572000" cy="45720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1DDFF0-B057-40D2-9C3C-60619B6B8F06}"/>
                  </a:ext>
                </a:extLst>
              </p:cNvPr>
              <p:cNvSpPr txBox="1"/>
              <p:nvPr/>
            </p:nvSpPr>
            <p:spPr>
              <a:xfrm rot="5400000">
                <a:off x="6652331" y="11677514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3B50C5-A5D4-4CAD-B279-DEEF52BCC12B}"/>
                  </a:ext>
                </a:extLst>
              </p:cNvPr>
              <p:cNvSpPr txBox="1"/>
              <p:nvPr/>
            </p:nvSpPr>
            <p:spPr>
              <a:xfrm>
                <a:off x="3846216" y="14355168"/>
                <a:ext cx="738664" cy="354278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000D9C5-1E88-4303-A071-241551F5E32A}"/>
                  </a:ext>
                </a:extLst>
              </p:cNvPr>
              <p:cNvSpPr txBox="1"/>
              <p:nvPr/>
            </p:nvSpPr>
            <p:spPr>
              <a:xfrm>
                <a:off x="4260189" y="15249399"/>
                <a:ext cx="55229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401B5B"/>
                    </a:solidFill>
                  </a:rPr>
                  <a:t>Co-occurrence matrix for MDS</a:t>
                </a:r>
              </a:p>
            </p:txBody>
          </p:sp>
        </p:grpSp>
        <p:sp>
          <p:nvSpPr>
            <p:cNvPr id="77" name="Right Bracket 76">
              <a:extLst>
                <a:ext uri="{FF2B5EF4-FFF2-40B4-BE49-F238E27FC236}">
                  <a16:creationId xmlns:a16="http://schemas.microsoft.com/office/drawing/2014/main" id="{416A6D72-05B4-4B4A-9520-8CE659EB0264}"/>
                </a:ext>
              </a:extLst>
            </p:cNvPr>
            <p:cNvSpPr/>
            <p:nvPr/>
          </p:nvSpPr>
          <p:spPr>
            <a:xfrm rot="16200000">
              <a:off x="7107953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4B64A6-9B73-4DE0-BBB0-0C323C756B46}"/>
                </a:ext>
              </a:extLst>
            </p:cNvPr>
            <p:cNvGrpSpPr/>
            <p:nvPr/>
          </p:nvGrpSpPr>
          <p:grpSpPr>
            <a:xfrm>
              <a:off x="25601099" y="4988872"/>
              <a:ext cx="7315200" cy="185784"/>
              <a:chOff x="25601099" y="4988872"/>
              <a:chExt cx="7315200" cy="185784"/>
            </a:xfrm>
          </p:grpSpPr>
          <p:sp>
            <p:nvSpPr>
              <p:cNvPr id="84" name="Right Bracket 83">
                <a:extLst>
                  <a:ext uri="{FF2B5EF4-FFF2-40B4-BE49-F238E27FC236}">
                    <a16:creationId xmlns:a16="http://schemas.microsoft.com/office/drawing/2014/main" id="{51586070-60FC-4091-BE95-E9384649A51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9" name="Right Bracket 108">
                <a:extLst>
                  <a:ext uri="{FF2B5EF4-FFF2-40B4-BE49-F238E27FC236}">
                    <a16:creationId xmlns:a16="http://schemas.microsoft.com/office/drawing/2014/main" id="{356BE2E3-9D6A-48B1-8C6E-625FB98DA1A8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0" name="Right Bracket 109">
                <a:extLst>
                  <a:ext uri="{FF2B5EF4-FFF2-40B4-BE49-F238E27FC236}">
                    <a16:creationId xmlns:a16="http://schemas.microsoft.com/office/drawing/2014/main" id="{A7C519ED-6F43-42FC-AAAC-A2CCC1AD3D8B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4" name="Right Bracket 113">
                <a:extLst>
                  <a:ext uri="{FF2B5EF4-FFF2-40B4-BE49-F238E27FC236}">
                    <a16:creationId xmlns:a16="http://schemas.microsoft.com/office/drawing/2014/main" id="{5D55449F-C7A0-4A0C-812A-008EC9916829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11" name="Right Bracket 110">
              <a:extLst>
                <a:ext uri="{FF2B5EF4-FFF2-40B4-BE49-F238E27FC236}">
                  <a16:creationId xmlns:a16="http://schemas.microsoft.com/office/drawing/2014/main" id="{928FBD11-2679-4B6E-8297-43D39C10AE70}"/>
                </a:ext>
              </a:extLst>
            </p:cNvPr>
            <p:cNvSpPr/>
            <p:nvPr/>
          </p:nvSpPr>
          <p:spPr>
            <a:xfrm rot="16200000">
              <a:off x="14404865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AD4F4E-2A2B-4E88-A988-BBAD78FD549F}"/>
                </a:ext>
              </a:extLst>
            </p:cNvPr>
            <p:cNvSpPr txBox="1"/>
            <p:nvPr/>
          </p:nvSpPr>
          <p:spPr>
            <a:xfrm>
              <a:off x="12971884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E308D3B-62FF-497B-8F6D-4947DA7F73EC}"/>
                </a:ext>
              </a:extLst>
            </p:cNvPr>
            <p:cNvSpPr txBox="1"/>
            <p:nvPr/>
          </p:nvSpPr>
          <p:spPr>
            <a:xfrm>
              <a:off x="11337091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113" name="Right Bracket 112">
              <a:extLst>
                <a:ext uri="{FF2B5EF4-FFF2-40B4-BE49-F238E27FC236}">
                  <a16:creationId xmlns:a16="http://schemas.microsoft.com/office/drawing/2014/main" id="{10EAD199-1A59-416E-851F-881A0BA425A1}"/>
                </a:ext>
              </a:extLst>
            </p:cNvPr>
            <p:cNvSpPr/>
            <p:nvPr/>
          </p:nvSpPr>
          <p:spPr>
            <a:xfrm rot="16200000">
              <a:off x="29036178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B6905A-BC5C-4774-AD9B-CCAA0F8FF378}"/>
                </a:ext>
              </a:extLst>
            </p:cNvPr>
            <p:cNvSpPr txBox="1"/>
            <p:nvPr/>
          </p:nvSpPr>
          <p:spPr>
            <a:xfrm>
              <a:off x="27603197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30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6D668E-C283-4949-9940-B1933E0BC24F}"/>
                </a:ext>
              </a:extLst>
            </p:cNvPr>
            <p:cNvSpPr txBox="1"/>
            <p:nvPr/>
          </p:nvSpPr>
          <p:spPr>
            <a:xfrm>
              <a:off x="25968404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516C33-49BA-4704-815A-7C7792669B04}"/>
                </a:ext>
              </a:extLst>
            </p:cNvPr>
            <p:cNvSpPr txBox="1"/>
            <p:nvPr/>
          </p:nvSpPr>
          <p:spPr>
            <a:xfrm>
              <a:off x="17658487" y="2667019"/>
              <a:ext cx="126367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401B5B"/>
                  </a:solidFill>
                </a:rPr>
                <a:t>…</a:t>
              </a:r>
              <a:endParaRPr lang="en-US" dirty="0">
                <a:solidFill>
                  <a:srgbClr val="401B5B"/>
                </a:solidFill>
              </a:endParaRPr>
            </a:p>
          </p:txBody>
        </p:sp>
        <p:sp>
          <p:nvSpPr>
            <p:cNvPr id="112" name="Right Bracket 111">
              <a:extLst>
                <a:ext uri="{FF2B5EF4-FFF2-40B4-BE49-F238E27FC236}">
                  <a16:creationId xmlns:a16="http://schemas.microsoft.com/office/drawing/2014/main" id="{8E467956-82B8-4E16-AF27-8022B32DDE2F}"/>
                </a:ext>
              </a:extLst>
            </p:cNvPr>
            <p:cNvSpPr/>
            <p:nvPr/>
          </p:nvSpPr>
          <p:spPr>
            <a:xfrm rot="16200000">
              <a:off x="21745387" y="837696"/>
              <a:ext cx="426753" cy="7296912"/>
            </a:xfrm>
            <a:prstGeom prst="rightBracket">
              <a:avLst/>
            </a:prstGeom>
            <a:ln w="50800">
              <a:solidFill>
                <a:srgbClr val="401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96160F-2659-4C9B-8A9D-C4686808EB80}"/>
                </a:ext>
              </a:extLst>
            </p:cNvPr>
            <p:cNvSpPr txBox="1"/>
            <p:nvPr/>
          </p:nvSpPr>
          <p:spPr>
            <a:xfrm>
              <a:off x="20312406" y="3366150"/>
              <a:ext cx="3292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rgbClr val="401B5B"/>
                  </a:solidFill>
                </a:rPr>
                <a:t>Excerpt 29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E32D9E-B0FB-43A6-B02B-01C85C8625CE}"/>
                </a:ext>
              </a:extLst>
            </p:cNvPr>
            <p:cNvSpPr txBox="1"/>
            <p:nvPr/>
          </p:nvSpPr>
          <p:spPr>
            <a:xfrm>
              <a:off x="18677613" y="4320165"/>
              <a:ext cx="6562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Qualities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7E488C4-6B4E-4BC1-8906-1CABD90FC42F}"/>
                </a:ext>
              </a:extLst>
            </p:cNvPr>
            <p:cNvGrpSpPr/>
            <p:nvPr/>
          </p:nvGrpSpPr>
          <p:grpSpPr>
            <a:xfrm>
              <a:off x="18290162" y="4988116"/>
              <a:ext cx="7315200" cy="182880"/>
              <a:chOff x="25601099" y="4991776"/>
              <a:chExt cx="7315200" cy="182880"/>
            </a:xfrm>
          </p:grpSpPr>
          <p:sp>
            <p:nvSpPr>
              <p:cNvPr id="135" name="Right Bracket 134">
                <a:extLst>
                  <a:ext uri="{FF2B5EF4-FFF2-40B4-BE49-F238E27FC236}">
                    <a16:creationId xmlns:a16="http://schemas.microsoft.com/office/drawing/2014/main" id="{1E6860B2-D223-40BD-8972-22920B032F95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0" name="Right Bracket 139">
                <a:extLst>
                  <a:ext uri="{FF2B5EF4-FFF2-40B4-BE49-F238E27FC236}">
                    <a16:creationId xmlns:a16="http://schemas.microsoft.com/office/drawing/2014/main" id="{9D3D4423-D63C-48F9-B76B-EA7DD621D75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1" name="Right Bracket 140">
                <a:extLst>
                  <a:ext uri="{FF2B5EF4-FFF2-40B4-BE49-F238E27FC236}">
                    <a16:creationId xmlns:a16="http://schemas.microsoft.com/office/drawing/2014/main" id="{F4CFA120-ECD2-48BB-94C6-743A591BB57F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2" name="Right Bracket 141">
                <a:extLst>
                  <a:ext uri="{FF2B5EF4-FFF2-40B4-BE49-F238E27FC236}">
                    <a16:creationId xmlns:a16="http://schemas.microsoft.com/office/drawing/2014/main" id="{D9B623C1-85BE-4689-AE9A-6C5AE587C650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0DF9BC8-A4B1-4191-87FE-FF04ADA8E5D4}"/>
                </a:ext>
              </a:extLst>
            </p:cNvPr>
            <p:cNvGrpSpPr/>
            <p:nvPr/>
          </p:nvGrpSpPr>
          <p:grpSpPr>
            <a:xfrm>
              <a:off x="10974962" y="4988116"/>
              <a:ext cx="7315200" cy="185784"/>
              <a:chOff x="25601099" y="4988872"/>
              <a:chExt cx="7315200" cy="185784"/>
            </a:xfrm>
          </p:grpSpPr>
          <p:sp>
            <p:nvSpPr>
              <p:cNvPr id="144" name="Right Bracket 143">
                <a:extLst>
                  <a:ext uri="{FF2B5EF4-FFF2-40B4-BE49-F238E27FC236}">
                    <a16:creationId xmlns:a16="http://schemas.microsoft.com/office/drawing/2014/main" id="{9FB25F37-8CFF-4148-AD2A-61758C42C361}"/>
                  </a:ext>
                </a:extLst>
              </p:cNvPr>
              <p:cNvSpPr/>
              <p:nvPr/>
            </p:nvSpPr>
            <p:spPr>
              <a:xfrm rot="16200000">
                <a:off x="26424059" y="4165912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Right Bracket 144">
                <a:extLst>
                  <a:ext uri="{FF2B5EF4-FFF2-40B4-BE49-F238E27FC236}">
                    <a16:creationId xmlns:a16="http://schemas.microsoft.com/office/drawing/2014/main" id="{741F3B88-2C88-4C50-B087-DB0253D76BAB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6" name="Right Bracket 145">
                <a:extLst>
                  <a:ext uri="{FF2B5EF4-FFF2-40B4-BE49-F238E27FC236}">
                    <a16:creationId xmlns:a16="http://schemas.microsoft.com/office/drawing/2014/main" id="{C27D8C21-7DB1-4B9F-B0F6-007940E372D5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47" name="Right Bracket 146">
                <a:extLst>
                  <a:ext uri="{FF2B5EF4-FFF2-40B4-BE49-F238E27FC236}">
                    <a16:creationId xmlns:a16="http://schemas.microsoft.com/office/drawing/2014/main" id="{1FDA3216-EE67-447B-B957-C8D5647CDE07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DC78860-A854-4437-920D-5D567B0DBEFB}"/>
                </a:ext>
              </a:extLst>
            </p:cNvPr>
            <p:cNvGrpSpPr/>
            <p:nvPr/>
          </p:nvGrpSpPr>
          <p:grpSpPr>
            <a:xfrm>
              <a:off x="3664025" y="4988116"/>
              <a:ext cx="7315200" cy="182880"/>
              <a:chOff x="25601099" y="4991776"/>
              <a:chExt cx="7315200" cy="182880"/>
            </a:xfrm>
          </p:grpSpPr>
          <p:sp>
            <p:nvSpPr>
              <p:cNvPr id="149" name="Right Bracket 148">
                <a:extLst>
                  <a:ext uri="{FF2B5EF4-FFF2-40B4-BE49-F238E27FC236}">
                    <a16:creationId xmlns:a16="http://schemas.microsoft.com/office/drawing/2014/main" id="{55A2A634-1C90-487D-9D3A-BB7EE107C75C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CDDBAE2D-6201-424F-A446-CBC3E8DA1CB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1" name="Right Bracket 150">
                <a:extLst>
                  <a:ext uri="{FF2B5EF4-FFF2-40B4-BE49-F238E27FC236}">
                    <a16:creationId xmlns:a16="http://schemas.microsoft.com/office/drawing/2014/main" id="{4A940746-4359-4E36-B3AB-E55B31EDAEC4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2" name="Right Bracket 151">
                <a:extLst>
                  <a:ext uri="{FF2B5EF4-FFF2-40B4-BE49-F238E27FC236}">
                    <a16:creationId xmlns:a16="http://schemas.microsoft.com/office/drawing/2014/main" id="{E1CC1D71-94AA-49FC-8436-E4D26D93D1E8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641BB84-8A44-493D-AA28-0752823CC389}"/>
                </a:ext>
              </a:extLst>
            </p:cNvPr>
            <p:cNvSpPr txBox="1"/>
            <p:nvPr/>
          </p:nvSpPr>
          <p:spPr>
            <a:xfrm rot="8100000">
              <a:off x="1750231" y="429180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8AB313-0FC4-42B4-8B39-7D8F1E2C70AF}"/>
                </a:ext>
              </a:extLst>
            </p:cNvPr>
            <p:cNvSpPr txBox="1"/>
            <p:nvPr/>
          </p:nvSpPr>
          <p:spPr>
            <a:xfrm rot="8100000">
              <a:off x="1750231" y="5636180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37ABE24-DE66-47F0-BF47-61818C313771}"/>
                </a:ext>
              </a:extLst>
            </p:cNvPr>
            <p:cNvSpPr txBox="1"/>
            <p:nvPr/>
          </p:nvSpPr>
          <p:spPr>
            <a:xfrm rot="8100000">
              <a:off x="1750231" y="6969956"/>
              <a:ext cx="800219" cy="44259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401B5B"/>
                  </a:solidFill>
                </a:rPr>
                <a:t>Participant 4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00FE9AE-221B-4C06-8708-09E5E2432238}"/>
                </a:ext>
              </a:extLst>
            </p:cNvPr>
            <p:cNvGrpSpPr/>
            <p:nvPr/>
          </p:nvGrpSpPr>
          <p:grpSpPr>
            <a:xfrm rot="16200000">
              <a:off x="723162" y="7816439"/>
              <a:ext cx="5397304" cy="382995"/>
              <a:chOff x="25601099" y="4991776"/>
              <a:chExt cx="7315200" cy="182880"/>
            </a:xfrm>
          </p:grpSpPr>
          <p:sp>
            <p:nvSpPr>
              <p:cNvPr id="159" name="Right Bracket 158">
                <a:extLst>
                  <a:ext uri="{FF2B5EF4-FFF2-40B4-BE49-F238E27FC236}">
                    <a16:creationId xmlns:a16="http://schemas.microsoft.com/office/drawing/2014/main" id="{C7BD341C-9134-48E5-8819-35D794469207}"/>
                  </a:ext>
                </a:extLst>
              </p:cNvPr>
              <p:cNvSpPr/>
              <p:nvPr/>
            </p:nvSpPr>
            <p:spPr>
              <a:xfrm rot="16200000">
                <a:off x="264240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0" name="Right Bracket 159">
                <a:extLst>
                  <a:ext uri="{FF2B5EF4-FFF2-40B4-BE49-F238E27FC236}">
                    <a16:creationId xmlns:a16="http://schemas.microsoft.com/office/drawing/2014/main" id="{4EFAB34C-66E2-46A4-A2BA-1C483D8F07C9}"/>
                  </a:ext>
                </a:extLst>
              </p:cNvPr>
              <p:cNvSpPr/>
              <p:nvPr/>
            </p:nvSpPr>
            <p:spPr>
              <a:xfrm rot="16200000">
                <a:off x="282528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1" name="Right Bracket 160">
                <a:extLst>
                  <a:ext uri="{FF2B5EF4-FFF2-40B4-BE49-F238E27FC236}">
                    <a16:creationId xmlns:a16="http://schemas.microsoft.com/office/drawing/2014/main" id="{8B56EC89-21E3-4420-A9BD-2AB8DD2E0FC1}"/>
                  </a:ext>
                </a:extLst>
              </p:cNvPr>
              <p:cNvSpPr/>
              <p:nvPr/>
            </p:nvSpPr>
            <p:spPr>
              <a:xfrm rot="16200000">
                <a:off x="300816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62" name="Right Bracket 161">
                <a:extLst>
                  <a:ext uri="{FF2B5EF4-FFF2-40B4-BE49-F238E27FC236}">
                    <a16:creationId xmlns:a16="http://schemas.microsoft.com/office/drawing/2014/main" id="{784DF88D-2E9F-4F31-94CF-C0317DC4070A}"/>
                  </a:ext>
                </a:extLst>
              </p:cNvPr>
              <p:cNvSpPr/>
              <p:nvPr/>
            </p:nvSpPr>
            <p:spPr>
              <a:xfrm rot="16200000">
                <a:off x="31910459" y="4168816"/>
                <a:ext cx="182880" cy="1828800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78" name="Arrow: Left 77">
              <a:extLst>
                <a:ext uri="{FF2B5EF4-FFF2-40B4-BE49-F238E27FC236}">
                  <a16:creationId xmlns:a16="http://schemas.microsoft.com/office/drawing/2014/main" id="{7932C898-1324-448B-A244-6953AEF439E7}"/>
                </a:ext>
              </a:extLst>
            </p:cNvPr>
            <p:cNvSpPr/>
            <p:nvPr/>
          </p:nvSpPr>
          <p:spPr>
            <a:xfrm rot="10800000" flipH="1">
              <a:off x="10341580" y="15391820"/>
              <a:ext cx="1717416" cy="923330"/>
            </a:xfrm>
            <a:prstGeom prst="leftArrow">
              <a:avLst/>
            </a:prstGeom>
            <a:solidFill>
              <a:srgbClr val="401B5B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0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C140EA-9376-4309-B080-B7AC624E2F67}"/>
              </a:ext>
            </a:extLst>
          </p:cNvPr>
          <p:cNvGrpSpPr/>
          <p:nvPr/>
        </p:nvGrpSpPr>
        <p:grpSpPr>
          <a:xfrm>
            <a:off x="1691651" y="2667019"/>
            <a:ext cx="31339587" cy="17676770"/>
            <a:chOff x="1691651" y="2667019"/>
            <a:chExt cx="31339587" cy="17676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C1FCE6-AAFF-4AC8-8F2F-183BC4FEFEE4}"/>
                </a:ext>
              </a:extLst>
            </p:cNvPr>
            <p:cNvGrpSpPr/>
            <p:nvPr/>
          </p:nvGrpSpPr>
          <p:grpSpPr>
            <a:xfrm>
              <a:off x="3230316" y="2667019"/>
              <a:ext cx="29800922" cy="15777723"/>
              <a:chOff x="3230316" y="2667019"/>
              <a:chExt cx="29800922" cy="1577772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D487FCF-34AA-4FAC-BFAB-7CC44D72B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72185" y="5278632"/>
                <a:ext cx="29275529" cy="5492972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52BDF10-CD46-4DFF-AAFE-B4FA843D7FD5}"/>
                  </a:ext>
                </a:extLst>
              </p:cNvPr>
              <p:cNvGrpSpPr/>
              <p:nvPr/>
            </p:nvGrpSpPr>
            <p:grpSpPr>
              <a:xfrm>
                <a:off x="3684230" y="5280963"/>
                <a:ext cx="29251439" cy="5488310"/>
                <a:chOff x="3677596" y="5263684"/>
                <a:chExt cx="29251439" cy="548831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80513B2-EF3D-4D5C-9F00-F642C0455047}"/>
                    </a:ext>
                  </a:extLst>
                </p:cNvPr>
                <p:cNvSpPr/>
                <p:nvPr/>
              </p:nvSpPr>
              <p:spPr>
                <a:xfrm>
                  <a:off x="3677596" y="526368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BBEE206-B407-45C3-A713-77380FA9ED9F}"/>
                    </a:ext>
                  </a:extLst>
                </p:cNvPr>
                <p:cNvSpPr/>
                <p:nvPr/>
              </p:nvSpPr>
              <p:spPr>
                <a:xfrm>
                  <a:off x="11017191" y="526510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1130451-E81F-48B3-9570-D4672FE8D588}"/>
                    </a:ext>
                  </a:extLst>
                </p:cNvPr>
                <p:cNvSpPr/>
                <p:nvPr/>
              </p:nvSpPr>
              <p:spPr>
                <a:xfrm>
                  <a:off x="18315512" y="526510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FF87213-B1D1-4373-AA26-E1D8E8576452}"/>
                    </a:ext>
                  </a:extLst>
                </p:cNvPr>
                <p:cNvSpPr/>
                <p:nvPr/>
              </p:nvSpPr>
              <p:spPr>
                <a:xfrm>
                  <a:off x="25613835" y="5265594"/>
                  <a:ext cx="7315200" cy="54864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FB482A-043D-4235-B21B-620C52054651}"/>
                  </a:ext>
                </a:extLst>
              </p:cNvPr>
              <p:cNvSpPr txBox="1"/>
              <p:nvPr/>
            </p:nvSpPr>
            <p:spPr>
              <a:xfrm>
                <a:off x="5684412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25346-A200-4F4A-B043-9C038FF7FA95}"/>
                  </a:ext>
                </a:extLst>
              </p:cNvPr>
              <p:cNvSpPr txBox="1"/>
              <p:nvPr/>
            </p:nvSpPr>
            <p:spPr>
              <a:xfrm>
                <a:off x="4049619" y="4320165"/>
                <a:ext cx="65623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</p:txBody>
          </p:sp>
          <p:sp>
            <p:nvSpPr>
              <p:cNvPr id="139" name="Arrow: Down 138">
                <a:extLst>
                  <a:ext uri="{FF2B5EF4-FFF2-40B4-BE49-F238E27FC236}">
                    <a16:creationId xmlns:a16="http://schemas.microsoft.com/office/drawing/2014/main" id="{CC1BF50F-137F-4950-B2C8-B4D397B8CB2D}"/>
                  </a:ext>
                </a:extLst>
              </p:cNvPr>
              <p:cNvSpPr/>
              <p:nvPr/>
            </p:nvSpPr>
            <p:spPr>
              <a:xfrm>
                <a:off x="15368801" y="11095251"/>
                <a:ext cx="5843045" cy="1255688"/>
              </a:xfrm>
              <a:prstGeom prst="down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BF406-8F56-41BA-A285-9F6D9EDB01E7}"/>
                  </a:ext>
                </a:extLst>
              </p:cNvPr>
              <p:cNvSpPr txBox="1"/>
              <p:nvPr/>
            </p:nvSpPr>
            <p:spPr>
              <a:xfrm>
                <a:off x="14613813" y="7164631"/>
                <a:ext cx="72996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401B5B"/>
                    </a:solidFill>
                  </a:rPr>
                  <a:t>Survey</a:t>
                </a:r>
                <a:r>
                  <a:rPr lang="en-US" sz="9600" b="1" dirty="0"/>
                  <a:t> </a:t>
                </a:r>
                <a:r>
                  <a:rPr lang="en-US" sz="9600" b="1" dirty="0">
                    <a:solidFill>
                      <a:srgbClr val="401B5B"/>
                    </a:solidFill>
                  </a:rPr>
                  <a:t>Data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6832752-DD66-4CFA-A383-C06E27DEB3BF}"/>
                  </a:ext>
                </a:extLst>
              </p:cNvPr>
              <p:cNvGrpSpPr/>
              <p:nvPr/>
            </p:nvGrpSpPr>
            <p:grpSpPr>
              <a:xfrm>
                <a:off x="13864508" y="12694686"/>
                <a:ext cx="8156156" cy="5408376"/>
                <a:chOff x="14212245" y="13530714"/>
                <a:chExt cx="8156156" cy="5408376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389E8949-0D47-4CE4-ABAC-BB024D93A8FD}"/>
                    </a:ext>
                  </a:extLst>
                </p:cNvPr>
                <p:cNvGrpSpPr/>
                <p:nvPr/>
              </p:nvGrpSpPr>
              <p:grpSpPr>
                <a:xfrm>
                  <a:off x="14212245" y="13530714"/>
                  <a:ext cx="8156156" cy="5408376"/>
                  <a:chOff x="10331753" y="10701198"/>
                  <a:chExt cx="10189354" cy="6756597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3663ECA-44D2-462D-B72C-EFCFE06E5678}"/>
                      </a:ext>
                    </a:extLst>
                  </p:cNvPr>
                  <p:cNvSpPr/>
                  <p:nvPr/>
                </p:nvSpPr>
                <p:spPr>
                  <a:xfrm>
                    <a:off x="10331753" y="12977505"/>
                    <a:ext cx="7896480" cy="4480290"/>
                  </a:xfrm>
                  <a:prstGeom prst="rect">
                    <a:avLst/>
                  </a:prstGeom>
                  <a:solidFill>
                    <a:srgbClr val="C00000">
                      <a:alpha val="28000"/>
                    </a:srgbClr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36CDCC1-C67A-4557-89D9-41C00F36DD7C}"/>
                      </a:ext>
                    </a:extLst>
                  </p:cNvPr>
                  <p:cNvSpPr/>
                  <p:nvPr/>
                </p:nvSpPr>
                <p:spPr>
                  <a:xfrm>
                    <a:off x="12624629" y="10701198"/>
                    <a:ext cx="7896478" cy="4480289"/>
                  </a:xfrm>
                  <a:prstGeom prst="rect">
                    <a:avLst/>
                  </a:prstGeom>
                  <a:solidFill>
                    <a:schemeClr val="accent1">
                      <a:alpha val="28000"/>
                    </a:schemeClr>
                  </a:solidFill>
                  <a:ln w="762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8204C29C-9382-491A-9EE8-45EADB50B4B6}"/>
                      </a:ext>
                    </a:extLst>
                  </p:cNvPr>
                  <p:cNvSpPr/>
                  <p:nvPr/>
                </p:nvSpPr>
                <p:spPr>
                  <a:xfrm>
                    <a:off x="11477990" y="11830539"/>
                    <a:ext cx="7896480" cy="4480290"/>
                  </a:xfrm>
                  <a:prstGeom prst="rect">
                    <a:avLst/>
                  </a:prstGeom>
                  <a:solidFill>
                    <a:srgbClr val="7030A0">
                      <a:alpha val="28000"/>
                    </a:srgbClr>
                  </a:solidFill>
                  <a:ln w="762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752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B1CBB-74FC-49EF-8457-9DBC97506243}"/>
                    </a:ext>
                  </a:extLst>
                </p:cNvPr>
                <p:cNvSpPr txBox="1"/>
                <p:nvPr/>
              </p:nvSpPr>
              <p:spPr>
                <a:xfrm>
                  <a:off x="16022532" y="15773237"/>
                  <a:ext cx="453558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The ‘brick’</a:t>
                  </a:r>
                </a:p>
              </p:txBody>
            </p:sp>
          </p:grp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EA548735-E049-4546-9FEB-E329506A6A6B}"/>
                  </a:ext>
                </a:extLst>
              </p:cNvPr>
              <p:cNvSpPr/>
              <p:nvPr/>
            </p:nvSpPr>
            <p:spPr>
              <a:xfrm rot="10800000">
                <a:off x="22838355" y="15316584"/>
                <a:ext cx="1717416" cy="923330"/>
              </a:xfrm>
              <a:prstGeom prst="lef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8AF1A1-EA2A-42C5-9F10-6B1E12D0C565}"/>
                  </a:ext>
                </a:extLst>
              </p:cNvPr>
              <p:cNvGrpSpPr/>
              <p:nvPr/>
            </p:nvGrpSpPr>
            <p:grpSpPr>
              <a:xfrm>
                <a:off x="25470026" y="14003432"/>
                <a:ext cx="7561212" cy="4389120"/>
                <a:chOff x="25169368" y="13932002"/>
                <a:chExt cx="7561212" cy="438912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8E93BFC-2F6C-4436-AD2A-A2DC2444E2AC}"/>
                    </a:ext>
                  </a:extLst>
                </p:cNvPr>
                <p:cNvSpPr/>
                <p:nvPr/>
              </p:nvSpPr>
              <p:spPr>
                <a:xfrm>
                  <a:off x="25300151" y="1393200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D4BB4-51BC-4037-9B7B-7E4F72AFB1B3}"/>
                    </a:ext>
                  </a:extLst>
                </p:cNvPr>
                <p:cNvSpPr txBox="1"/>
                <p:nvPr/>
              </p:nvSpPr>
              <p:spPr>
                <a:xfrm>
                  <a:off x="25169368" y="15249399"/>
                  <a:ext cx="756121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Pseudo-contingency </a:t>
                  </a:r>
                </a:p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table for CA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F7855D-9A0E-4BB2-939E-29816E29B333}"/>
                  </a:ext>
                </a:extLst>
              </p:cNvPr>
              <p:cNvGrpSpPr/>
              <p:nvPr/>
            </p:nvGrpSpPr>
            <p:grpSpPr>
              <a:xfrm>
                <a:off x="3364056" y="13872742"/>
                <a:ext cx="6419082" cy="4572000"/>
                <a:chOff x="3364056" y="13840562"/>
                <a:chExt cx="6419082" cy="45720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6752F5D-5F36-4932-845A-9337CFB5A5C3}"/>
                    </a:ext>
                  </a:extLst>
                </p:cNvPr>
                <p:cNvSpPr/>
                <p:nvPr/>
              </p:nvSpPr>
              <p:spPr>
                <a:xfrm>
                  <a:off x="4735663" y="13840562"/>
                  <a:ext cx="4572000" cy="457200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A3B50C5-A5D4-4CAD-B279-DEEF52BCC12B}"/>
                    </a:ext>
                  </a:extLst>
                </p:cNvPr>
                <p:cNvSpPr txBox="1"/>
                <p:nvPr/>
              </p:nvSpPr>
              <p:spPr>
                <a:xfrm rot="5400000">
                  <a:off x="3407414" y="15375318"/>
                  <a:ext cx="1415772" cy="1502488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rgbClr val="401B5B"/>
                      </a:solidFill>
                    </a:rPr>
                    <a:t>P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000D9C5-1E88-4303-A071-241551F5E32A}"/>
                    </a:ext>
                  </a:extLst>
                </p:cNvPr>
                <p:cNvSpPr txBox="1"/>
                <p:nvPr/>
              </p:nvSpPr>
              <p:spPr>
                <a:xfrm>
                  <a:off x="4260189" y="15249399"/>
                  <a:ext cx="552294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401B5B"/>
                      </a:solidFill>
                    </a:rPr>
                    <a:t>Co-occurrence matrix for MDS</a:t>
                  </a:r>
                </a:p>
              </p:txBody>
            </p:sp>
          </p:grpSp>
          <p:sp>
            <p:nvSpPr>
              <p:cNvPr id="77" name="Right Bracket 76">
                <a:extLst>
                  <a:ext uri="{FF2B5EF4-FFF2-40B4-BE49-F238E27FC236}">
                    <a16:creationId xmlns:a16="http://schemas.microsoft.com/office/drawing/2014/main" id="{416A6D72-05B4-4B4A-9520-8CE659EB0264}"/>
                  </a:ext>
                </a:extLst>
              </p:cNvPr>
              <p:cNvSpPr/>
              <p:nvPr/>
            </p:nvSpPr>
            <p:spPr>
              <a:xfrm rot="16200000">
                <a:off x="7107953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4B64A6-9B73-4DE0-BBB0-0C323C756B46}"/>
                  </a:ext>
                </a:extLst>
              </p:cNvPr>
              <p:cNvGrpSpPr/>
              <p:nvPr/>
            </p:nvGrpSpPr>
            <p:grpSpPr>
              <a:xfrm>
                <a:off x="25601099" y="4988872"/>
                <a:ext cx="7315200" cy="185784"/>
                <a:chOff x="25601099" y="4988872"/>
                <a:chExt cx="7315200" cy="185784"/>
              </a:xfrm>
            </p:grpSpPr>
            <p:sp>
              <p:nvSpPr>
                <p:cNvPr id="84" name="Right Bracket 83">
                  <a:extLst>
                    <a:ext uri="{FF2B5EF4-FFF2-40B4-BE49-F238E27FC236}">
                      <a16:creationId xmlns:a16="http://schemas.microsoft.com/office/drawing/2014/main" id="{51586070-60FC-4091-BE95-E9384649A511}"/>
                    </a:ext>
                  </a:extLst>
                </p:cNvPr>
                <p:cNvSpPr/>
                <p:nvPr/>
              </p:nvSpPr>
              <p:spPr>
                <a:xfrm rot="16200000">
                  <a:off x="26424059" y="4165912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09" name="Right Bracket 108">
                  <a:extLst>
                    <a:ext uri="{FF2B5EF4-FFF2-40B4-BE49-F238E27FC236}">
                      <a16:creationId xmlns:a16="http://schemas.microsoft.com/office/drawing/2014/main" id="{356BE2E3-9D6A-48B1-8C6E-625FB98DA1A8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10" name="Right Bracket 109">
                  <a:extLst>
                    <a:ext uri="{FF2B5EF4-FFF2-40B4-BE49-F238E27FC236}">
                      <a16:creationId xmlns:a16="http://schemas.microsoft.com/office/drawing/2014/main" id="{A7C519ED-6F43-42FC-AAAC-A2CCC1AD3D8B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14" name="Right Bracket 113">
                  <a:extLst>
                    <a:ext uri="{FF2B5EF4-FFF2-40B4-BE49-F238E27FC236}">
                      <a16:creationId xmlns:a16="http://schemas.microsoft.com/office/drawing/2014/main" id="{5D55449F-C7A0-4A0C-812A-008EC9916829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11" name="Right Bracket 110">
                <a:extLst>
                  <a:ext uri="{FF2B5EF4-FFF2-40B4-BE49-F238E27FC236}">
                    <a16:creationId xmlns:a16="http://schemas.microsoft.com/office/drawing/2014/main" id="{928FBD11-2679-4B6E-8297-43D39C10AE70}"/>
                  </a:ext>
                </a:extLst>
              </p:cNvPr>
              <p:cNvSpPr/>
              <p:nvPr/>
            </p:nvSpPr>
            <p:spPr>
              <a:xfrm rot="16200000">
                <a:off x="14404865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AAD4F4E-2A2B-4E88-A988-BBAD78FD549F}"/>
                  </a:ext>
                </a:extLst>
              </p:cNvPr>
              <p:cNvSpPr txBox="1"/>
              <p:nvPr/>
            </p:nvSpPr>
            <p:spPr>
              <a:xfrm>
                <a:off x="12971884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E308D3B-62FF-497B-8F6D-4947DA7F73EC}"/>
                  </a:ext>
                </a:extLst>
              </p:cNvPr>
              <p:cNvSpPr txBox="1"/>
              <p:nvPr/>
            </p:nvSpPr>
            <p:spPr>
              <a:xfrm>
                <a:off x="11337091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3" name="Right Bracket 112">
                <a:extLst>
                  <a:ext uri="{FF2B5EF4-FFF2-40B4-BE49-F238E27FC236}">
                    <a16:creationId xmlns:a16="http://schemas.microsoft.com/office/drawing/2014/main" id="{10EAD199-1A59-416E-851F-881A0BA425A1}"/>
                  </a:ext>
                </a:extLst>
              </p:cNvPr>
              <p:cNvSpPr/>
              <p:nvPr/>
            </p:nvSpPr>
            <p:spPr>
              <a:xfrm rot="16200000">
                <a:off x="29036178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B6905A-BC5C-4774-AD9B-CCAA0F8FF378}"/>
                  </a:ext>
                </a:extLst>
              </p:cNvPr>
              <p:cNvSpPr txBox="1"/>
              <p:nvPr/>
            </p:nvSpPr>
            <p:spPr>
              <a:xfrm>
                <a:off x="27603197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40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C6D668E-C283-4949-9940-B1933E0BC24F}"/>
                  </a:ext>
                </a:extLst>
              </p:cNvPr>
              <p:cNvSpPr txBox="1"/>
              <p:nvPr/>
            </p:nvSpPr>
            <p:spPr>
              <a:xfrm>
                <a:off x="25968404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516C33-49BA-4704-815A-7C7792669B04}"/>
                  </a:ext>
                </a:extLst>
              </p:cNvPr>
              <p:cNvSpPr txBox="1"/>
              <p:nvPr/>
            </p:nvSpPr>
            <p:spPr>
              <a:xfrm>
                <a:off x="17658487" y="2667019"/>
                <a:ext cx="126367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>
                    <a:solidFill>
                      <a:srgbClr val="401B5B"/>
                    </a:solidFill>
                  </a:rPr>
                  <a:t>…</a:t>
                </a:r>
                <a:endParaRPr lang="en-US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2" name="Right Bracket 111">
                <a:extLst>
                  <a:ext uri="{FF2B5EF4-FFF2-40B4-BE49-F238E27FC236}">
                    <a16:creationId xmlns:a16="http://schemas.microsoft.com/office/drawing/2014/main" id="{8E467956-82B8-4E16-AF27-8022B32DDE2F}"/>
                  </a:ext>
                </a:extLst>
              </p:cNvPr>
              <p:cNvSpPr/>
              <p:nvPr/>
            </p:nvSpPr>
            <p:spPr>
              <a:xfrm rot="16200000">
                <a:off x="21745387" y="837696"/>
                <a:ext cx="426753" cy="7296912"/>
              </a:xfrm>
              <a:prstGeom prst="rightBracket">
                <a:avLst/>
              </a:prstGeom>
              <a:ln w="50800">
                <a:solidFill>
                  <a:srgbClr val="401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96160F-2659-4C9B-8A9D-C4686808EB80}"/>
                  </a:ext>
                </a:extLst>
              </p:cNvPr>
              <p:cNvSpPr txBox="1"/>
              <p:nvPr/>
            </p:nvSpPr>
            <p:spPr>
              <a:xfrm>
                <a:off x="20312406" y="3366150"/>
                <a:ext cx="32927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401B5B"/>
                    </a:solidFill>
                  </a:rPr>
                  <a:t>E</a:t>
                </a:r>
                <a:r>
                  <a:rPr lang="en-US" sz="5400" baseline="-25000" dirty="0">
                    <a:solidFill>
                      <a:srgbClr val="401B5B"/>
                    </a:solidFill>
                  </a:rPr>
                  <a:t>39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5E32D9E-B0FB-43A6-B02B-01C85C8625CE}"/>
                  </a:ext>
                </a:extLst>
              </p:cNvPr>
              <p:cNvSpPr txBox="1"/>
              <p:nvPr/>
            </p:nvSpPr>
            <p:spPr>
              <a:xfrm>
                <a:off x="18677613" y="4320165"/>
                <a:ext cx="65623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>
                    <a:solidFill>
                      <a:srgbClr val="401B5B"/>
                    </a:solidFill>
                  </a:rPr>
                  <a:t>1</a:t>
                </a:r>
                <a:r>
                  <a:rPr lang="en-US" sz="4000" dirty="0">
                    <a:solidFill>
                      <a:srgbClr val="401B5B"/>
                    </a:solidFill>
                  </a:rPr>
                  <a:t> 				     …					</a:t>
                </a:r>
                <a:r>
                  <a:rPr lang="en-US" sz="4000" dirty="0" err="1">
                    <a:solidFill>
                      <a:srgbClr val="401B5B"/>
                    </a:solidFill>
                  </a:rPr>
                  <a:t>D</a:t>
                </a:r>
                <a:r>
                  <a:rPr lang="en-US" sz="4000" baseline="-25000" dirty="0" err="1">
                    <a:solidFill>
                      <a:srgbClr val="401B5B"/>
                    </a:solidFill>
                  </a:rPr>
                  <a:t>n</a:t>
                </a:r>
                <a:r>
                  <a:rPr lang="en-US" sz="4000" dirty="0">
                    <a:solidFill>
                      <a:srgbClr val="401B5B"/>
                    </a:solidFill>
                  </a:rPr>
                  <a:t>	</a:t>
                </a:r>
              </a:p>
              <a:p>
                <a:pPr algn="ctr"/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7E488C4-6B4E-4BC1-8906-1CABD90FC42F}"/>
                  </a:ext>
                </a:extLst>
              </p:cNvPr>
              <p:cNvGrpSpPr/>
              <p:nvPr/>
            </p:nvGrpSpPr>
            <p:grpSpPr>
              <a:xfrm>
                <a:off x="18290162" y="4988116"/>
                <a:ext cx="7315200" cy="182880"/>
                <a:chOff x="25601099" y="4991776"/>
                <a:chExt cx="7315200" cy="182880"/>
              </a:xfrm>
            </p:grpSpPr>
            <p:sp>
              <p:nvSpPr>
                <p:cNvPr id="135" name="Right Bracket 134">
                  <a:extLst>
                    <a:ext uri="{FF2B5EF4-FFF2-40B4-BE49-F238E27FC236}">
                      <a16:creationId xmlns:a16="http://schemas.microsoft.com/office/drawing/2014/main" id="{1E6860B2-D223-40BD-8972-22920B032F95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0" name="Right Bracket 139">
                  <a:extLst>
                    <a:ext uri="{FF2B5EF4-FFF2-40B4-BE49-F238E27FC236}">
                      <a16:creationId xmlns:a16="http://schemas.microsoft.com/office/drawing/2014/main" id="{9D3D4423-D63C-48F9-B76B-EA7DD621D75B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1" name="Right Bracket 140">
                  <a:extLst>
                    <a:ext uri="{FF2B5EF4-FFF2-40B4-BE49-F238E27FC236}">
                      <a16:creationId xmlns:a16="http://schemas.microsoft.com/office/drawing/2014/main" id="{F4CFA120-ECD2-48BB-94C6-743A591BB57F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2" name="Right Bracket 141">
                  <a:extLst>
                    <a:ext uri="{FF2B5EF4-FFF2-40B4-BE49-F238E27FC236}">
                      <a16:creationId xmlns:a16="http://schemas.microsoft.com/office/drawing/2014/main" id="{D9B623C1-85BE-4689-AE9A-6C5AE587C650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0DF9BC8-A4B1-4191-87FE-FF04ADA8E5D4}"/>
                  </a:ext>
                </a:extLst>
              </p:cNvPr>
              <p:cNvGrpSpPr/>
              <p:nvPr/>
            </p:nvGrpSpPr>
            <p:grpSpPr>
              <a:xfrm>
                <a:off x="10974962" y="4988116"/>
                <a:ext cx="7315200" cy="185784"/>
                <a:chOff x="25601099" y="4988872"/>
                <a:chExt cx="7315200" cy="185784"/>
              </a:xfrm>
            </p:grpSpPr>
            <p:sp>
              <p:nvSpPr>
                <p:cNvPr id="144" name="Right Bracket 143">
                  <a:extLst>
                    <a:ext uri="{FF2B5EF4-FFF2-40B4-BE49-F238E27FC236}">
                      <a16:creationId xmlns:a16="http://schemas.microsoft.com/office/drawing/2014/main" id="{9FB25F37-8CFF-4148-AD2A-61758C42C361}"/>
                    </a:ext>
                  </a:extLst>
                </p:cNvPr>
                <p:cNvSpPr/>
                <p:nvPr/>
              </p:nvSpPr>
              <p:spPr>
                <a:xfrm rot="16200000">
                  <a:off x="26424059" y="4165912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5" name="Right Bracket 144">
                  <a:extLst>
                    <a:ext uri="{FF2B5EF4-FFF2-40B4-BE49-F238E27FC236}">
                      <a16:creationId xmlns:a16="http://schemas.microsoft.com/office/drawing/2014/main" id="{741F3B88-2C88-4C50-B087-DB0253D76BAB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6" name="Right Bracket 145">
                  <a:extLst>
                    <a:ext uri="{FF2B5EF4-FFF2-40B4-BE49-F238E27FC236}">
                      <a16:creationId xmlns:a16="http://schemas.microsoft.com/office/drawing/2014/main" id="{C27D8C21-7DB1-4B9F-B0F6-007940E372D5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7" name="Right Bracket 146">
                  <a:extLst>
                    <a:ext uri="{FF2B5EF4-FFF2-40B4-BE49-F238E27FC236}">
                      <a16:creationId xmlns:a16="http://schemas.microsoft.com/office/drawing/2014/main" id="{1FDA3216-EE67-447B-B957-C8D5647CDE07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DC78860-A854-4437-920D-5D567B0DBEFB}"/>
                  </a:ext>
                </a:extLst>
              </p:cNvPr>
              <p:cNvGrpSpPr/>
              <p:nvPr/>
            </p:nvGrpSpPr>
            <p:grpSpPr>
              <a:xfrm>
                <a:off x="3664025" y="4988116"/>
                <a:ext cx="7315200" cy="182880"/>
                <a:chOff x="25601099" y="4991776"/>
                <a:chExt cx="7315200" cy="182880"/>
              </a:xfrm>
            </p:grpSpPr>
            <p:sp>
              <p:nvSpPr>
                <p:cNvPr id="149" name="Right Bracket 148">
                  <a:extLst>
                    <a:ext uri="{FF2B5EF4-FFF2-40B4-BE49-F238E27FC236}">
                      <a16:creationId xmlns:a16="http://schemas.microsoft.com/office/drawing/2014/main" id="{55A2A634-1C90-487D-9D3A-BB7EE107C75C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ight Bracket 149">
                  <a:extLst>
                    <a:ext uri="{FF2B5EF4-FFF2-40B4-BE49-F238E27FC236}">
                      <a16:creationId xmlns:a16="http://schemas.microsoft.com/office/drawing/2014/main" id="{CDDBAE2D-6201-424F-A446-CBC3E8DA1CB9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1" name="Right Bracket 150">
                  <a:extLst>
                    <a:ext uri="{FF2B5EF4-FFF2-40B4-BE49-F238E27FC236}">
                      <a16:creationId xmlns:a16="http://schemas.microsoft.com/office/drawing/2014/main" id="{4A940746-4359-4E36-B3AB-E55B31EDAEC4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2" name="Right Bracket 151">
                  <a:extLst>
                    <a:ext uri="{FF2B5EF4-FFF2-40B4-BE49-F238E27FC236}">
                      <a16:creationId xmlns:a16="http://schemas.microsoft.com/office/drawing/2014/main" id="{E1CC1D71-94AA-49FC-8436-E4D26D93D1E8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C00FE9AE-221B-4C06-8708-09E5E2432238}"/>
                  </a:ext>
                </a:extLst>
              </p:cNvPr>
              <p:cNvGrpSpPr/>
              <p:nvPr/>
            </p:nvGrpSpPr>
            <p:grpSpPr>
              <a:xfrm rot="16200000">
                <a:off x="723162" y="7816439"/>
                <a:ext cx="5397304" cy="382995"/>
                <a:chOff x="25601099" y="4991776"/>
                <a:chExt cx="7315200" cy="182880"/>
              </a:xfrm>
            </p:grpSpPr>
            <p:sp>
              <p:nvSpPr>
                <p:cNvPr id="159" name="Right Bracket 158">
                  <a:extLst>
                    <a:ext uri="{FF2B5EF4-FFF2-40B4-BE49-F238E27FC236}">
                      <a16:creationId xmlns:a16="http://schemas.microsoft.com/office/drawing/2014/main" id="{C7BD341C-9134-48E5-8819-35D794469207}"/>
                    </a:ext>
                  </a:extLst>
                </p:cNvPr>
                <p:cNvSpPr/>
                <p:nvPr/>
              </p:nvSpPr>
              <p:spPr>
                <a:xfrm rot="16200000">
                  <a:off x="264240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0" name="Right Bracket 159">
                  <a:extLst>
                    <a:ext uri="{FF2B5EF4-FFF2-40B4-BE49-F238E27FC236}">
                      <a16:creationId xmlns:a16="http://schemas.microsoft.com/office/drawing/2014/main" id="{4EFAB34C-66E2-46A4-A2BA-1C483D8F07C9}"/>
                    </a:ext>
                  </a:extLst>
                </p:cNvPr>
                <p:cNvSpPr/>
                <p:nvPr/>
              </p:nvSpPr>
              <p:spPr>
                <a:xfrm rot="16200000">
                  <a:off x="282528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1" name="Right Bracket 160">
                  <a:extLst>
                    <a:ext uri="{FF2B5EF4-FFF2-40B4-BE49-F238E27FC236}">
                      <a16:creationId xmlns:a16="http://schemas.microsoft.com/office/drawing/2014/main" id="{8B56EC89-21E3-4420-A9BD-2AB8DD2E0FC1}"/>
                    </a:ext>
                  </a:extLst>
                </p:cNvPr>
                <p:cNvSpPr/>
                <p:nvPr/>
              </p:nvSpPr>
              <p:spPr>
                <a:xfrm rot="16200000">
                  <a:off x="300816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62" name="Right Bracket 161">
                  <a:extLst>
                    <a:ext uri="{FF2B5EF4-FFF2-40B4-BE49-F238E27FC236}">
                      <a16:creationId xmlns:a16="http://schemas.microsoft.com/office/drawing/2014/main" id="{784DF88D-2E9F-4F31-94CF-C0317DC4070A}"/>
                    </a:ext>
                  </a:extLst>
                </p:cNvPr>
                <p:cNvSpPr/>
                <p:nvPr/>
              </p:nvSpPr>
              <p:spPr>
                <a:xfrm rot="16200000">
                  <a:off x="31910459" y="4168816"/>
                  <a:ext cx="182880" cy="1828800"/>
                </a:xfrm>
                <a:prstGeom prst="rightBracket">
                  <a:avLst/>
                </a:prstGeom>
                <a:ln w="50800">
                  <a:solidFill>
                    <a:srgbClr val="401B5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8" name="Arrow: Left 77">
                <a:extLst>
                  <a:ext uri="{FF2B5EF4-FFF2-40B4-BE49-F238E27FC236}">
                    <a16:creationId xmlns:a16="http://schemas.microsoft.com/office/drawing/2014/main" id="{7932C898-1324-448B-A244-6953AEF439E7}"/>
                  </a:ext>
                </a:extLst>
              </p:cNvPr>
              <p:cNvSpPr/>
              <p:nvPr/>
            </p:nvSpPr>
            <p:spPr>
              <a:xfrm rot="10800000" flipH="1">
                <a:off x="10341580" y="15391820"/>
                <a:ext cx="1717416" cy="923330"/>
              </a:xfrm>
              <a:prstGeom prst="lef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578CE7C-D340-44A1-A3D1-3CC1B286DB28}"/>
                </a:ext>
              </a:extLst>
            </p:cNvPr>
            <p:cNvSpPr txBox="1"/>
            <p:nvPr/>
          </p:nvSpPr>
          <p:spPr>
            <a:xfrm rot="5400000">
              <a:off x="6313777" y="12337403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D89435-FC48-4C5B-AC13-AF9DE6D17835}"/>
                </a:ext>
              </a:extLst>
            </p:cNvPr>
            <p:cNvSpPr txBox="1"/>
            <p:nvPr/>
          </p:nvSpPr>
          <p:spPr>
            <a:xfrm rot="5400000">
              <a:off x="12601716" y="1552972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41BCD4-C486-4D9B-AA17-DD1B10953FCF}"/>
                </a:ext>
              </a:extLst>
            </p:cNvPr>
            <p:cNvSpPr txBox="1"/>
            <p:nvPr/>
          </p:nvSpPr>
          <p:spPr>
            <a:xfrm rot="5400000">
              <a:off x="16304260" y="17941240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02045C-368B-469D-897F-28A4D0F587F2}"/>
                </a:ext>
              </a:extLst>
            </p:cNvPr>
            <p:cNvSpPr txBox="1"/>
            <p:nvPr/>
          </p:nvSpPr>
          <p:spPr>
            <a:xfrm rot="5400000">
              <a:off x="21142926" y="17031797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6012471-8F01-4639-AD4D-F9D0B78F0D0B}"/>
                </a:ext>
              </a:extLst>
            </p:cNvPr>
            <p:cNvSpPr txBox="1"/>
            <p:nvPr/>
          </p:nvSpPr>
          <p:spPr>
            <a:xfrm rot="5400000">
              <a:off x="24365828" y="1552972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9B5469-71D4-4BD2-8EF5-0DB1FC88293C}"/>
                </a:ext>
              </a:extLst>
            </p:cNvPr>
            <p:cNvSpPr txBox="1"/>
            <p:nvPr/>
          </p:nvSpPr>
          <p:spPr>
            <a:xfrm rot="5400000">
              <a:off x="28570183" y="12541971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E2140D-D07F-4805-9484-E9865AB1F6E9}"/>
                </a:ext>
              </a:extLst>
            </p:cNvPr>
            <p:cNvSpPr txBox="1"/>
            <p:nvPr/>
          </p:nvSpPr>
          <p:spPr>
            <a:xfrm rot="5400000">
              <a:off x="1735009" y="5214738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BEEDC5-FEB7-481B-855A-A114AAC40239}"/>
                </a:ext>
              </a:extLst>
            </p:cNvPr>
            <p:cNvSpPr txBox="1"/>
            <p:nvPr/>
          </p:nvSpPr>
          <p:spPr>
            <a:xfrm rot="5400000">
              <a:off x="1735009" y="6534910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5382A6-723A-42D5-B1C2-980B44AE340D}"/>
                </a:ext>
              </a:extLst>
            </p:cNvPr>
            <p:cNvSpPr txBox="1"/>
            <p:nvPr/>
          </p:nvSpPr>
          <p:spPr>
            <a:xfrm rot="5400000">
              <a:off x="1735009" y="7918545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114B0D-A530-499A-BBC2-60B4FA59B3DA}"/>
                </a:ext>
              </a:extLst>
            </p:cNvPr>
            <p:cNvSpPr txBox="1"/>
            <p:nvPr/>
          </p:nvSpPr>
          <p:spPr>
            <a:xfrm rot="5400000">
              <a:off x="1735009" y="9330141"/>
              <a:ext cx="1415772" cy="15024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01B5B"/>
                  </a:solidFill>
                </a:rPr>
                <a:t>P</a:t>
              </a:r>
              <a:r>
                <a:rPr lang="en-US" sz="8000" baseline="-25000" dirty="0">
                  <a:solidFill>
                    <a:srgbClr val="401B5B"/>
                  </a:solidFill>
                </a:rPr>
                <a:t>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FC7162-1A05-434B-9956-34DF6306D410}"/>
                </a:ext>
              </a:extLst>
            </p:cNvPr>
            <p:cNvSpPr txBox="1"/>
            <p:nvPr/>
          </p:nvSpPr>
          <p:spPr>
            <a:xfrm>
              <a:off x="3684230" y="19420459"/>
              <a:ext cx="29213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 = Excerpts, D = Descriptors, either musical qualities or adjectives, P = Participants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6F2A34-9048-45B9-9D5F-F5F11B1E61C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0818036" y="16841429"/>
              <a:ext cx="1227500" cy="1225296"/>
            </a:xfrm>
            <a:prstGeom prst="straightConnector1">
              <a:avLst/>
            </a:prstGeom>
            <a:ln w="101600">
              <a:solidFill>
                <a:srgbClr val="401B5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96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2F2717-EE9D-41CF-8CBC-7170777903A4}"/>
              </a:ext>
            </a:extLst>
          </p:cNvPr>
          <p:cNvSpPr/>
          <p:nvPr/>
        </p:nvSpPr>
        <p:spPr>
          <a:xfrm>
            <a:off x="24412717" y="15296535"/>
            <a:ext cx="4463615" cy="134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D01A6-F9A1-4B2E-BA4E-7A644B82C338}"/>
              </a:ext>
            </a:extLst>
          </p:cNvPr>
          <p:cNvGrpSpPr/>
          <p:nvPr/>
        </p:nvGrpSpPr>
        <p:grpSpPr>
          <a:xfrm>
            <a:off x="3389384" y="1090080"/>
            <a:ext cx="9910855" cy="6100491"/>
            <a:chOff x="12864545" y="1835605"/>
            <a:chExt cx="9910855" cy="610049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F77BE2-3060-4CC2-A657-A0BB7FF8B25A}"/>
                </a:ext>
              </a:extLst>
            </p:cNvPr>
            <p:cNvSpPr txBox="1"/>
            <p:nvPr/>
          </p:nvSpPr>
          <p:spPr>
            <a:xfrm rot="2891958">
              <a:off x="20634674" y="4876488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217E1C-DE41-4DA2-A67E-16C60BA2DF14}"/>
                </a:ext>
              </a:extLst>
            </p:cNvPr>
            <p:cNvGrpSpPr/>
            <p:nvPr/>
          </p:nvGrpSpPr>
          <p:grpSpPr>
            <a:xfrm>
              <a:off x="12864545" y="1835605"/>
              <a:ext cx="8676609" cy="6100491"/>
              <a:chOff x="13336493" y="10663650"/>
              <a:chExt cx="8676609" cy="6100491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89E8949-0D47-4CE4-ABAC-BB024D93A8FD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3663ECA-44D2-462D-B72C-EFCFE06E5678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36CDCC1-C67A-4557-89D9-41C00F36DD7C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204C29C-9382-491A-9EE8-45EADB50B4B6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rgbClr val="7030A0">
                    <a:alpha val="28000"/>
                  </a:srgbClr>
                </a:solidFill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D0619C-E7F2-4203-9F81-D0184B780A4F}"/>
                  </a:ext>
                </a:extLst>
              </p:cNvPr>
              <p:cNvSpPr txBox="1"/>
              <p:nvPr/>
            </p:nvSpPr>
            <p:spPr>
              <a:xfrm rot="16200000">
                <a:off x="11903004" y="14014150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5EDD08-D3F7-4220-B1B3-1556693ECE81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B1CBB-74FC-49EF-8457-9DBC97506243}"/>
                  </a:ext>
                </a:extLst>
              </p:cNvPr>
              <p:cNvSpPr txBox="1"/>
              <p:nvPr/>
            </p:nvSpPr>
            <p:spPr>
              <a:xfrm>
                <a:off x="15769218" y="12867464"/>
                <a:ext cx="45355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/>
                  <a:t>The ‘brick’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195569-C94E-4D32-A89D-27ABAE2FA06E}"/>
              </a:ext>
            </a:extLst>
          </p:cNvPr>
          <p:cNvGrpSpPr/>
          <p:nvPr/>
        </p:nvGrpSpPr>
        <p:grpSpPr>
          <a:xfrm>
            <a:off x="3177206" y="8920321"/>
            <a:ext cx="9825387" cy="6100491"/>
            <a:chOff x="7050630" y="8658734"/>
            <a:chExt cx="9825387" cy="610049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269F4CE-0F4D-457D-9933-38804526B51F}"/>
                </a:ext>
              </a:extLst>
            </p:cNvPr>
            <p:cNvSpPr txBox="1"/>
            <p:nvPr/>
          </p:nvSpPr>
          <p:spPr>
            <a:xfrm rot="2891958">
              <a:off x="14735291" y="11699617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4D7AFC-149D-49EF-B17D-AB3294511E9E}"/>
                </a:ext>
              </a:extLst>
            </p:cNvPr>
            <p:cNvGrpSpPr/>
            <p:nvPr/>
          </p:nvGrpSpPr>
          <p:grpSpPr>
            <a:xfrm>
              <a:off x="7050630" y="8658734"/>
              <a:ext cx="8591141" cy="6100491"/>
              <a:chOff x="13421961" y="10663650"/>
              <a:chExt cx="8591141" cy="610049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9EAE22A-1EAF-4272-914D-D423AAAE6AC7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8E659CC-933E-42F2-8B85-97513557E612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D030809-8428-49AE-8F4A-2618C3BEF113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14515FC8-DDDF-42B5-8F7E-98599281F6A7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310072-FD49-4F2F-9039-1FB8FEBDD6E2}"/>
                  </a:ext>
                </a:extLst>
              </p:cNvPr>
              <p:cNvSpPr txBox="1"/>
              <p:nvPr/>
            </p:nvSpPr>
            <p:spPr>
              <a:xfrm rot="16200000">
                <a:off x="11988472" y="13824441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7B95CD8-D187-4FC4-929C-E53F8B46C7B5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02D0B0B-DA81-4B15-A648-BEC005C553DD}"/>
                  </a:ext>
                </a:extLst>
              </p:cNvPr>
              <p:cNvSpPr txBox="1"/>
              <p:nvPr/>
            </p:nvSpPr>
            <p:spPr>
              <a:xfrm>
                <a:off x="15648598" y="12577947"/>
                <a:ext cx="45355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French </a:t>
                </a:r>
              </a:p>
              <a:p>
                <a:pPr algn="ctr"/>
                <a:r>
                  <a:rPr lang="en-US" sz="4800" b="1" dirty="0"/>
                  <a:t>brick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704FE1-A194-4B4A-8DC6-B55466020AF9}"/>
              </a:ext>
            </a:extLst>
          </p:cNvPr>
          <p:cNvGrpSpPr/>
          <p:nvPr/>
        </p:nvGrpSpPr>
        <p:grpSpPr>
          <a:xfrm>
            <a:off x="15302574" y="1090080"/>
            <a:ext cx="9857411" cy="6100491"/>
            <a:chOff x="17303544" y="8413562"/>
            <a:chExt cx="9857411" cy="6100491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FBE907-CEC1-4707-8FD1-B6BC11C1AB27}"/>
                </a:ext>
              </a:extLst>
            </p:cNvPr>
            <p:cNvSpPr txBox="1"/>
            <p:nvPr/>
          </p:nvSpPr>
          <p:spPr>
            <a:xfrm rot="2891958">
              <a:off x="25020229" y="11454445"/>
              <a:ext cx="738664" cy="35427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Participants</a:t>
              </a:r>
              <a:endParaRPr lang="en-US" sz="5400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93CC97D-732B-4232-8954-185CD49FA1D2}"/>
                </a:ext>
              </a:extLst>
            </p:cNvPr>
            <p:cNvGrpSpPr/>
            <p:nvPr/>
          </p:nvGrpSpPr>
          <p:grpSpPr>
            <a:xfrm>
              <a:off x="17303544" y="8413562"/>
              <a:ext cx="8623165" cy="6100491"/>
              <a:chOff x="13389937" y="10663650"/>
              <a:chExt cx="8623165" cy="610049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329CB67-0249-4624-84F8-AF075607B229}"/>
                  </a:ext>
                </a:extLst>
              </p:cNvPr>
              <p:cNvGrpSpPr/>
              <p:nvPr/>
            </p:nvGrpSpPr>
            <p:grpSpPr>
              <a:xfrm>
                <a:off x="14126706" y="10663650"/>
                <a:ext cx="7886396" cy="5330958"/>
                <a:chOff x="10638128" y="10614210"/>
                <a:chExt cx="9852346" cy="665988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19961F1-CE59-4D43-8388-CEBA9263D459}"/>
                    </a:ext>
                  </a:extLst>
                </p:cNvPr>
                <p:cNvSpPr/>
                <p:nvPr/>
              </p:nvSpPr>
              <p:spPr>
                <a:xfrm>
                  <a:off x="10638128" y="12884970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C459DBE-4CC3-4D95-ADD6-1DDB7A56E4F3}"/>
                    </a:ext>
                  </a:extLst>
                </p:cNvPr>
                <p:cNvSpPr/>
                <p:nvPr/>
              </p:nvSpPr>
              <p:spPr>
                <a:xfrm>
                  <a:off x="13190828" y="10614210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AF9FF114-F40C-4BA0-8D8E-220E1CC7CC51}"/>
                    </a:ext>
                  </a:extLst>
                </p:cNvPr>
                <p:cNvSpPr/>
                <p:nvPr/>
              </p:nvSpPr>
              <p:spPr>
                <a:xfrm>
                  <a:off x="11948976" y="11723162"/>
                  <a:ext cx="7299646" cy="438912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09EFF7B-E2C7-468D-A8B8-7DC300A02C82}"/>
                  </a:ext>
                </a:extLst>
              </p:cNvPr>
              <p:cNvSpPr txBox="1"/>
              <p:nvPr/>
            </p:nvSpPr>
            <p:spPr>
              <a:xfrm rot="16200000">
                <a:off x="11956448" y="13898237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7D9C752-71ED-425F-9373-D0596541E67C}"/>
                  </a:ext>
                </a:extLst>
              </p:cNvPr>
              <p:cNvSpPr txBox="1"/>
              <p:nvPr/>
            </p:nvSpPr>
            <p:spPr>
              <a:xfrm>
                <a:off x="14066196" y="16117810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98858A8-036B-4E98-A301-75D00766CC13}"/>
                  </a:ext>
                </a:extLst>
              </p:cNvPr>
              <p:cNvSpPr txBox="1"/>
              <p:nvPr/>
            </p:nvSpPr>
            <p:spPr>
              <a:xfrm>
                <a:off x="16350913" y="12522763"/>
                <a:ext cx="29739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American brick</a:t>
                </a:r>
              </a:p>
            </p:txBody>
          </p:sp>
        </p:grpSp>
      </p:grp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EB1765E2-5851-41A4-8575-7163303C3624}"/>
              </a:ext>
            </a:extLst>
          </p:cNvPr>
          <p:cNvSpPr/>
          <p:nvPr/>
        </p:nvSpPr>
        <p:spPr>
          <a:xfrm rot="20373067">
            <a:off x="9650289" y="15790204"/>
            <a:ext cx="2140398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E1FDE65F-E470-4257-9D9B-83E74F6E5482}"/>
              </a:ext>
            </a:extLst>
          </p:cNvPr>
          <p:cNvSpPr/>
          <p:nvPr/>
        </p:nvSpPr>
        <p:spPr>
          <a:xfrm>
            <a:off x="21872057" y="10319750"/>
            <a:ext cx="1193544" cy="154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0100FA57-026F-4016-AF2B-AD3F5BDCAABA}"/>
              </a:ext>
            </a:extLst>
          </p:cNvPr>
          <p:cNvSpPr/>
          <p:nvPr/>
        </p:nvSpPr>
        <p:spPr>
          <a:xfrm>
            <a:off x="15697293" y="21221700"/>
            <a:ext cx="4172889" cy="1003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A84FBBD4-2000-4786-9E9B-DD1F3B349766}"/>
              </a:ext>
            </a:extLst>
          </p:cNvPr>
          <p:cNvSpPr/>
          <p:nvPr/>
        </p:nvSpPr>
        <p:spPr>
          <a:xfrm rot="2574590">
            <a:off x="9339383" y="19784437"/>
            <a:ext cx="1859759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76BCA762-C212-4F85-891D-A47385C78A21}"/>
              </a:ext>
            </a:extLst>
          </p:cNvPr>
          <p:cNvSpPr/>
          <p:nvPr/>
        </p:nvSpPr>
        <p:spPr>
          <a:xfrm rot="5400000">
            <a:off x="23664222" y="15754473"/>
            <a:ext cx="3923182" cy="91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A2395-9A07-47EA-A7D0-B59B38C732CD}"/>
              </a:ext>
            </a:extLst>
          </p:cNvPr>
          <p:cNvGrpSpPr/>
          <p:nvPr/>
        </p:nvGrpSpPr>
        <p:grpSpPr>
          <a:xfrm>
            <a:off x="3389384" y="15855243"/>
            <a:ext cx="6440849" cy="4140886"/>
            <a:chOff x="3389384" y="15855243"/>
            <a:chExt cx="6440849" cy="414088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03CFEF-CD7B-4F6C-9E6A-21035CACF3A6}"/>
                </a:ext>
              </a:extLst>
            </p:cNvPr>
            <p:cNvSpPr txBox="1"/>
            <p:nvPr/>
          </p:nvSpPr>
          <p:spPr>
            <a:xfrm>
              <a:off x="3987167" y="15855243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5C78ED-784C-4FA5-BCE9-0C981AB20006}"/>
                </a:ext>
              </a:extLst>
            </p:cNvPr>
            <p:cNvSpPr txBox="1"/>
            <p:nvPr/>
          </p:nvSpPr>
          <p:spPr>
            <a:xfrm rot="16200000">
              <a:off x="1955895" y="17916308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9A54F20-6202-4E15-B62B-2AEEBF65FA75}"/>
                </a:ext>
              </a:extLst>
            </p:cNvPr>
            <p:cNvSpPr/>
            <p:nvPr/>
          </p:nvSpPr>
          <p:spPr>
            <a:xfrm>
              <a:off x="3987168" y="16482820"/>
              <a:ext cx="5843065" cy="3513309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E1EFDC-9086-43ED-8802-4545C7699D46}"/>
                </a:ext>
              </a:extLst>
            </p:cNvPr>
            <p:cNvSpPr txBox="1"/>
            <p:nvPr/>
          </p:nvSpPr>
          <p:spPr>
            <a:xfrm>
              <a:off x="4691746" y="17187022"/>
              <a:ext cx="44502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French pseudo-contingency table (FR)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4A2613-22CA-4C28-8B12-2A936AD56B96}"/>
              </a:ext>
            </a:extLst>
          </p:cNvPr>
          <p:cNvGrpSpPr/>
          <p:nvPr/>
        </p:nvGrpSpPr>
        <p:grpSpPr>
          <a:xfrm>
            <a:off x="15282343" y="8156509"/>
            <a:ext cx="6539555" cy="4150623"/>
            <a:chOff x="15282343" y="7543254"/>
            <a:chExt cx="6539555" cy="415062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AFC290A-8A35-4650-B7FF-A8E5DE384BA6}"/>
                </a:ext>
              </a:extLst>
            </p:cNvPr>
            <p:cNvSpPr/>
            <p:nvPr/>
          </p:nvSpPr>
          <p:spPr>
            <a:xfrm>
              <a:off x="15978833" y="8180568"/>
              <a:ext cx="5843065" cy="3513309"/>
            </a:xfrm>
            <a:prstGeom prst="rect">
              <a:avLst/>
            </a:prstGeom>
            <a:solidFill>
              <a:srgbClr val="C00000">
                <a:alpha val="28000"/>
              </a:srgb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653ECA7-BACA-4B9E-84F4-0B3EA41ED18C}"/>
                </a:ext>
              </a:extLst>
            </p:cNvPr>
            <p:cNvSpPr txBox="1"/>
            <p:nvPr/>
          </p:nvSpPr>
          <p:spPr>
            <a:xfrm>
              <a:off x="15880126" y="7543254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03CADB-885B-4692-9061-DD3D85D551E3}"/>
                </a:ext>
              </a:extLst>
            </p:cNvPr>
            <p:cNvSpPr txBox="1"/>
            <p:nvPr/>
          </p:nvSpPr>
          <p:spPr>
            <a:xfrm rot="16200000">
              <a:off x="13848854" y="9604319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997AB36-7374-42BA-9C9B-C01941FDE7EA}"/>
                </a:ext>
              </a:extLst>
            </p:cNvPr>
            <p:cNvSpPr txBox="1"/>
            <p:nvPr/>
          </p:nvSpPr>
          <p:spPr>
            <a:xfrm>
              <a:off x="16576513" y="8881404"/>
              <a:ext cx="44502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American pseudo-contingency table (US)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DF9A-2B24-4C07-936C-997AD2656712}"/>
              </a:ext>
            </a:extLst>
          </p:cNvPr>
          <p:cNvGrpSpPr/>
          <p:nvPr/>
        </p:nvGrpSpPr>
        <p:grpSpPr>
          <a:xfrm>
            <a:off x="11231199" y="18221709"/>
            <a:ext cx="4258225" cy="6489396"/>
            <a:chOff x="11231199" y="18221709"/>
            <a:chExt cx="4258225" cy="64893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BC6658-05AF-4309-8366-D1A1930039F2}"/>
                </a:ext>
              </a:extLst>
            </p:cNvPr>
            <p:cNvGrpSpPr/>
            <p:nvPr/>
          </p:nvGrpSpPr>
          <p:grpSpPr>
            <a:xfrm>
              <a:off x="11231199" y="18221709"/>
              <a:ext cx="4258225" cy="6489396"/>
              <a:chOff x="11231199" y="18221709"/>
              <a:chExt cx="4258225" cy="648939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D9D9066-AB88-4F1B-A837-76DDA50B5844}"/>
                  </a:ext>
                </a:extLst>
              </p:cNvPr>
              <p:cNvSpPr/>
              <p:nvPr/>
            </p:nvSpPr>
            <p:spPr>
              <a:xfrm rot="5400000">
                <a:off x="10799538" y="20007440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3F8A188-C305-4476-9F28-47014A5805D8}"/>
                  </a:ext>
                </a:extLst>
              </p:cNvPr>
              <p:cNvSpPr txBox="1"/>
              <p:nvPr/>
            </p:nvSpPr>
            <p:spPr>
              <a:xfrm rot="16200000">
                <a:off x="8632832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Adjectives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40F50B7-E66F-488C-9663-D15AF5566D49}"/>
                  </a:ext>
                </a:extLst>
              </p:cNvPr>
              <p:cNvSpPr txBox="1"/>
              <p:nvPr/>
            </p:nvSpPr>
            <p:spPr>
              <a:xfrm>
                <a:off x="11976115" y="18221709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Excerpts</a:t>
                </a:r>
                <a:endParaRPr lang="en-US" sz="4000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D1A880-9DCF-4498-A019-2E844B680F31}"/>
                </a:ext>
              </a:extLst>
            </p:cNvPr>
            <p:cNvSpPr txBox="1"/>
            <p:nvPr/>
          </p:nvSpPr>
          <p:spPr>
            <a:xfrm>
              <a:off x="12838371" y="21040818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9FAE1-1BE9-48DB-9C8C-4A7907E2F1B0}"/>
              </a:ext>
            </a:extLst>
          </p:cNvPr>
          <p:cNvGrpSpPr/>
          <p:nvPr/>
        </p:nvGrpSpPr>
        <p:grpSpPr>
          <a:xfrm>
            <a:off x="19946382" y="18174462"/>
            <a:ext cx="7809634" cy="6536643"/>
            <a:chOff x="19946382" y="18174462"/>
            <a:chExt cx="7809634" cy="65366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2B820-5827-4419-B53A-F6C94541A456}"/>
                </a:ext>
              </a:extLst>
            </p:cNvPr>
            <p:cNvGrpSpPr/>
            <p:nvPr/>
          </p:nvGrpSpPr>
          <p:grpSpPr>
            <a:xfrm>
              <a:off x="20653198" y="18842561"/>
              <a:ext cx="7102818" cy="5843066"/>
              <a:chOff x="21893700" y="19881391"/>
              <a:chExt cx="7102818" cy="5843066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B981BD9-4C65-4712-A1E4-F415CA352989}"/>
                  </a:ext>
                </a:extLst>
              </p:cNvPr>
              <p:cNvSpPr/>
              <p:nvPr/>
            </p:nvSpPr>
            <p:spPr>
              <a:xfrm rot="5400000">
                <a:off x="20728822" y="21046269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2423AB-4ABB-440C-82E7-48FEAEB1D79B}"/>
                  </a:ext>
                </a:extLst>
              </p:cNvPr>
              <p:cNvSpPr/>
              <p:nvPr/>
            </p:nvSpPr>
            <p:spPr>
              <a:xfrm rot="5400000">
                <a:off x="24318331" y="21046270"/>
                <a:ext cx="5843065" cy="3513309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4E7137-59A8-437D-9A72-A90338E28B06}"/>
                </a:ext>
              </a:extLst>
            </p:cNvPr>
            <p:cNvSpPr txBox="1"/>
            <p:nvPr/>
          </p:nvSpPr>
          <p:spPr>
            <a:xfrm rot="16200000">
              <a:off x="17348015" y="21466407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E5B700A-5065-4378-8C70-AB3D8D7C5013}"/>
                </a:ext>
              </a:extLst>
            </p:cNvPr>
            <p:cNvSpPr txBox="1"/>
            <p:nvPr/>
          </p:nvSpPr>
          <p:spPr>
            <a:xfrm>
              <a:off x="20691298" y="18221709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180984A-50AD-497B-BE0F-7D2B80DB054E}"/>
                </a:ext>
              </a:extLst>
            </p:cNvPr>
            <p:cNvSpPr txBox="1"/>
            <p:nvPr/>
          </p:nvSpPr>
          <p:spPr>
            <a:xfrm>
              <a:off x="24242706" y="18174462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6DB7566-5E84-4FE2-8085-15C0B7567507}"/>
                </a:ext>
              </a:extLst>
            </p:cNvPr>
            <p:cNvSpPr txBox="1"/>
            <p:nvPr/>
          </p:nvSpPr>
          <p:spPr>
            <a:xfrm>
              <a:off x="21607861" y="21040818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r>
                <a:rPr lang="en-US" sz="8800" b="1" baseline="30000" dirty="0"/>
                <a:t>T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B6026DE-21AA-46AF-B025-CC0875FDAF30}"/>
                </a:ext>
              </a:extLst>
            </p:cNvPr>
            <p:cNvSpPr txBox="1"/>
            <p:nvPr/>
          </p:nvSpPr>
          <p:spPr>
            <a:xfrm>
              <a:off x="24955284" y="21066297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55ECF6-10CB-49CB-9713-513EB71EBC30}"/>
              </a:ext>
            </a:extLst>
          </p:cNvPr>
          <p:cNvGrpSpPr/>
          <p:nvPr/>
        </p:nvGrpSpPr>
        <p:grpSpPr>
          <a:xfrm>
            <a:off x="23074639" y="7524498"/>
            <a:ext cx="4285215" cy="6499135"/>
            <a:chOff x="23074639" y="7524498"/>
            <a:chExt cx="4285215" cy="6499135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4A4416-65D6-4BF4-861C-5A19EB715F79}"/>
                </a:ext>
              </a:extLst>
            </p:cNvPr>
            <p:cNvSpPr/>
            <p:nvPr/>
          </p:nvSpPr>
          <p:spPr>
            <a:xfrm rot="5400000">
              <a:off x="22681667" y="9345446"/>
              <a:ext cx="5843065" cy="3513309"/>
            </a:xfrm>
            <a:prstGeom prst="rect">
              <a:avLst/>
            </a:prstGeom>
            <a:solidFill>
              <a:srgbClr val="C00000">
                <a:alpha val="28000"/>
              </a:srgb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752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69B122C-133B-41E4-9F5E-3894E8E4A260}"/>
                </a:ext>
              </a:extLst>
            </p:cNvPr>
            <p:cNvSpPr txBox="1"/>
            <p:nvPr/>
          </p:nvSpPr>
          <p:spPr>
            <a:xfrm rot="16200000">
              <a:off x="20476272" y="10769196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AC6F8A9-D465-4A9C-B9BE-8104B020FC4E}"/>
                </a:ext>
              </a:extLst>
            </p:cNvPr>
            <p:cNvSpPr txBox="1"/>
            <p:nvPr/>
          </p:nvSpPr>
          <p:spPr>
            <a:xfrm>
              <a:off x="23819555" y="7524498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612F63E-BE4B-40FB-802D-B2E8D0AEBA5E}"/>
                </a:ext>
              </a:extLst>
            </p:cNvPr>
            <p:cNvSpPr txBox="1"/>
            <p:nvPr/>
          </p:nvSpPr>
          <p:spPr>
            <a:xfrm>
              <a:off x="24606685" y="10450450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r>
                <a:rPr lang="en-US" sz="8800" baseline="30000" dirty="0"/>
                <a:t>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25CC98-1BBD-4AEE-AB16-C04BCAE90732}"/>
              </a:ext>
            </a:extLst>
          </p:cNvPr>
          <p:cNvGrpSpPr/>
          <p:nvPr/>
        </p:nvGrpSpPr>
        <p:grpSpPr>
          <a:xfrm>
            <a:off x="11815477" y="13604948"/>
            <a:ext cx="12389130" cy="4194178"/>
            <a:chOff x="11815477" y="13604948"/>
            <a:chExt cx="12389130" cy="41941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A10BDE-9A47-4D3F-802D-F8BB0D923360}"/>
                </a:ext>
              </a:extLst>
            </p:cNvPr>
            <p:cNvGrpSpPr/>
            <p:nvPr/>
          </p:nvGrpSpPr>
          <p:grpSpPr>
            <a:xfrm>
              <a:off x="12439831" y="14285816"/>
              <a:ext cx="11764776" cy="3513310"/>
              <a:chOff x="17269842" y="15879822"/>
              <a:chExt cx="11764776" cy="351331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23C2082-4AAB-4185-9690-8E58185E01A1}"/>
                  </a:ext>
                </a:extLst>
              </p:cNvPr>
              <p:cNvSpPr/>
              <p:nvPr/>
            </p:nvSpPr>
            <p:spPr>
              <a:xfrm>
                <a:off x="23191553" y="15879823"/>
                <a:ext cx="5843065" cy="3513309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68B85FE-32AC-45F4-9EC5-5E90E84A5328}"/>
                  </a:ext>
                </a:extLst>
              </p:cNvPr>
              <p:cNvSpPr/>
              <p:nvPr/>
            </p:nvSpPr>
            <p:spPr>
              <a:xfrm>
                <a:off x="17269842" y="15879822"/>
                <a:ext cx="5843065" cy="3513309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8A7F19-0ACA-45E0-8EC1-9C0F35E4F2F8}"/>
                </a:ext>
              </a:extLst>
            </p:cNvPr>
            <p:cNvSpPr txBox="1"/>
            <p:nvPr/>
          </p:nvSpPr>
          <p:spPr>
            <a:xfrm>
              <a:off x="12413260" y="13604948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F654FF-5993-4EC0-AFD3-6F6D5E977961}"/>
                </a:ext>
              </a:extLst>
            </p:cNvPr>
            <p:cNvSpPr txBox="1"/>
            <p:nvPr/>
          </p:nvSpPr>
          <p:spPr>
            <a:xfrm rot="16200000">
              <a:off x="10381988" y="15666013"/>
              <a:ext cx="351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Excerpts</a:t>
              </a:r>
              <a:endParaRPr lang="en-US" sz="40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FD613E7-D453-435D-A408-33FB187CE034}"/>
                </a:ext>
              </a:extLst>
            </p:cNvPr>
            <p:cNvSpPr txBox="1"/>
            <p:nvPr/>
          </p:nvSpPr>
          <p:spPr>
            <a:xfrm>
              <a:off x="18256325" y="13604948"/>
              <a:ext cx="5843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Adjectives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AD6002-3D02-4ACA-9BF3-CCDED5F6508B}"/>
                </a:ext>
              </a:extLst>
            </p:cNvPr>
            <p:cNvSpPr txBox="1"/>
            <p:nvPr/>
          </p:nvSpPr>
          <p:spPr>
            <a:xfrm>
              <a:off x="20313550" y="15265903"/>
              <a:ext cx="193904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US</a:t>
              </a:r>
              <a:endParaRPr lang="en-US" sz="8800" baseline="300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2EE869F-A3EB-4B5E-B62E-E6AB6BDF9B5D}"/>
                </a:ext>
              </a:extLst>
            </p:cNvPr>
            <p:cNvSpPr txBox="1"/>
            <p:nvPr/>
          </p:nvSpPr>
          <p:spPr>
            <a:xfrm>
              <a:off x="14405275" y="15265903"/>
              <a:ext cx="17899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FR</a:t>
              </a:r>
              <a:endParaRPr lang="en-US" sz="8800" baseline="30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3033C-9378-4761-8F3C-EAC083CCE22A}"/>
              </a:ext>
            </a:extLst>
          </p:cNvPr>
          <p:cNvGrpSpPr/>
          <p:nvPr/>
        </p:nvGrpSpPr>
        <p:grpSpPr>
          <a:xfrm>
            <a:off x="12797892" y="3876243"/>
            <a:ext cx="1859759" cy="1191057"/>
            <a:chOff x="12797892" y="3876243"/>
            <a:chExt cx="1859759" cy="11910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7BDC07C-F821-4D65-8660-375FA579E902}"/>
                </a:ext>
              </a:extLst>
            </p:cNvPr>
            <p:cNvSpPr/>
            <p:nvPr/>
          </p:nvSpPr>
          <p:spPr>
            <a:xfrm>
              <a:off x="12797892" y="3876243"/>
              <a:ext cx="1859759" cy="1191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C6730A-7A2C-4AC1-AA62-C1A0CE885583}"/>
                </a:ext>
              </a:extLst>
            </p:cNvPr>
            <p:cNvSpPr txBox="1"/>
            <p:nvPr/>
          </p:nvSpPr>
          <p:spPr>
            <a:xfrm>
              <a:off x="13370891" y="4068925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D5B4E41D-A4B9-442E-B4FB-A0DF3759F825}"/>
              </a:ext>
            </a:extLst>
          </p:cNvPr>
          <p:cNvSpPr/>
          <p:nvPr/>
        </p:nvSpPr>
        <p:spPr>
          <a:xfrm rot="5400000">
            <a:off x="20588127" y="12358884"/>
            <a:ext cx="1294562" cy="119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C3822C-D47B-4234-BE1F-235B27D51F4E}"/>
              </a:ext>
            </a:extLst>
          </p:cNvPr>
          <p:cNvGrpSpPr/>
          <p:nvPr/>
        </p:nvGrpSpPr>
        <p:grpSpPr>
          <a:xfrm>
            <a:off x="6319814" y="15049266"/>
            <a:ext cx="1441610" cy="830997"/>
            <a:chOff x="6319814" y="15049266"/>
            <a:chExt cx="1441610" cy="830997"/>
          </a:xfrm>
        </p:grpSpPr>
        <p:sp>
          <p:nvSpPr>
            <p:cNvPr id="188" name="Arrow: Right 187">
              <a:extLst>
                <a:ext uri="{FF2B5EF4-FFF2-40B4-BE49-F238E27FC236}">
                  <a16:creationId xmlns:a16="http://schemas.microsoft.com/office/drawing/2014/main" id="{14ABFEDF-698A-42E7-B3A6-283059429AA3}"/>
                </a:ext>
              </a:extLst>
            </p:cNvPr>
            <p:cNvSpPr/>
            <p:nvPr/>
          </p:nvSpPr>
          <p:spPr>
            <a:xfrm rot="5400000">
              <a:off x="6695920" y="14780162"/>
              <a:ext cx="689397" cy="1441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E5AC062-1B69-4AB6-86C9-FDB960CC2208}"/>
                </a:ext>
              </a:extLst>
            </p:cNvPr>
            <p:cNvSpPr txBox="1"/>
            <p:nvPr/>
          </p:nvSpPr>
          <p:spPr>
            <a:xfrm>
              <a:off x="6820706" y="15049266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1A8F901B-11C4-40CE-8E2C-DA20E7706089}"/>
              </a:ext>
            </a:extLst>
          </p:cNvPr>
          <p:cNvSpPr/>
          <p:nvPr/>
        </p:nvSpPr>
        <p:spPr>
          <a:xfrm rot="5400000">
            <a:off x="18445134" y="7004534"/>
            <a:ext cx="910462" cy="144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B350820-358A-4BF1-B89B-9038BA572137}"/>
              </a:ext>
            </a:extLst>
          </p:cNvPr>
          <p:cNvSpPr txBox="1"/>
          <p:nvPr/>
        </p:nvSpPr>
        <p:spPr>
          <a:xfrm>
            <a:off x="10439701" y="15970233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F7F1EA5-1F87-43D4-B868-E9C4994C190C}"/>
              </a:ext>
            </a:extLst>
          </p:cNvPr>
          <p:cNvSpPr txBox="1"/>
          <p:nvPr/>
        </p:nvSpPr>
        <p:spPr>
          <a:xfrm>
            <a:off x="20991281" y="1241832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C4C8F7E-F04E-4585-A9E6-D336A05EB468}"/>
              </a:ext>
            </a:extLst>
          </p:cNvPr>
          <p:cNvSpPr txBox="1"/>
          <p:nvPr/>
        </p:nvSpPr>
        <p:spPr>
          <a:xfrm>
            <a:off x="10020512" y="19964466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943886D-34B7-4F85-B90D-C71CBF1F3120}"/>
              </a:ext>
            </a:extLst>
          </p:cNvPr>
          <p:cNvSpPr txBox="1"/>
          <p:nvPr/>
        </p:nvSpPr>
        <p:spPr>
          <a:xfrm>
            <a:off x="22222689" y="10686601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097A6D2-5FD2-443D-ACDF-D11A641DD6C4}"/>
              </a:ext>
            </a:extLst>
          </p:cNvPr>
          <p:cNvSpPr txBox="1"/>
          <p:nvPr/>
        </p:nvSpPr>
        <p:spPr>
          <a:xfrm>
            <a:off x="17544852" y="21308030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4CF6FCA-0E29-4199-A17C-C90C47F6FABC}"/>
              </a:ext>
            </a:extLst>
          </p:cNvPr>
          <p:cNvSpPr txBox="1"/>
          <p:nvPr/>
        </p:nvSpPr>
        <p:spPr>
          <a:xfrm>
            <a:off x="25432298" y="1576290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BDE08CC-D4A4-4D6C-955C-97F96C2D7640}"/>
              </a:ext>
            </a:extLst>
          </p:cNvPr>
          <p:cNvSpPr txBox="1"/>
          <p:nvPr/>
        </p:nvSpPr>
        <p:spPr>
          <a:xfrm>
            <a:off x="18662625" y="7235570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3B0DC9-2020-49E1-9287-EAD4FF4C1D38}"/>
              </a:ext>
            </a:extLst>
          </p:cNvPr>
          <p:cNvGrpSpPr/>
          <p:nvPr/>
        </p:nvGrpSpPr>
        <p:grpSpPr>
          <a:xfrm>
            <a:off x="6836576" y="7270108"/>
            <a:ext cx="1316824" cy="1440468"/>
            <a:chOff x="6836576" y="7270108"/>
            <a:chExt cx="1316824" cy="1440468"/>
          </a:xfrm>
        </p:grpSpPr>
        <p:sp>
          <p:nvSpPr>
            <p:cNvPr id="189" name="Arrow: Right 188">
              <a:extLst>
                <a:ext uri="{FF2B5EF4-FFF2-40B4-BE49-F238E27FC236}">
                  <a16:creationId xmlns:a16="http://schemas.microsoft.com/office/drawing/2014/main" id="{56C3DF0E-879C-487D-912A-AA62296CF35D}"/>
                </a:ext>
              </a:extLst>
            </p:cNvPr>
            <p:cNvSpPr/>
            <p:nvPr/>
          </p:nvSpPr>
          <p:spPr>
            <a:xfrm rot="5400000">
              <a:off x="6774754" y="7331930"/>
              <a:ext cx="1440468" cy="131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87D4D74-CD79-4961-B178-1A1554F7AEB4}"/>
                </a:ext>
              </a:extLst>
            </p:cNvPr>
            <p:cNvSpPr txBox="1"/>
            <p:nvPr/>
          </p:nvSpPr>
          <p:spPr>
            <a:xfrm>
              <a:off x="7274185" y="7383040"/>
              <a:ext cx="718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CFCF0A-03C8-48E0-B9EB-56ADB60764FA}"/>
              </a:ext>
            </a:extLst>
          </p:cNvPr>
          <p:cNvSpPr txBox="1"/>
          <p:nvPr/>
        </p:nvSpPr>
        <p:spPr>
          <a:xfrm>
            <a:off x="29035359" y="1034590"/>
            <a:ext cx="9894458" cy="13911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228600" tIns="228600" rIns="228600" bIns="228600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The original brick of data is broken into separate bricks by nationality.</a:t>
            </a:r>
          </a:p>
          <a:p>
            <a:pPr marL="742950" indent="-742950">
              <a:buAutoNum type="arabicPeriod"/>
            </a:pPr>
            <a:r>
              <a:rPr lang="en-US" sz="4400" dirty="0"/>
              <a:t> The French and American Bricks are each summed across tables to obtain separate excerpts x adjectives pseudo-contingency tables for each group.</a:t>
            </a:r>
          </a:p>
          <a:p>
            <a:pPr marL="742950" indent="-742950">
              <a:buAutoNum type="arabicPeriod"/>
            </a:pPr>
            <a:r>
              <a:rPr lang="en-US" sz="4400" dirty="0"/>
              <a:t>The pseudo contingency tables are concatenated into a single excerpts x adjectives matrix in which each table is a block.</a:t>
            </a:r>
          </a:p>
          <a:p>
            <a:pPr marL="742950" indent="-742950">
              <a:buAutoNum type="arabicPeriod"/>
            </a:pPr>
            <a:r>
              <a:rPr lang="en-US" sz="4400" dirty="0"/>
              <a:t>The pseudo-contingency tables are transposed to get adjectives x excerpts tables for each group.</a:t>
            </a:r>
          </a:p>
          <a:p>
            <a:pPr marL="742950" indent="-742950">
              <a:buAutoNum type="arabicPeriod"/>
            </a:pPr>
            <a:r>
              <a:rPr lang="en-US" sz="4400" dirty="0"/>
              <a:t>The transposed tables are concatenated into a single adjectives x excerpts matrix in which each table is a block.</a:t>
            </a:r>
          </a:p>
          <a:p>
            <a:pPr marL="742950" indent="-742950">
              <a:buAutoNum type="arabicPeriod"/>
            </a:pPr>
            <a:r>
              <a:rPr lang="en-US" sz="4400" dirty="0"/>
              <a:t>Separate MFAs are performed on each concatenated matrix.</a:t>
            </a:r>
            <a:endParaRPr lang="en-US" sz="40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64F766-5E88-4FD4-ACE2-0F286BDEA813}"/>
              </a:ext>
            </a:extLst>
          </p:cNvPr>
          <p:cNvSpPr txBox="1"/>
          <p:nvPr/>
        </p:nvSpPr>
        <p:spPr>
          <a:xfrm>
            <a:off x="27120923" y="15573679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922819AB-4C6C-4E55-AA2E-4A86DF667169}"/>
              </a:ext>
            </a:extLst>
          </p:cNvPr>
          <p:cNvSpPr/>
          <p:nvPr/>
        </p:nvSpPr>
        <p:spPr>
          <a:xfrm>
            <a:off x="28010964" y="20940070"/>
            <a:ext cx="4463615" cy="134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04DC599-AD74-4B5B-B785-103862D5929E}"/>
              </a:ext>
            </a:extLst>
          </p:cNvPr>
          <p:cNvSpPr txBox="1"/>
          <p:nvPr/>
        </p:nvSpPr>
        <p:spPr>
          <a:xfrm>
            <a:off x="30681070" y="21217214"/>
            <a:ext cx="71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27874-E7C1-47A7-A55A-4CFBA67FC56C}"/>
              </a:ext>
            </a:extLst>
          </p:cNvPr>
          <p:cNvSpPr txBox="1"/>
          <p:nvPr/>
        </p:nvSpPr>
        <p:spPr>
          <a:xfrm>
            <a:off x="29137114" y="15319195"/>
            <a:ext cx="288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MFA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4EA770D-49C9-4231-A73A-AC2C0FE7DBBB}"/>
              </a:ext>
            </a:extLst>
          </p:cNvPr>
          <p:cNvSpPr txBox="1"/>
          <p:nvPr/>
        </p:nvSpPr>
        <p:spPr>
          <a:xfrm>
            <a:off x="32627533" y="20840915"/>
            <a:ext cx="288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MFA</a:t>
            </a:r>
          </a:p>
        </p:txBody>
      </p:sp>
    </p:spTree>
    <p:extLst>
      <p:ext uri="{BB962C8B-B14F-4D97-AF65-F5344CB8AC3E}">
        <p14:creationId xmlns:p14="http://schemas.microsoft.com/office/powerpoint/2010/main" val="37769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F3CABED-AC22-4133-AA2A-0AFD614E6412}"/>
              </a:ext>
            </a:extLst>
          </p:cNvPr>
          <p:cNvGrpSpPr/>
          <p:nvPr/>
        </p:nvGrpSpPr>
        <p:grpSpPr>
          <a:xfrm>
            <a:off x="9348121" y="697161"/>
            <a:ext cx="32219252" cy="21932437"/>
            <a:chOff x="9348121" y="697161"/>
            <a:chExt cx="32219252" cy="2193243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B81BA1-D960-4AB6-9FB5-3C27E4CA9290}"/>
                </a:ext>
              </a:extLst>
            </p:cNvPr>
            <p:cNvSpPr/>
            <p:nvPr/>
          </p:nvSpPr>
          <p:spPr>
            <a:xfrm>
              <a:off x="21031200" y="15314398"/>
              <a:ext cx="9144000" cy="7315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FBACE6-9D3A-4E11-9405-4E112373A0E7}"/>
                </a:ext>
              </a:extLst>
            </p:cNvPr>
            <p:cNvSpPr/>
            <p:nvPr/>
          </p:nvSpPr>
          <p:spPr>
            <a:xfrm>
              <a:off x="19202400" y="8910685"/>
              <a:ext cx="12801600" cy="548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1CA6AC-93E8-481F-951C-BAD0CA7212BB}"/>
                </a:ext>
              </a:extLst>
            </p:cNvPr>
            <p:cNvGrpSpPr/>
            <p:nvPr/>
          </p:nvGrpSpPr>
          <p:grpSpPr>
            <a:xfrm>
              <a:off x="128929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1308B08-46E6-453E-AD90-78314033AE59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8A3496-8AF7-4B36-84BF-9A4BA57A5B09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4B8F260-45D6-466E-9DF3-09AFDB4D8FD4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3088EAA-1150-4C5D-AB89-32C6BDA575C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EBBDD8-652E-444F-8BF7-3A70DC0FEC96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69997C5-7EA0-4B71-9CA3-DA57537C05B4}"/>
                </a:ext>
              </a:extLst>
            </p:cNvPr>
            <p:cNvGrpSpPr/>
            <p:nvPr/>
          </p:nvGrpSpPr>
          <p:grpSpPr>
            <a:xfrm>
              <a:off x="93481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3F6F0B-71AA-41EA-AFD7-80E178FFDA8C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0D3084-DCDC-4920-B8BD-1A9F53D110C5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9C9502-A396-43F8-91CF-2D9FB524C599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4162BE-D5F2-4A1A-B717-8169042C7B74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6965973"/>
              <a:ext cx="6303300" cy="5247897"/>
              <a:chOff x="19797410" y="17985447"/>
              <a:chExt cx="7958606" cy="672565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8" y="18842561"/>
                <a:ext cx="7102818" cy="5843066"/>
                <a:chOff x="21893700" y="19881391"/>
                <a:chExt cx="7102818" cy="584306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046269"/>
                  <a:ext cx="5843065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1" y="21046270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032694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7985447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040818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066297"/>
                <a:ext cx="1939048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6AD6A5-F3D5-4316-A6DE-C1F59D1708ED}"/>
                </a:ext>
              </a:extLst>
            </p:cNvPr>
            <p:cNvGrpSpPr/>
            <p:nvPr/>
          </p:nvGrpSpPr>
          <p:grpSpPr>
            <a:xfrm>
              <a:off x="199020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54DC2D04-162C-44C9-9B57-08A298E63294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9F6DACF-6621-4DFC-8CD0-BED22940784C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1CE954-52EA-4E5B-A12B-5591ACC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3FF1875-C965-435D-9B19-8510AB0F5C80}"/>
                </a:ext>
              </a:extLst>
            </p:cNvPr>
            <p:cNvGrpSpPr/>
            <p:nvPr/>
          </p:nvGrpSpPr>
          <p:grpSpPr>
            <a:xfrm>
              <a:off x="129264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57100E-45C4-4E5D-A572-AF7814C66036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0F724-BDE7-41E4-8736-F8CD8F710D7A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5E102A-AB65-4B34-8675-AE46C5DFC86B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150A032-75A9-4DC5-8B75-BC23EF3348FA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92BAFE-42DF-481F-898B-DEC5BD64EFA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AEB826-C446-4690-8C11-B4BEE57EAB9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4201805-8B0C-44E5-BAAE-744ADD860756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B17317-E116-4979-88E3-72100AB9574F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92E3FDF-1207-4EC2-8DE8-8C3DE7371262}"/>
                </a:ext>
              </a:extLst>
            </p:cNvPr>
            <p:cNvGrpSpPr/>
            <p:nvPr/>
          </p:nvGrpSpPr>
          <p:grpSpPr>
            <a:xfrm>
              <a:off x="154375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8DDBD1B9-AE8A-4A25-A0A5-2270F3B36AF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BDBA01A-6C72-48DB-B4FF-967C7C7ACC6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D63305B-18FD-4D7C-8D38-DEBA379C8C74}"/>
                </a:ext>
              </a:extLst>
            </p:cNvPr>
            <p:cNvGrpSpPr/>
            <p:nvPr/>
          </p:nvGrpSpPr>
          <p:grpSpPr>
            <a:xfrm>
              <a:off x="127042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74" name="Arrow: Right 173">
                <a:extLst>
                  <a:ext uri="{FF2B5EF4-FFF2-40B4-BE49-F238E27FC236}">
                    <a16:creationId xmlns:a16="http://schemas.microsoft.com/office/drawing/2014/main" id="{7687ECDE-98B1-4009-8F8B-047B89B39896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8075CB0-B068-4D60-AB02-46EA8C0A638B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51324B7-2EC2-4F75-996C-EB919CB08B79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18395294" y="11174338"/>
              <a:ext cx="2103120" cy="1097280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46650" y="11209278"/>
              <a:ext cx="1920240" cy="109702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3859139" y="9203631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3859139" y="15629116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1A8CAB8-7B25-4D35-8E8F-9330E02B37E5}"/>
              </a:ext>
            </a:extLst>
          </p:cNvPr>
          <p:cNvSpPr txBox="1"/>
          <p:nvPr/>
        </p:nvSpPr>
        <p:spPr>
          <a:xfrm>
            <a:off x="952500" y="697161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Everything centered</a:t>
            </a:r>
          </a:p>
        </p:txBody>
      </p:sp>
    </p:spTree>
    <p:extLst>
      <p:ext uri="{BB962C8B-B14F-4D97-AF65-F5344CB8AC3E}">
        <p14:creationId xmlns:p14="http://schemas.microsoft.com/office/powerpoint/2010/main" val="342356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2578C2-291F-4A8C-98B1-EFF7CBEB2BD4}"/>
              </a:ext>
            </a:extLst>
          </p:cNvPr>
          <p:cNvGrpSpPr/>
          <p:nvPr/>
        </p:nvGrpSpPr>
        <p:grpSpPr>
          <a:xfrm>
            <a:off x="9767221" y="697161"/>
            <a:ext cx="31800152" cy="21932437"/>
            <a:chOff x="9767221" y="697161"/>
            <a:chExt cx="31800152" cy="2193243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B81BA1-D960-4AB6-9FB5-3C27E4CA9290}"/>
                </a:ext>
              </a:extLst>
            </p:cNvPr>
            <p:cNvSpPr/>
            <p:nvPr/>
          </p:nvSpPr>
          <p:spPr>
            <a:xfrm>
              <a:off x="21031200" y="15314398"/>
              <a:ext cx="9144000" cy="7315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FBACE6-9D3A-4E11-9405-4E112373A0E7}"/>
                </a:ext>
              </a:extLst>
            </p:cNvPr>
            <p:cNvSpPr/>
            <p:nvPr/>
          </p:nvSpPr>
          <p:spPr>
            <a:xfrm>
              <a:off x="19202400" y="8910685"/>
              <a:ext cx="12801600" cy="548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01B5B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AB699-8260-4F29-9D5C-E9ACF7A3AC24}"/>
                </a:ext>
              </a:extLst>
            </p:cNvPr>
            <p:cNvSpPr txBox="1"/>
            <p:nvPr/>
          </p:nvSpPr>
          <p:spPr>
            <a:xfrm rot="2700000">
              <a:off x="28487601" y="2377690"/>
              <a:ext cx="738664" cy="29871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Participants</a:t>
              </a:r>
              <a:endParaRPr lang="en-US" sz="5400" dirty="0">
                <a:solidFill>
                  <a:srgbClr val="401B5B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BC3EE2A-8068-4016-A65B-0A77151C2CE1}"/>
                </a:ext>
              </a:extLst>
            </p:cNvPr>
            <p:cNvGrpSpPr/>
            <p:nvPr/>
          </p:nvGrpSpPr>
          <p:grpSpPr>
            <a:xfrm>
              <a:off x="22862221" y="697161"/>
              <a:ext cx="5481959" cy="3655383"/>
              <a:chOff x="23792688" y="697161"/>
              <a:chExt cx="5481959" cy="36553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5F4223-63B7-4A92-804A-113DE38CF085}"/>
                  </a:ext>
                </a:extLst>
              </p:cNvPr>
              <p:cNvSpPr/>
              <p:nvPr/>
            </p:nvSpPr>
            <p:spPr>
              <a:xfrm>
                <a:off x="23792688" y="1609344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EA09C2-E592-449A-9635-62481DC72AE4}"/>
                  </a:ext>
                </a:extLst>
              </p:cNvPr>
              <p:cNvSpPr/>
              <p:nvPr/>
            </p:nvSpPr>
            <p:spPr>
              <a:xfrm>
                <a:off x="24702647" y="6971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CFECFB-1218-446C-8B11-484206FA3C83}"/>
                  </a:ext>
                </a:extLst>
              </p:cNvPr>
              <p:cNvSpPr/>
              <p:nvPr/>
            </p:nvSpPr>
            <p:spPr>
              <a:xfrm>
                <a:off x="24245447" y="1154361"/>
                <a:ext cx="4572000" cy="2743200"/>
              </a:xfrm>
              <a:prstGeom prst="rect">
                <a:avLst/>
              </a:prstGeom>
              <a:solidFill>
                <a:srgbClr val="7030A0">
                  <a:alpha val="28000"/>
                </a:srgb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55A99-1E06-453D-B60A-92A968C48AE2}"/>
                </a:ext>
              </a:extLst>
            </p:cNvPr>
            <p:cNvSpPr txBox="1"/>
            <p:nvPr/>
          </p:nvSpPr>
          <p:spPr>
            <a:xfrm rot="16200000">
              <a:off x="21475622" y="2657778"/>
              <a:ext cx="2003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Excerpts</a:t>
              </a:r>
              <a:endParaRPr lang="en-US" sz="4000" dirty="0">
                <a:solidFill>
                  <a:srgbClr val="401B5B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8424C-667B-4D47-BC49-FD825AF359F5}"/>
                </a:ext>
              </a:extLst>
            </p:cNvPr>
            <p:cNvSpPr txBox="1"/>
            <p:nvPr/>
          </p:nvSpPr>
          <p:spPr>
            <a:xfrm>
              <a:off x="23632964" y="4386276"/>
              <a:ext cx="3030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401B5B"/>
                  </a:solidFill>
                </a:rPr>
                <a:t>Adjectives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CF2B8B-50DF-49D8-90F7-577C3CEF133A}"/>
                </a:ext>
              </a:extLst>
            </p:cNvPr>
            <p:cNvSpPr txBox="1"/>
            <p:nvPr/>
          </p:nvSpPr>
          <p:spPr>
            <a:xfrm>
              <a:off x="23691098" y="2109354"/>
              <a:ext cx="382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401B5B"/>
                  </a:solidFill>
                </a:rPr>
                <a:t>The ‘brick’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9BD853A-CF5C-45DB-A568-B912FCDD7445}"/>
                </a:ext>
              </a:extLst>
            </p:cNvPr>
            <p:cNvGrpSpPr/>
            <p:nvPr/>
          </p:nvGrpSpPr>
          <p:grpSpPr>
            <a:xfrm>
              <a:off x="22102597" y="16965973"/>
              <a:ext cx="6303300" cy="5247897"/>
              <a:chOff x="19797410" y="17985447"/>
              <a:chExt cx="7958606" cy="672565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030354C-75DB-49D8-9DC0-0309E30CE136}"/>
                  </a:ext>
                </a:extLst>
              </p:cNvPr>
              <p:cNvGrpSpPr/>
              <p:nvPr/>
            </p:nvGrpSpPr>
            <p:grpSpPr>
              <a:xfrm>
                <a:off x="20653198" y="18842561"/>
                <a:ext cx="7102818" cy="5843066"/>
                <a:chOff x="21893700" y="19881391"/>
                <a:chExt cx="7102818" cy="584306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90E5006-7EDE-4EC9-B1DA-18160C85F09B}"/>
                    </a:ext>
                  </a:extLst>
                </p:cNvPr>
                <p:cNvSpPr/>
                <p:nvPr/>
              </p:nvSpPr>
              <p:spPr>
                <a:xfrm rot="5400000">
                  <a:off x="20728822" y="21046269"/>
                  <a:ext cx="5843065" cy="3513309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C570DCB-995B-4E58-871A-98A391BFE0AE}"/>
                    </a:ext>
                  </a:extLst>
                </p:cNvPr>
                <p:cNvSpPr/>
                <p:nvPr/>
              </p:nvSpPr>
              <p:spPr>
                <a:xfrm rot="5400000">
                  <a:off x="24318331" y="21046270"/>
                  <a:ext cx="5843065" cy="3513309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CA03A4-BB74-42C8-8A77-0C24351D17D6}"/>
                  </a:ext>
                </a:extLst>
              </p:cNvPr>
              <p:cNvSpPr txBox="1"/>
              <p:nvPr/>
            </p:nvSpPr>
            <p:spPr>
              <a:xfrm rot="16200000">
                <a:off x="17199043" y="21466407"/>
                <a:ext cx="5843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86C8F3-DA53-4BBF-8BFE-36DF9E05DD50}"/>
                  </a:ext>
                </a:extLst>
              </p:cNvPr>
              <p:cNvSpPr txBox="1"/>
              <p:nvPr/>
            </p:nvSpPr>
            <p:spPr>
              <a:xfrm>
                <a:off x="20691298" y="18032694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BB011C1-2628-4B28-9BEC-14D7784FC371}"/>
                  </a:ext>
                </a:extLst>
              </p:cNvPr>
              <p:cNvSpPr txBox="1"/>
              <p:nvPr/>
            </p:nvSpPr>
            <p:spPr>
              <a:xfrm>
                <a:off x="24242706" y="17985447"/>
                <a:ext cx="3513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61312B-E78D-416E-B4B3-927052C4EA65}"/>
                  </a:ext>
                </a:extLst>
              </p:cNvPr>
              <p:cNvSpPr txBox="1"/>
              <p:nvPr/>
            </p:nvSpPr>
            <p:spPr>
              <a:xfrm>
                <a:off x="21607861" y="21040818"/>
                <a:ext cx="1789943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="1" baseline="30000" dirty="0">
                    <a:solidFill>
                      <a:srgbClr val="401B5B"/>
                    </a:solidFill>
                  </a:rPr>
                  <a:t>T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6AE38D-24FD-4C40-838D-B7BB9C99C6DF}"/>
                  </a:ext>
                </a:extLst>
              </p:cNvPr>
              <p:cNvSpPr txBox="1"/>
              <p:nvPr/>
            </p:nvSpPr>
            <p:spPr>
              <a:xfrm>
                <a:off x="24955284" y="21066297"/>
                <a:ext cx="1939048" cy="15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8DAFF3-4868-419D-8D2C-C5953E9EE17A}"/>
                </a:ext>
              </a:extLst>
            </p:cNvPr>
            <p:cNvGrpSpPr/>
            <p:nvPr/>
          </p:nvGrpSpPr>
          <p:grpSpPr>
            <a:xfrm>
              <a:off x="20352843" y="10527351"/>
              <a:ext cx="9858143" cy="3406390"/>
              <a:chOff x="14905525" y="15558245"/>
              <a:chExt cx="9858143" cy="34063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08215E-0BCB-4FD2-AA24-C882DD25339E}"/>
                  </a:ext>
                </a:extLst>
              </p:cNvPr>
              <p:cNvSpPr/>
              <p:nvPr/>
            </p:nvSpPr>
            <p:spPr>
              <a:xfrm>
                <a:off x="20191668" y="16240172"/>
                <a:ext cx="4572000" cy="2724463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58B44F-E6DA-434E-BD30-04BA33C5DEFF}"/>
                  </a:ext>
                </a:extLst>
              </p:cNvPr>
              <p:cNvSpPr/>
              <p:nvPr/>
            </p:nvSpPr>
            <p:spPr>
              <a:xfrm>
                <a:off x="15546420" y="16240172"/>
                <a:ext cx="4572000" cy="2724463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70E0BD-59A3-4E3C-B6F1-3C7FDA2C8E68}"/>
                  </a:ext>
                </a:extLst>
              </p:cNvPr>
              <p:cNvSpPr txBox="1"/>
              <p:nvPr/>
            </p:nvSpPr>
            <p:spPr>
              <a:xfrm>
                <a:off x="16600531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23AD95-470B-4EA5-8DC9-D46FB116080F}"/>
                  </a:ext>
                </a:extLst>
              </p:cNvPr>
              <p:cNvSpPr txBox="1"/>
              <p:nvPr/>
            </p:nvSpPr>
            <p:spPr>
              <a:xfrm rot="16200000">
                <a:off x="13848661" y="17261439"/>
                <a:ext cx="276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8BD581A-840F-4226-9DA8-8A35FB20D171}"/>
                  </a:ext>
                </a:extLst>
              </p:cNvPr>
              <p:cNvSpPr txBox="1"/>
              <p:nvPr/>
            </p:nvSpPr>
            <p:spPr>
              <a:xfrm>
                <a:off x="21245779" y="15558245"/>
                <a:ext cx="2463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50B93F-A546-49D8-B2F9-3BC9482B66A9}"/>
                  </a:ext>
                </a:extLst>
              </p:cNvPr>
              <p:cNvSpPr txBox="1"/>
              <p:nvPr/>
            </p:nvSpPr>
            <p:spPr>
              <a:xfrm>
                <a:off x="21491509" y="16888497"/>
                <a:ext cx="1939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61ADD4D-BFDA-473F-9E5B-2B2F3082F459}"/>
                  </a:ext>
                </a:extLst>
              </p:cNvPr>
              <p:cNvSpPr txBox="1"/>
              <p:nvPr/>
            </p:nvSpPr>
            <p:spPr>
              <a:xfrm>
                <a:off x="16937449" y="16888497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FAABEBD-495A-44F3-85C8-2CBFE4CF8A89}"/>
                </a:ext>
              </a:extLst>
            </p:cNvPr>
            <p:cNvGrpSpPr/>
            <p:nvPr/>
          </p:nvGrpSpPr>
          <p:grpSpPr>
            <a:xfrm>
              <a:off x="29970787" y="4043476"/>
              <a:ext cx="1316824" cy="1440468"/>
              <a:chOff x="18307792" y="5925564"/>
              <a:chExt cx="1316824" cy="1440468"/>
            </a:xfrm>
          </p:grpSpPr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2C21252B-ECA3-4686-9557-FA4BB4351BA4}"/>
                  </a:ext>
                </a:extLst>
              </p:cNvPr>
              <p:cNvSpPr/>
              <p:nvPr/>
            </p:nvSpPr>
            <p:spPr>
              <a:xfrm rot="2700000">
                <a:off x="18245970" y="5987386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960BE8-41B1-4AB1-863A-350287935B71}"/>
                  </a:ext>
                </a:extLst>
              </p:cNvPr>
              <p:cNvSpPr txBox="1"/>
              <p:nvPr/>
            </p:nvSpPr>
            <p:spPr>
              <a:xfrm>
                <a:off x="18581544" y="605323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8FB099A-7A52-4820-8E93-9AC600148583}"/>
                </a:ext>
              </a:extLst>
            </p:cNvPr>
            <p:cNvGrpSpPr/>
            <p:nvPr/>
          </p:nvGrpSpPr>
          <p:grpSpPr>
            <a:xfrm>
              <a:off x="34531039" y="8310890"/>
              <a:ext cx="1441610" cy="910462"/>
              <a:chOff x="10661496" y="10999152"/>
              <a:chExt cx="1441610" cy="910462"/>
            </a:xfrm>
          </p:grpSpPr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A9B2C7F3-3AF5-45C5-AB78-FB56C36F0137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6118E-CF54-4C5D-BE80-FC4884773271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1DC3F18-1FCF-4FC0-9C52-E7B5B2CC3BBD}"/>
                </a:ext>
              </a:extLst>
            </p:cNvPr>
            <p:cNvGrpSpPr/>
            <p:nvPr/>
          </p:nvGrpSpPr>
          <p:grpSpPr>
            <a:xfrm>
              <a:off x="31195185" y="3405162"/>
              <a:ext cx="8070616" cy="4349774"/>
              <a:chOff x="12012296" y="3426262"/>
              <a:chExt cx="8070616" cy="434977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9702E1-C42D-432B-B370-7A76E153FC03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F541DEB-7DBC-4F64-952E-200EA47976C1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CCC1E-459F-483E-B588-6CE36B9CE47E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DA52A6E-357A-40A8-85DF-195B62832F56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80FA4CB-F3B1-4FD0-A410-B09C04927F8B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8CDED67-BA31-4CD2-8112-DECBF52246EB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C1B60A4-6B9E-4DD6-B95F-CBDC3BB50C4C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C1CC1C-D26D-4CC4-9D3E-A0AF15A3A331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American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D21097-2910-4AEB-9280-A5EDC8B5786C}"/>
                </a:ext>
              </a:extLst>
            </p:cNvPr>
            <p:cNvGrpSpPr/>
            <p:nvPr/>
          </p:nvGrpSpPr>
          <p:grpSpPr>
            <a:xfrm>
              <a:off x="32121437" y="9147600"/>
              <a:ext cx="5399009" cy="3458039"/>
              <a:chOff x="11978756" y="9109500"/>
              <a:chExt cx="5399009" cy="345803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C7260BC-2999-4E1D-BA5F-0A7CAC3AF722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0C044BE-6FAE-4977-BE56-ABD76660AE25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3CD1F98-20E7-43B6-9118-65E021437FC0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825134-E29C-4648-B05E-77D5850EF514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rgbClr val="C00000">
                    <a:alpha val="28000"/>
                  </a:srgbClr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818A8A1-505A-4E55-B55B-5F0BEB82C8C0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American pseudo-contingency table (US)</a:t>
                  </a: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168B7D7-030D-4EAD-A313-71FF3CDB4F27}"/>
                </a:ext>
              </a:extLst>
            </p:cNvPr>
            <p:cNvGrpSpPr/>
            <p:nvPr/>
          </p:nvGrpSpPr>
          <p:grpSpPr>
            <a:xfrm>
              <a:off x="3770959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CC13273-0443-4832-9000-AD0F01916BC1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rgbClr val="C00000">
                  <a:alpha val="28000"/>
                </a:srgbClr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9F9FCF7-5A96-4C2E-A9EE-29CB6D9C91E0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55EB7E-D073-428A-A44F-5957E65AFFC0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8410F18-4DAB-4FAD-95C4-8045D787EA1C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US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854CA7B-0C84-4982-8696-DCDB21277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3857" y="16214654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F8C9367-2FFE-4D0F-B915-CD642FA7D55F}"/>
                </a:ext>
              </a:extLst>
            </p:cNvPr>
            <p:cNvGrpSpPr/>
            <p:nvPr/>
          </p:nvGrpSpPr>
          <p:grpSpPr>
            <a:xfrm flipH="1">
              <a:off x="37389818" y="12524426"/>
              <a:ext cx="1175408" cy="1088285"/>
              <a:chOff x="17988947" y="5940739"/>
              <a:chExt cx="1440468" cy="1316824"/>
            </a:xfrm>
          </p:grpSpPr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E3B1CAB1-5751-47E7-9441-1E2D618230B1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E673DF-48EF-46BD-9E01-F5155E3679F4}"/>
                  </a:ext>
                </a:extLst>
              </p:cNvPr>
              <p:cNvSpPr txBox="1"/>
              <p:nvPr/>
            </p:nvSpPr>
            <p:spPr>
              <a:xfrm>
                <a:off x="18264221" y="6081732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6767255-CE9D-4638-AF35-2754AFF09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46650" y="11209278"/>
              <a:ext cx="1920240" cy="109702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3F18D1-C269-4BC9-BCE6-FF61AE609EF6}"/>
                </a:ext>
              </a:extLst>
            </p:cNvPr>
            <p:cNvSpPr txBox="1"/>
            <p:nvPr/>
          </p:nvSpPr>
          <p:spPr>
            <a:xfrm>
              <a:off x="23859139" y="9203631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410A963-E887-411C-832B-FE9B41C3D5E2}"/>
                </a:ext>
              </a:extLst>
            </p:cNvPr>
            <p:cNvSpPr txBox="1"/>
            <p:nvPr/>
          </p:nvSpPr>
          <p:spPr>
            <a:xfrm>
              <a:off x="23859139" y="15629116"/>
              <a:ext cx="3488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401B5B"/>
                  </a:solidFill>
                </a:rPr>
                <a:t>To MFA</a:t>
              </a:r>
              <a:endParaRPr lang="en-US" sz="8800" baseline="30000" dirty="0">
                <a:solidFill>
                  <a:srgbClr val="401B5B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99A9F85-9825-4126-9DCF-D0A8AB9ED838}"/>
                </a:ext>
              </a:extLst>
            </p:cNvPr>
            <p:cNvGrpSpPr/>
            <p:nvPr/>
          </p:nvGrpSpPr>
          <p:grpSpPr>
            <a:xfrm>
              <a:off x="13312045" y="9083550"/>
              <a:ext cx="5399009" cy="3458039"/>
              <a:chOff x="11978756" y="9109500"/>
              <a:chExt cx="5399009" cy="345803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4BC6C21-BDB1-4843-8493-2FD038A7D91C}"/>
                  </a:ext>
                </a:extLst>
              </p:cNvPr>
              <p:cNvSpPr txBox="1"/>
              <p:nvPr/>
            </p:nvSpPr>
            <p:spPr>
              <a:xfrm>
                <a:off x="13559199" y="9109500"/>
                <a:ext cx="3065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324EF9-1C6C-44C7-A11E-7874672C9AA3}"/>
                  </a:ext>
                </a:extLst>
              </p:cNvPr>
              <p:cNvSpPr txBox="1"/>
              <p:nvPr/>
            </p:nvSpPr>
            <p:spPr>
              <a:xfrm rot="16200000">
                <a:off x="11276461" y="10872774"/>
                <a:ext cx="205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F03C96F-5BB2-4991-9A6E-81A95BADC897}"/>
                  </a:ext>
                </a:extLst>
              </p:cNvPr>
              <p:cNvGrpSpPr/>
              <p:nvPr/>
            </p:nvGrpSpPr>
            <p:grpSpPr>
              <a:xfrm>
                <a:off x="12805765" y="9824339"/>
                <a:ext cx="4572000" cy="2743200"/>
                <a:chOff x="12802237" y="9824339"/>
                <a:chExt cx="4572000" cy="274320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132F98D-6E23-4029-ABD5-D1D12D9F86F9}"/>
                    </a:ext>
                  </a:extLst>
                </p:cNvPr>
                <p:cNvSpPr/>
                <p:nvPr/>
              </p:nvSpPr>
              <p:spPr>
                <a:xfrm>
                  <a:off x="12802237" y="9824339"/>
                  <a:ext cx="457200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E600AA8-D37F-4392-9AF0-997545E3924E}"/>
                    </a:ext>
                  </a:extLst>
                </p:cNvPr>
                <p:cNvSpPr txBox="1"/>
                <p:nvPr/>
              </p:nvSpPr>
              <p:spPr>
                <a:xfrm>
                  <a:off x="12863092" y="10134110"/>
                  <a:ext cx="4450290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401B5B"/>
                      </a:solidFill>
                    </a:rPr>
                    <a:t>French pseudo-contingency table (FR)</a:t>
                  </a: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8157620-077B-4F2E-8E9E-4676C4000F53}"/>
                </a:ext>
              </a:extLst>
            </p:cNvPr>
            <p:cNvGrpSpPr/>
            <p:nvPr/>
          </p:nvGrpSpPr>
          <p:grpSpPr>
            <a:xfrm>
              <a:off x="9767221" y="12889027"/>
              <a:ext cx="3857782" cy="5192853"/>
              <a:chOff x="9007615" y="12894152"/>
              <a:chExt cx="3857782" cy="5192853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9813E45-6A82-4F19-B5D4-7B971B8E3312}"/>
                  </a:ext>
                </a:extLst>
              </p:cNvPr>
              <p:cNvSpPr/>
              <p:nvPr/>
            </p:nvSpPr>
            <p:spPr>
              <a:xfrm rot="5400000">
                <a:off x="8822742" y="14429405"/>
                <a:ext cx="4572000" cy="2743200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752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E0AF6E-EB3D-494A-9786-8D9173006061}"/>
                  </a:ext>
                </a:extLst>
              </p:cNvPr>
              <p:cNvSpPr txBox="1"/>
              <p:nvPr/>
            </p:nvSpPr>
            <p:spPr>
              <a:xfrm rot="16200000">
                <a:off x="7823848" y="15477839"/>
                <a:ext cx="3013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13D52B3-6909-4DC6-9EA4-E46F7D430EE1}"/>
                  </a:ext>
                </a:extLst>
              </p:cNvPr>
              <p:cNvSpPr txBox="1"/>
              <p:nvPr/>
            </p:nvSpPr>
            <p:spPr>
              <a:xfrm>
                <a:off x="9352088" y="12894152"/>
                <a:ext cx="3513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A857109-B893-453C-A2F9-4DFC11CD03F6}"/>
                  </a:ext>
                </a:extLst>
              </p:cNvPr>
              <p:cNvSpPr txBox="1"/>
              <p:nvPr/>
            </p:nvSpPr>
            <p:spPr>
              <a:xfrm>
                <a:off x="10213771" y="15077729"/>
                <a:ext cx="1789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401B5B"/>
                    </a:solidFill>
                  </a:rPr>
                  <a:t>FR</a:t>
                </a:r>
                <a:r>
                  <a:rPr lang="en-US" sz="7200" baseline="30000" dirty="0">
                    <a:solidFill>
                      <a:srgbClr val="401B5B"/>
                    </a:solidFill>
                  </a:rPr>
                  <a:t>T</a:t>
                </a:r>
                <a:endParaRPr lang="en-US" sz="8800" baseline="30000" dirty="0">
                  <a:solidFill>
                    <a:srgbClr val="401B5B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485022-A84D-4EDD-A484-930071DEE687}"/>
                </a:ext>
              </a:extLst>
            </p:cNvPr>
            <p:cNvGrpSpPr/>
            <p:nvPr/>
          </p:nvGrpSpPr>
          <p:grpSpPr>
            <a:xfrm>
              <a:off x="20321166" y="4072021"/>
              <a:ext cx="1440468" cy="1316824"/>
              <a:chOff x="17988947" y="5940739"/>
              <a:chExt cx="1440468" cy="1316824"/>
            </a:xfrm>
          </p:grpSpPr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232D5880-1652-4638-8B6E-6B8D3B9B7FB5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B943C9-7A07-4DFE-A178-5D877E4FCF0A}"/>
                  </a:ext>
                </a:extLst>
              </p:cNvPr>
              <p:cNvSpPr txBox="1"/>
              <p:nvPr/>
            </p:nvSpPr>
            <p:spPr>
              <a:xfrm>
                <a:off x="18530765" y="6064784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9D08DC-C197-4A79-BC6E-E17356BFD8E8}"/>
                </a:ext>
              </a:extLst>
            </p:cNvPr>
            <p:cNvCxnSpPr>
              <a:cxnSpLocks/>
            </p:cNvCxnSpPr>
            <p:nvPr/>
          </p:nvCxnSpPr>
          <p:spPr>
            <a:xfrm>
              <a:off x="13718476" y="16232873"/>
              <a:ext cx="6403433" cy="3681502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882D8CC-E4EA-475A-84C8-E8568DBC948B}"/>
                </a:ext>
              </a:extLst>
            </p:cNvPr>
            <p:cNvGrpSpPr/>
            <p:nvPr/>
          </p:nvGrpSpPr>
          <p:grpSpPr>
            <a:xfrm>
              <a:off x="13345585" y="3419362"/>
              <a:ext cx="8070616" cy="4349774"/>
              <a:chOff x="12012296" y="3426262"/>
              <a:chExt cx="8070616" cy="4349774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905BFF9-89A3-44B7-AFC8-8621935CB291}"/>
                  </a:ext>
                </a:extLst>
              </p:cNvPr>
              <p:cNvSpPr txBox="1"/>
              <p:nvPr/>
            </p:nvSpPr>
            <p:spPr>
              <a:xfrm rot="2700000">
                <a:off x="18424374" y="5331270"/>
                <a:ext cx="738664" cy="25784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Participants</a:t>
                </a:r>
                <a:endParaRPr lang="en-US" sz="54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31969D6-142F-4C4B-98A4-C538E0ED9B9C}"/>
                  </a:ext>
                </a:extLst>
              </p:cNvPr>
              <p:cNvSpPr txBox="1"/>
              <p:nvPr/>
            </p:nvSpPr>
            <p:spPr>
              <a:xfrm rot="16200000">
                <a:off x="11056983" y="5442703"/>
                <a:ext cx="2556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Excerpts</a:t>
                </a:r>
                <a:endParaRPr lang="en-US" sz="4000" dirty="0">
                  <a:solidFill>
                    <a:srgbClr val="401B5B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0111F36-7C2D-49A5-AF1D-2650B028589F}"/>
                  </a:ext>
                </a:extLst>
              </p:cNvPr>
              <p:cNvSpPr txBox="1"/>
              <p:nvPr/>
            </p:nvSpPr>
            <p:spPr>
              <a:xfrm>
                <a:off x="12978208" y="7129705"/>
                <a:ext cx="4252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401B5B"/>
                    </a:solidFill>
                  </a:rPr>
                  <a:t>Adjectives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6FC670E-AF1B-4776-8707-B7417D76559F}"/>
                  </a:ext>
                </a:extLst>
              </p:cNvPr>
              <p:cNvGrpSpPr/>
              <p:nvPr/>
            </p:nvGrpSpPr>
            <p:grpSpPr>
              <a:xfrm>
                <a:off x="12819201" y="3426262"/>
                <a:ext cx="5483165" cy="3672561"/>
                <a:chOff x="12819201" y="3426262"/>
                <a:chExt cx="5483165" cy="367256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6E7FB7B-5886-44C6-BCBC-4CBCAD64D017}"/>
                    </a:ext>
                  </a:extLst>
                </p:cNvPr>
                <p:cNvSpPr/>
                <p:nvPr/>
              </p:nvSpPr>
              <p:spPr>
                <a:xfrm>
                  <a:off x="13731816" y="34262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09292CD-2021-44C2-A363-3075E15319F7}"/>
                    </a:ext>
                  </a:extLst>
                </p:cNvPr>
                <p:cNvSpPr/>
                <p:nvPr/>
              </p:nvSpPr>
              <p:spPr>
                <a:xfrm>
                  <a:off x="13277530" y="3873062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0105138-43A8-4907-841E-79397C082789}"/>
                    </a:ext>
                  </a:extLst>
                </p:cNvPr>
                <p:cNvSpPr/>
                <p:nvPr/>
              </p:nvSpPr>
              <p:spPr>
                <a:xfrm>
                  <a:off x="12819201" y="4355623"/>
                  <a:ext cx="4570550" cy="2743200"/>
                </a:xfrm>
                <a:prstGeom prst="rect">
                  <a:avLst/>
                </a:prstGeom>
                <a:solidFill>
                  <a:schemeClr val="accent1">
                    <a:alpha val="28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752" dirty="0">
                    <a:solidFill>
                      <a:srgbClr val="401B5B"/>
                    </a:solidFill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99E9C1A-B046-4658-822F-E9CF60D86B75}"/>
                  </a:ext>
                </a:extLst>
              </p:cNvPr>
              <p:cNvSpPr txBox="1"/>
              <p:nvPr/>
            </p:nvSpPr>
            <p:spPr>
              <a:xfrm>
                <a:off x="13910304" y="4539267"/>
                <a:ext cx="3300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French </a:t>
                </a:r>
              </a:p>
              <a:p>
                <a:pPr algn="ctr"/>
                <a:r>
                  <a:rPr lang="en-US" sz="4400" b="1" dirty="0">
                    <a:solidFill>
                      <a:srgbClr val="401B5B"/>
                    </a:solidFill>
                  </a:rPr>
                  <a:t>brick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BD50401-D129-41D9-B8FD-D1CEABC35F8E}"/>
                </a:ext>
              </a:extLst>
            </p:cNvPr>
            <p:cNvGrpSpPr/>
            <p:nvPr/>
          </p:nvGrpSpPr>
          <p:grpSpPr>
            <a:xfrm>
              <a:off x="15856649" y="8285209"/>
              <a:ext cx="1441610" cy="910462"/>
              <a:chOff x="10661496" y="10999152"/>
              <a:chExt cx="1441610" cy="910462"/>
            </a:xfrm>
          </p:grpSpPr>
          <p:sp>
            <p:nvSpPr>
              <p:cNvPr id="130" name="Arrow: Right 129">
                <a:extLst>
                  <a:ext uri="{FF2B5EF4-FFF2-40B4-BE49-F238E27FC236}">
                    <a16:creationId xmlns:a16="http://schemas.microsoft.com/office/drawing/2014/main" id="{E670707E-10FD-4A5C-8B7B-F246C801436D}"/>
                  </a:ext>
                </a:extLst>
              </p:cNvPr>
              <p:cNvSpPr/>
              <p:nvPr/>
            </p:nvSpPr>
            <p:spPr>
              <a:xfrm rot="5400000">
                <a:off x="10927070" y="10733578"/>
                <a:ext cx="910462" cy="1441610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3DEF794-DA7E-4A78-81CE-B8BEFD4C5270}"/>
                  </a:ext>
                </a:extLst>
              </p:cNvPr>
              <p:cNvSpPr txBox="1"/>
              <p:nvPr/>
            </p:nvSpPr>
            <p:spPr>
              <a:xfrm>
                <a:off x="11022952" y="11038885"/>
                <a:ext cx="718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AA5F76-14B3-403E-AD6D-C089301C9D4B}"/>
                </a:ext>
              </a:extLst>
            </p:cNvPr>
            <p:cNvGrpSpPr/>
            <p:nvPr/>
          </p:nvGrpSpPr>
          <p:grpSpPr>
            <a:xfrm>
              <a:off x="13123341" y="12487426"/>
              <a:ext cx="1175408" cy="1088285"/>
              <a:chOff x="17988947" y="5940739"/>
              <a:chExt cx="1440468" cy="1316824"/>
            </a:xfrm>
          </p:grpSpPr>
          <p:sp>
            <p:nvSpPr>
              <p:cNvPr id="133" name="Arrow: Right 132">
                <a:extLst>
                  <a:ext uri="{FF2B5EF4-FFF2-40B4-BE49-F238E27FC236}">
                    <a16:creationId xmlns:a16="http://schemas.microsoft.com/office/drawing/2014/main" id="{B7B5A2A5-3F1B-47D7-B285-FD1DEF0BF113}"/>
                  </a:ext>
                </a:extLst>
              </p:cNvPr>
              <p:cNvSpPr/>
              <p:nvPr/>
            </p:nvSpPr>
            <p:spPr>
              <a:xfrm rot="8100000">
                <a:off x="17988947" y="5940739"/>
                <a:ext cx="1440468" cy="1316824"/>
              </a:xfrm>
              <a:prstGeom prst="rightArrow">
                <a:avLst/>
              </a:prstGeom>
              <a:solidFill>
                <a:srgbClr val="401B5B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1B5B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C7501FB-A99C-47CD-A4BB-9808368CD01A}"/>
                  </a:ext>
                </a:extLst>
              </p:cNvPr>
              <p:cNvSpPr txBox="1"/>
              <p:nvPr/>
            </p:nvSpPr>
            <p:spPr>
              <a:xfrm>
                <a:off x="18427645" y="6058681"/>
                <a:ext cx="718698" cy="100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BE8DC5C-7504-4FB8-B0CB-686B4E671A86}"/>
                </a:ext>
              </a:extLst>
            </p:cNvPr>
            <p:cNvCxnSpPr>
              <a:cxnSpLocks/>
            </p:cNvCxnSpPr>
            <p:nvPr/>
          </p:nvCxnSpPr>
          <p:spPr>
            <a:xfrm>
              <a:off x="18899788" y="11234039"/>
              <a:ext cx="1518729" cy="1089585"/>
            </a:xfrm>
            <a:prstGeom prst="straightConnector1">
              <a:avLst/>
            </a:prstGeom>
            <a:ln w="127000">
              <a:solidFill>
                <a:srgbClr val="401B5B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97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720</Words>
  <Application>Microsoft Office PowerPoint</Application>
  <PresentationFormat>Custom</PresentationFormat>
  <Paragraphs>393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Mizener, Brendon J</dc:creator>
  <cp:lastModifiedBy>Mizener, Brendon J</cp:lastModifiedBy>
  <cp:revision>92</cp:revision>
  <dcterms:created xsi:type="dcterms:W3CDTF">2021-05-02T16:09:14Z</dcterms:created>
  <dcterms:modified xsi:type="dcterms:W3CDTF">2021-06-02T01:53:40Z</dcterms:modified>
</cp:coreProperties>
</file>