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51206400" cy="28803600"/>
  <p:notesSz cx="6858000" cy="9144000"/>
  <p:defaultText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E2F67E4-E17B-4F9A-999A-98D7D99FAF7B}">
          <p14:sldIdLst>
            <p14:sldId id="256"/>
            <p14:sldId id="257"/>
          </p14:sldIdLst>
        </p14:section>
      </p14:sectionLst>
    </p:ext>
    <p:ext uri="{EFAFB233-063F-42B5-8137-9DF3F51BA10A}">
      <p15:sldGuideLst xmlns:p15="http://schemas.microsoft.com/office/powerpoint/2012/main">
        <p15:guide id="1" orient="horz" pos="9072" userDrawn="1">
          <p15:clr>
            <a:srgbClr val="A4A3A4"/>
          </p15:clr>
        </p15:guide>
        <p15:guide id="2" pos="161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86" autoAdjust="0"/>
    <p:restoredTop sz="73635" autoAdjust="0"/>
  </p:normalViewPr>
  <p:slideViewPr>
    <p:cSldViewPr snapToGrid="0" snapToObjects="1">
      <p:cViewPr varScale="1">
        <p:scale>
          <a:sx n="19" d="100"/>
          <a:sy n="19" d="100"/>
        </p:scale>
        <p:origin x="1416" y="54"/>
      </p:cViewPr>
      <p:guideLst>
        <p:guide orient="horz" pos="9072"/>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B1367A-0FD2-4117-AA2F-9D9CC8870758}" type="datetimeFigureOut">
              <a:rPr lang="en-US" smtClean="0"/>
              <a:t>11/5/2021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94505B-B4FA-4043-822A-553091DCA92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40000" lnSpcReduction="20000"/>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6000" dirty="0">
                <a:cs typeface="Times New Roman" panose="02020603050405020304" pitchFamily="18" charset="0"/>
              </a:rPr>
              <a:t>Welcome, I am… BBS, MPAC, Thank you for coming to my poster presentation.</a:t>
            </a:r>
          </a:p>
          <a:p>
            <a:pPr marL="0" marR="0" lvl="0" indent="0" algn="l" defTabSz="4389120" rtl="0" eaLnBrk="1" fontAlgn="auto" latinLnBrk="0" hangingPunct="1">
              <a:lnSpc>
                <a:spcPct val="100000"/>
              </a:lnSpc>
              <a:spcBef>
                <a:spcPts val="0"/>
              </a:spcBef>
              <a:spcAft>
                <a:spcPts val="0"/>
              </a:spcAft>
              <a:buClrTx/>
              <a:buSzTx/>
              <a:buFontTx/>
              <a:buNone/>
              <a:tabLst/>
              <a:defRPr/>
            </a:pPr>
            <a:endParaRPr lang="en-US" sz="6000" dirty="0">
              <a:cs typeface="Times New Roman" panose="02020603050405020304" pitchFamily="18" charset="0"/>
            </a:endParaRPr>
          </a:p>
          <a:p>
            <a:pPr marL="0" marR="0" lvl="0" indent="0" algn="l" defTabSz="4389120" rtl="0" eaLnBrk="1" fontAlgn="auto" latinLnBrk="0" hangingPunct="1">
              <a:lnSpc>
                <a:spcPct val="100000"/>
              </a:lnSpc>
              <a:spcBef>
                <a:spcPts val="0"/>
              </a:spcBef>
              <a:spcAft>
                <a:spcPts val="0"/>
              </a:spcAft>
              <a:buClrTx/>
              <a:buSzTx/>
              <a:buFontTx/>
              <a:buNone/>
              <a:tabLst/>
              <a:defRPr/>
            </a:pPr>
            <a:r>
              <a:rPr lang="en-US" sz="6000" dirty="0">
                <a:cs typeface="Times New Roman" panose="02020603050405020304" pitchFamily="18" charset="0"/>
              </a:rPr>
              <a:t>We asked Highly-trained, moderately-trained, and untrained listeners to listen to excerpts of string quartets, quintets, and sextets from the classical and romantic eras and react if and when they heard a modulation. A modulation is a compositional technique that a composer uses to change keys. There are numerous theoretically distinct types of modulation. We selected three types of modulation for this experiment that were maximally distinct. Each excerpt featured either a pivot chord modulation, a direct modulation, a common tone modulation, or no modulation. Responses were analyzed using A’ and reaction time, using modulation type, key distance, mode change and training level, as factors.</a:t>
            </a:r>
          </a:p>
          <a:p>
            <a:pPr marL="0" marR="0" lvl="0" indent="0" algn="l" defTabSz="4389120" rtl="0" eaLnBrk="1" fontAlgn="auto" latinLnBrk="0" hangingPunct="1">
              <a:lnSpc>
                <a:spcPct val="100000"/>
              </a:lnSpc>
              <a:spcBef>
                <a:spcPts val="0"/>
              </a:spcBef>
              <a:spcAft>
                <a:spcPts val="0"/>
              </a:spcAft>
              <a:buClrTx/>
              <a:buSzTx/>
              <a:buFontTx/>
              <a:buNone/>
              <a:tabLst/>
              <a:defRPr/>
            </a:pPr>
            <a:r>
              <a:rPr lang="en-US" sz="6000" dirty="0">
                <a:cs typeface="Times New Roman" panose="02020603050405020304" pitchFamily="18" charset="0"/>
              </a:rPr>
              <a:t>A musical key is the set of notes that are defined relative to a key center, or tonic. </a:t>
            </a:r>
          </a:p>
          <a:p>
            <a:pPr marL="0" marR="0" lvl="0" indent="0" algn="l" defTabSz="4389120" rtl="0" eaLnBrk="1" fontAlgn="auto" latinLnBrk="0" hangingPunct="1">
              <a:lnSpc>
                <a:spcPct val="100000"/>
              </a:lnSpc>
              <a:spcBef>
                <a:spcPts val="0"/>
              </a:spcBef>
              <a:spcAft>
                <a:spcPts val="0"/>
              </a:spcAft>
              <a:buClrTx/>
              <a:buSzTx/>
              <a:buFontTx/>
              <a:buNone/>
              <a:tabLst/>
              <a:defRPr/>
            </a:pPr>
            <a:r>
              <a:rPr lang="en-US" sz="6000" dirty="0">
                <a:cs typeface="Times New Roman" panose="02020603050405020304" pitchFamily="18" charset="0"/>
              </a:rPr>
              <a:t>Key Distance is the perceived psychophysical distance between the tonal center of any two keys. We calculated the Euclidean distance between two key centers using the key similarity profiles compiled in </a:t>
            </a:r>
            <a:r>
              <a:rPr lang="en-US" sz="6000" dirty="0" err="1">
                <a:cs typeface="Times New Roman" panose="02020603050405020304" pitchFamily="18" charset="0"/>
              </a:rPr>
              <a:t>Krumhansl</a:t>
            </a:r>
            <a:r>
              <a:rPr lang="en-US" sz="6000" dirty="0">
                <a:cs typeface="Times New Roman" panose="02020603050405020304" pitchFamily="18" charset="0"/>
              </a:rPr>
              <a:t> (1990).</a:t>
            </a:r>
          </a:p>
          <a:p>
            <a:pPr marL="0" marR="0" lvl="0" indent="0" algn="l" defTabSz="4389120" rtl="0" eaLnBrk="1" fontAlgn="auto" latinLnBrk="0" hangingPunct="1">
              <a:lnSpc>
                <a:spcPct val="100000"/>
              </a:lnSpc>
              <a:spcBef>
                <a:spcPts val="0"/>
              </a:spcBef>
              <a:spcAft>
                <a:spcPts val="0"/>
              </a:spcAft>
              <a:buClrTx/>
              <a:buSzTx/>
              <a:buFontTx/>
              <a:buNone/>
              <a:tabLst/>
              <a:defRPr/>
            </a:pPr>
            <a:endParaRPr lang="en-US" sz="6000" dirty="0">
              <a:cs typeface="Times New Roman" panose="02020603050405020304" pitchFamily="18" charset="0"/>
            </a:endParaRPr>
          </a:p>
          <a:p>
            <a:pPr algn="ctr"/>
            <a:r>
              <a:rPr lang="en-US" sz="9600" u="sng" dirty="0">
                <a:cs typeface="Times New Roman" panose="02020603050405020304" pitchFamily="18" charset="0"/>
              </a:rPr>
              <a:t>Background</a:t>
            </a:r>
          </a:p>
          <a:p>
            <a:r>
              <a:rPr lang="en-US" sz="6000" dirty="0">
                <a:ea typeface="Calibri" panose="020F0502020204030204" pitchFamily="34" charset="0"/>
                <a:cs typeface="Times New Roman" panose="02020603050405020304" pitchFamily="18" charset="0"/>
              </a:rPr>
              <a:t>Understanding of key in music listening may be separate from, but informed by, topical features such as melody.</a:t>
            </a:r>
            <a:r>
              <a:rPr lang="en-US" sz="6000" baseline="30000" dirty="0">
                <a:ea typeface="Calibri" panose="020F0502020204030204" pitchFamily="34" charset="0"/>
                <a:cs typeface="Times New Roman" panose="02020603050405020304" pitchFamily="18" charset="0"/>
              </a:rPr>
              <a:t>3</a:t>
            </a:r>
            <a:r>
              <a:rPr lang="en-US" sz="6000" dirty="0">
                <a:ea typeface="Calibri" panose="020F0502020204030204" pitchFamily="34" charset="0"/>
                <a:cs typeface="Times New Roman" panose="02020603050405020304" pitchFamily="18" charset="0"/>
              </a:rPr>
              <a:t> Previous work</a:t>
            </a:r>
            <a:r>
              <a:rPr lang="en-US" sz="6000" baseline="30000" dirty="0">
                <a:ea typeface="Calibri" panose="020F0502020204030204" pitchFamily="34" charset="0"/>
                <a:cs typeface="Times New Roman" panose="02020603050405020304" pitchFamily="18" charset="0"/>
              </a:rPr>
              <a:t>1,2,4,5</a:t>
            </a:r>
            <a:r>
              <a:rPr lang="en-US" sz="6000" dirty="0">
                <a:ea typeface="Calibri" panose="020F0502020204030204" pitchFamily="34" charset="0"/>
                <a:cs typeface="Times New Roman" panose="02020603050405020304" pitchFamily="18" charset="0"/>
              </a:rPr>
              <a:t> explored listener responses to modulations using a probe-tone method, which may or may not interfere with the fundamental listening task by creating an auditory reference point against which to compare the auditory scene. This work raises the question as to whether or not listeners are aware of key area independent of that auditory reference pitch. Here I use ecologically valid stimuli to examine whether or not the process of tracking key region is independent of the process of tracking surface cues, and what surface cues may influence that process.</a:t>
            </a:r>
            <a:endParaRPr lang="en-US" sz="6000" dirty="0">
              <a:cs typeface="Times New Roman" panose="02020603050405020304" pitchFamily="18" charset="0"/>
            </a:endParaRPr>
          </a:p>
          <a:p>
            <a:pPr marL="0" marR="0" lvl="0" indent="0" algn="l" defTabSz="4389120" rtl="0" eaLnBrk="1" fontAlgn="auto" latinLnBrk="0" hangingPunct="1">
              <a:lnSpc>
                <a:spcPct val="100000"/>
              </a:lnSpc>
              <a:spcBef>
                <a:spcPts val="0"/>
              </a:spcBef>
              <a:spcAft>
                <a:spcPts val="0"/>
              </a:spcAft>
              <a:buClrTx/>
              <a:buSzTx/>
              <a:buFontTx/>
              <a:buNone/>
              <a:tabLst/>
              <a:defRPr/>
            </a:pPr>
            <a:endParaRPr lang="en-US" sz="6000" dirty="0">
              <a:cs typeface="Times New Roman" panose="02020603050405020304" pitchFamily="18" charset="0"/>
            </a:endParaRPr>
          </a:p>
          <a:p>
            <a:pPr marL="0" marR="0" lvl="0" indent="0" algn="ctr" defTabSz="4389120" rtl="0" eaLnBrk="1" fontAlgn="auto" latinLnBrk="0" hangingPunct="1">
              <a:lnSpc>
                <a:spcPct val="100000"/>
              </a:lnSpc>
              <a:spcBef>
                <a:spcPts val="0"/>
              </a:spcBef>
              <a:spcAft>
                <a:spcPts val="0"/>
              </a:spcAft>
              <a:buClrTx/>
              <a:buSzTx/>
              <a:buFontTx/>
              <a:buNone/>
              <a:tabLst/>
              <a:defRPr/>
            </a:pPr>
            <a:r>
              <a:rPr lang="en-US" sz="6000" u="sng" dirty="0">
                <a:cs typeface="Times New Roman" panose="02020603050405020304" pitchFamily="18" charset="0"/>
              </a:rPr>
              <a:t>Results</a:t>
            </a:r>
          </a:p>
          <a:p>
            <a:r>
              <a:rPr lang="en-US" dirty="0"/>
              <a:t>A 3 x 3 </a:t>
            </a:r>
            <a:r>
              <a:rPr lang="en-US" dirty="0" err="1"/>
              <a:t>anova</a:t>
            </a:r>
            <a:r>
              <a:rPr lang="en-US" dirty="0"/>
              <a:t> featuring modulation type and training level found significant effects for both modulation type and training level, as well as an interaction between the two. </a:t>
            </a:r>
          </a:p>
          <a:p>
            <a:endParaRPr lang="en-US" dirty="0"/>
          </a:p>
          <a:p>
            <a:r>
              <a:rPr lang="en-US" dirty="0"/>
              <a:t>Additionally, a regression analysis revealed a significant effects of key distance, and a multiple regression including key distance and mode change was significant overall, but in this model, key distance alone was not significant. However, there were marginal effects of mode change and a significant interaction between mode change and key distance. It’s possible that the observed effects of Key Distance and Mode Change were an effect of the stimuli used, as there were far more ‘close’ modulations than ‘distant’ modulations that featured a mode change.</a:t>
            </a:r>
          </a:p>
        </p:txBody>
      </p:sp>
      <p:sp>
        <p:nvSpPr>
          <p:cNvPr id="4" name="Slide Number Placeholder 3"/>
          <p:cNvSpPr>
            <a:spLocks noGrp="1"/>
          </p:cNvSpPr>
          <p:nvPr>
            <p:ph type="sldNum" sz="quarter" idx="10"/>
          </p:nvPr>
        </p:nvSpPr>
        <p:spPr/>
        <p:txBody>
          <a:bodyPr/>
          <a:lstStyle/>
          <a:p>
            <a:fld id="{CA94505B-B4FA-4043-822A-553091DCA92F}"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40000" lnSpcReduction="20000"/>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6000" dirty="0">
                <a:cs typeface="Times New Roman" panose="02020603050405020304" pitchFamily="18" charset="0"/>
              </a:rPr>
              <a:t>Highly-trained, moderately-trained, and untrained listeners were asked to respond to ecologically valid stimuli excerpts in the form of from string quartets, quintets, and sextets from the classical and romantic eras and react if and when they heard a modulation. Each excerpt featured either a pivot chord modulation, a direct modulation, a common tone modulation, or no modulation. Responses were analyzed using A’ and reaction time, using modulation type, key distance, and mode change as factors.</a:t>
            </a:r>
          </a:p>
          <a:p>
            <a:endParaRPr lang="en-US" dirty="0"/>
          </a:p>
        </p:txBody>
      </p:sp>
      <p:sp>
        <p:nvSpPr>
          <p:cNvPr id="4" name="Slide Number Placeholder 3"/>
          <p:cNvSpPr>
            <a:spLocks noGrp="1"/>
          </p:cNvSpPr>
          <p:nvPr>
            <p:ph type="sldNum" sz="quarter" idx="10"/>
          </p:nvPr>
        </p:nvSpPr>
        <p:spPr/>
        <p:txBody>
          <a:bodyPr/>
          <a:lstStyle/>
          <a:p>
            <a:fld id="{CA94505B-B4FA-4043-822A-553091DCA92F}" type="slidenum">
              <a:rPr lang="en-US" smtClean="0"/>
              <a:t>2</a:t>
            </a:fld>
            <a:endParaRPr lang="en-US"/>
          </a:p>
        </p:txBody>
      </p:sp>
    </p:spTree>
    <p:extLst>
      <p:ext uri="{BB962C8B-B14F-4D97-AF65-F5344CB8AC3E}">
        <p14:creationId xmlns:p14="http://schemas.microsoft.com/office/powerpoint/2010/main" val="3824389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8947787"/>
            <a:ext cx="43525440" cy="6174105"/>
          </a:xfrm>
        </p:spPr>
        <p:txBody>
          <a:bodyPr/>
          <a:lstStyle/>
          <a:p>
            <a:r>
              <a:rPr lang="en-US" dirty="0"/>
              <a:t>Click to edit Master title style</a:t>
            </a:r>
          </a:p>
        </p:txBody>
      </p:sp>
      <p:sp>
        <p:nvSpPr>
          <p:cNvPr id="3" name="Subtitle 2"/>
          <p:cNvSpPr>
            <a:spLocks noGrp="1"/>
          </p:cNvSpPr>
          <p:nvPr>
            <p:ph type="subTitle" idx="1"/>
          </p:nvPr>
        </p:nvSpPr>
        <p:spPr>
          <a:xfrm>
            <a:off x="7680960" y="16322040"/>
            <a:ext cx="35844480" cy="7360920"/>
          </a:xfrm>
        </p:spPr>
        <p:txBody>
          <a:bodyPr/>
          <a:lstStyle>
            <a:lvl1pPr marL="0" indent="0" algn="ctr">
              <a:buNone/>
              <a:defRPr>
                <a:solidFill>
                  <a:schemeClr val="tx1">
                    <a:tint val="75000"/>
                  </a:schemeClr>
                </a:solidFill>
              </a:defRPr>
            </a:lvl1pPr>
            <a:lvl2pPr marL="1920240" indent="0" algn="ctr">
              <a:buNone/>
              <a:defRPr>
                <a:solidFill>
                  <a:schemeClr val="tx1">
                    <a:tint val="75000"/>
                  </a:schemeClr>
                </a:solidFill>
              </a:defRPr>
            </a:lvl2pPr>
            <a:lvl3pPr marL="3840480" indent="0" algn="ctr">
              <a:buNone/>
              <a:defRPr>
                <a:solidFill>
                  <a:schemeClr val="tx1">
                    <a:tint val="75000"/>
                  </a:schemeClr>
                </a:solidFill>
              </a:defRPr>
            </a:lvl3pPr>
            <a:lvl4pPr marL="5760720" indent="0" algn="ctr">
              <a:buNone/>
              <a:defRPr>
                <a:solidFill>
                  <a:schemeClr val="tx1">
                    <a:tint val="75000"/>
                  </a:schemeClr>
                </a:solidFill>
              </a:defRPr>
            </a:lvl4pPr>
            <a:lvl5pPr marL="7680960" indent="0" algn="ctr">
              <a:buNone/>
              <a:defRPr>
                <a:solidFill>
                  <a:schemeClr val="tx1">
                    <a:tint val="75000"/>
                  </a:schemeClr>
                </a:solidFill>
              </a:defRPr>
            </a:lvl5pPr>
            <a:lvl6pPr marL="9601200" indent="0" algn="ctr">
              <a:buNone/>
              <a:defRPr>
                <a:solidFill>
                  <a:schemeClr val="tx1">
                    <a:tint val="75000"/>
                  </a:schemeClr>
                </a:solidFill>
              </a:defRPr>
            </a:lvl6pPr>
            <a:lvl7pPr marL="11521440" indent="0" algn="ctr">
              <a:buNone/>
              <a:defRPr>
                <a:solidFill>
                  <a:schemeClr val="tx1">
                    <a:tint val="75000"/>
                  </a:schemeClr>
                </a:solidFill>
              </a:defRPr>
            </a:lvl7pPr>
            <a:lvl8pPr marL="13441680" indent="0" algn="ctr">
              <a:buNone/>
              <a:defRPr>
                <a:solidFill>
                  <a:schemeClr val="tx1">
                    <a:tint val="75000"/>
                  </a:schemeClr>
                </a:solidFill>
              </a:defRPr>
            </a:lvl8pPr>
            <a:lvl9pPr marL="1536192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ED4560C-E380-1943-B5D7-49A23CA338C0}" type="datetimeFigureOut">
              <a:rPr lang="en-US" smtClean="0"/>
              <a:pPr/>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87964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4560C-E380-1943-B5D7-49A23CA338C0}" type="datetimeFigureOut">
              <a:rPr lang="en-US" smtClean="0"/>
              <a:pPr/>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795591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640" y="1153482"/>
            <a:ext cx="11521440" cy="2457640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60320" y="1153482"/>
            <a:ext cx="33710880" cy="24576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4560C-E380-1943-B5D7-49A23CA338C0}" type="datetimeFigureOut">
              <a:rPr lang="en-US" smtClean="0"/>
              <a:pPr/>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0063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4560C-E380-1943-B5D7-49A23CA338C0}" type="datetimeFigureOut">
              <a:rPr lang="en-US" smtClean="0"/>
              <a:pPr/>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161795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2" y="18508982"/>
            <a:ext cx="43525440" cy="5720715"/>
          </a:xfrm>
        </p:spPr>
        <p:txBody>
          <a:bodyPr anchor="t"/>
          <a:lstStyle>
            <a:lvl1pPr algn="l">
              <a:defRPr sz="16800" b="1" cap="all"/>
            </a:lvl1pPr>
          </a:lstStyle>
          <a:p>
            <a:r>
              <a:rPr lang="en-US"/>
              <a:t>Click to edit Master title style</a:t>
            </a:r>
          </a:p>
        </p:txBody>
      </p:sp>
      <p:sp>
        <p:nvSpPr>
          <p:cNvPr id="3" name="Text Placeholder 2"/>
          <p:cNvSpPr>
            <a:spLocks noGrp="1"/>
          </p:cNvSpPr>
          <p:nvPr>
            <p:ph type="body" idx="1"/>
          </p:nvPr>
        </p:nvSpPr>
        <p:spPr>
          <a:xfrm>
            <a:off x="4044952" y="12208197"/>
            <a:ext cx="43525440" cy="6300786"/>
          </a:xfrm>
        </p:spPr>
        <p:txBody>
          <a:bodyPr anchor="b"/>
          <a:lstStyle>
            <a:lvl1pPr marL="0" indent="0">
              <a:buNone/>
              <a:defRPr sz="8400">
                <a:solidFill>
                  <a:schemeClr val="tx1">
                    <a:tint val="75000"/>
                  </a:schemeClr>
                </a:solidFill>
              </a:defRPr>
            </a:lvl1pPr>
            <a:lvl2pPr marL="1920240" indent="0">
              <a:buNone/>
              <a:defRPr sz="7560">
                <a:solidFill>
                  <a:schemeClr val="tx1">
                    <a:tint val="75000"/>
                  </a:schemeClr>
                </a:solidFill>
              </a:defRPr>
            </a:lvl2pPr>
            <a:lvl3pPr marL="3840480" indent="0">
              <a:buNone/>
              <a:defRPr sz="6720">
                <a:solidFill>
                  <a:schemeClr val="tx1">
                    <a:tint val="75000"/>
                  </a:schemeClr>
                </a:solidFill>
              </a:defRPr>
            </a:lvl3pPr>
            <a:lvl4pPr marL="5760720" indent="0">
              <a:buNone/>
              <a:defRPr sz="5880">
                <a:solidFill>
                  <a:schemeClr val="tx1">
                    <a:tint val="75000"/>
                  </a:schemeClr>
                </a:solidFill>
              </a:defRPr>
            </a:lvl4pPr>
            <a:lvl5pPr marL="7680960" indent="0">
              <a:buNone/>
              <a:defRPr sz="5880">
                <a:solidFill>
                  <a:schemeClr val="tx1">
                    <a:tint val="75000"/>
                  </a:schemeClr>
                </a:solidFill>
              </a:defRPr>
            </a:lvl5pPr>
            <a:lvl6pPr marL="9601200" indent="0">
              <a:buNone/>
              <a:defRPr sz="5880">
                <a:solidFill>
                  <a:schemeClr val="tx1">
                    <a:tint val="75000"/>
                  </a:schemeClr>
                </a:solidFill>
              </a:defRPr>
            </a:lvl6pPr>
            <a:lvl7pPr marL="11521440" indent="0">
              <a:buNone/>
              <a:defRPr sz="5880">
                <a:solidFill>
                  <a:schemeClr val="tx1">
                    <a:tint val="75000"/>
                  </a:schemeClr>
                </a:solidFill>
              </a:defRPr>
            </a:lvl7pPr>
            <a:lvl8pPr marL="13441680" indent="0">
              <a:buNone/>
              <a:defRPr sz="5880">
                <a:solidFill>
                  <a:schemeClr val="tx1">
                    <a:tint val="75000"/>
                  </a:schemeClr>
                </a:solidFill>
              </a:defRPr>
            </a:lvl8pPr>
            <a:lvl9pPr marL="15361920" indent="0">
              <a:buNone/>
              <a:defRPr sz="58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4560C-E380-1943-B5D7-49A23CA338C0}" type="datetimeFigureOut">
              <a:rPr lang="en-US" smtClean="0"/>
              <a:pPr/>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771452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60320" y="6720843"/>
            <a:ext cx="22616160" cy="19009044"/>
          </a:xfrm>
        </p:spPr>
        <p:txBody>
          <a:bodyPr/>
          <a:lstStyle>
            <a:lvl1pPr>
              <a:defRPr sz="11760"/>
            </a:lvl1pPr>
            <a:lvl2pPr>
              <a:defRPr sz="10080"/>
            </a:lvl2pPr>
            <a:lvl3pPr>
              <a:defRPr sz="8400"/>
            </a:lvl3pPr>
            <a:lvl4pPr>
              <a:defRPr sz="7560"/>
            </a:lvl4pPr>
            <a:lvl5pPr>
              <a:defRPr sz="7560"/>
            </a:lvl5pPr>
            <a:lvl6pPr>
              <a:defRPr sz="7560"/>
            </a:lvl6pPr>
            <a:lvl7pPr>
              <a:defRPr sz="7560"/>
            </a:lvl7pPr>
            <a:lvl8pPr>
              <a:defRPr sz="7560"/>
            </a:lvl8pPr>
            <a:lvl9pPr>
              <a:defRPr sz="75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6029920" y="6720843"/>
            <a:ext cx="22616160" cy="19009044"/>
          </a:xfrm>
        </p:spPr>
        <p:txBody>
          <a:bodyPr/>
          <a:lstStyle>
            <a:lvl1pPr>
              <a:defRPr sz="11760"/>
            </a:lvl1pPr>
            <a:lvl2pPr>
              <a:defRPr sz="10080"/>
            </a:lvl2pPr>
            <a:lvl3pPr>
              <a:defRPr sz="8400"/>
            </a:lvl3pPr>
            <a:lvl4pPr>
              <a:defRPr sz="7560"/>
            </a:lvl4pPr>
            <a:lvl5pPr>
              <a:defRPr sz="7560"/>
            </a:lvl5pPr>
            <a:lvl6pPr>
              <a:defRPr sz="7560"/>
            </a:lvl6pPr>
            <a:lvl7pPr>
              <a:defRPr sz="7560"/>
            </a:lvl7pPr>
            <a:lvl8pPr>
              <a:defRPr sz="7560"/>
            </a:lvl8pPr>
            <a:lvl9pPr>
              <a:defRPr sz="75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D4560C-E380-1943-B5D7-49A23CA338C0}" type="datetimeFigureOut">
              <a:rPr lang="en-US" smtClean="0"/>
              <a:pPr/>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960021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0" y="6447474"/>
            <a:ext cx="22625052" cy="2687001"/>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560320" y="9134475"/>
            <a:ext cx="22625052" cy="16595409"/>
          </a:xfrm>
        </p:spPr>
        <p:txBody>
          <a:bodyPr/>
          <a:lstStyle>
            <a:lvl1pPr>
              <a:defRPr sz="10080"/>
            </a:lvl1pPr>
            <a:lvl2pPr>
              <a:defRPr sz="8400"/>
            </a:lvl2pPr>
            <a:lvl3pPr>
              <a:defRPr sz="7560"/>
            </a:lvl3pPr>
            <a:lvl4pPr>
              <a:defRPr sz="6720"/>
            </a:lvl4pPr>
            <a:lvl5pPr>
              <a:defRPr sz="6720"/>
            </a:lvl5pPr>
            <a:lvl6pPr>
              <a:defRPr sz="6720"/>
            </a:lvl6pPr>
            <a:lvl7pPr>
              <a:defRPr sz="6720"/>
            </a:lvl7pPr>
            <a:lvl8pPr>
              <a:defRPr sz="6720"/>
            </a:lvl8pPr>
            <a:lvl9pPr>
              <a:defRPr sz="67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2" y="6447474"/>
            <a:ext cx="22633940" cy="2687001"/>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26012142" y="9134475"/>
            <a:ext cx="22633940" cy="16595409"/>
          </a:xfrm>
        </p:spPr>
        <p:txBody>
          <a:bodyPr/>
          <a:lstStyle>
            <a:lvl1pPr>
              <a:defRPr sz="10080"/>
            </a:lvl1pPr>
            <a:lvl2pPr>
              <a:defRPr sz="8400"/>
            </a:lvl2pPr>
            <a:lvl3pPr>
              <a:defRPr sz="7560"/>
            </a:lvl3pPr>
            <a:lvl4pPr>
              <a:defRPr sz="6720"/>
            </a:lvl4pPr>
            <a:lvl5pPr>
              <a:defRPr sz="6720"/>
            </a:lvl5pPr>
            <a:lvl6pPr>
              <a:defRPr sz="6720"/>
            </a:lvl6pPr>
            <a:lvl7pPr>
              <a:defRPr sz="6720"/>
            </a:lvl7pPr>
            <a:lvl8pPr>
              <a:defRPr sz="6720"/>
            </a:lvl8pPr>
            <a:lvl9pPr>
              <a:defRPr sz="67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D4560C-E380-1943-B5D7-49A23CA338C0}" type="datetimeFigureOut">
              <a:rPr lang="en-US" smtClean="0"/>
              <a:pPr/>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14133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D4560C-E380-1943-B5D7-49A23CA338C0}" type="datetimeFigureOut">
              <a:rPr lang="en-US" smtClean="0"/>
              <a:pPr/>
              <a:t>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1931544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4560C-E380-1943-B5D7-49A23CA338C0}" type="datetimeFigureOut">
              <a:rPr lang="en-US" smtClean="0"/>
              <a:pPr/>
              <a:t>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718387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4" y="1146810"/>
            <a:ext cx="16846552" cy="4880610"/>
          </a:xfrm>
        </p:spPr>
        <p:txBody>
          <a:bodyPr anchor="b"/>
          <a:lstStyle>
            <a:lvl1pPr algn="l">
              <a:defRPr sz="8400" b="1"/>
            </a:lvl1pPr>
          </a:lstStyle>
          <a:p>
            <a:r>
              <a:rPr lang="en-US"/>
              <a:t>Click to edit Master title style</a:t>
            </a:r>
          </a:p>
        </p:txBody>
      </p:sp>
      <p:sp>
        <p:nvSpPr>
          <p:cNvPr id="3" name="Content Placeholder 2"/>
          <p:cNvSpPr>
            <a:spLocks noGrp="1"/>
          </p:cNvSpPr>
          <p:nvPr>
            <p:ph idx="1"/>
          </p:nvPr>
        </p:nvSpPr>
        <p:spPr>
          <a:xfrm>
            <a:off x="20020280" y="1146813"/>
            <a:ext cx="28625800" cy="24583074"/>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4" y="6027423"/>
            <a:ext cx="16846552" cy="19702464"/>
          </a:xfrm>
        </p:spPr>
        <p:txBody>
          <a:bodyPr/>
          <a:lstStyle>
            <a:lvl1pPr marL="0" indent="0">
              <a:buNone/>
              <a:defRPr sz="5880"/>
            </a:lvl1pPr>
            <a:lvl2pPr marL="1920240" indent="0">
              <a:buNone/>
              <a:defRPr sz="5040"/>
            </a:lvl2pPr>
            <a:lvl3pPr marL="3840480" indent="0">
              <a:buNone/>
              <a:defRPr sz="4200"/>
            </a:lvl3pPr>
            <a:lvl4pPr marL="5760720" indent="0">
              <a:buNone/>
              <a:defRPr sz="3780"/>
            </a:lvl4pPr>
            <a:lvl5pPr marL="7680960" indent="0">
              <a:buNone/>
              <a:defRPr sz="3780"/>
            </a:lvl5pPr>
            <a:lvl6pPr marL="9601200" indent="0">
              <a:buNone/>
              <a:defRPr sz="3780"/>
            </a:lvl6pPr>
            <a:lvl7pPr marL="11521440" indent="0">
              <a:buNone/>
              <a:defRPr sz="3780"/>
            </a:lvl7pPr>
            <a:lvl8pPr marL="13441680" indent="0">
              <a:buNone/>
              <a:defRPr sz="3780"/>
            </a:lvl8pPr>
            <a:lvl9pPr marL="15361920" indent="0">
              <a:buNone/>
              <a:defRPr sz="3780"/>
            </a:lvl9pPr>
          </a:lstStyle>
          <a:p>
            <a:pPr lvl="0"/>
            <a:r>
              <a:rPr lang="en-US"/>
              <a:t>Click to edit Master text styles</a:t>
            </a:r>
          </a:p>
        </p:txBody>
      </p:sp>
      <p:sp>
        <p:nvSpPr>
          <p:cNvPr id="5" name="Date Placeholder 4"/>
          <p:cNvSpPr>
            <a:spLocks noGrp="1"/>
          </p:cNvSpPr>
          <p:nvPr>
            <p:ph type="dt" sz="half" idx="10"/>
          </p:nvPr>
        </p:nvSpPr>
        <p:spPr/>
        <p:txBody>
          <a:bodyPr/>
          <a:lstStyle/>
          <a:p>
            <a:fld id="{9ED4560C-E380-1943-B5D7-49A23CA338C0}" type="datetimeFigureOut">
              <a:rPr lang="en-US" smtClean="0"/>
              <a:pPr/>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596091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2" y="20162520"/>
            <a:ext cx="30723840" cy="2380299"/>
          </a:xfrm>
        </p:spPr>
        <p:txBody>
          <a:bodyPr anchor="b"/>
          <a:lstStyle>
            <a:lvl1pPr algn="l">
              <a:defRPr sz="8400" b="1"/>
            </a:lvl1pPr>
          </a:lstStyle>
          <a:p>
            <a:r>
              <a:rPr lang="en-US"/>
              <a:t>Click to edit Master title style</a:t>
            </a:r>
          </a:p>
        </p:txBody>
      </p:sp>
      <p:sp>
        <p:nvSpPr>
          <p:cNvPr id="3" name="Picture Placeholder 2"/>
          <p:cNvSpPr>
            <a:spLocks noGrp="1"/>
          </p:cNvSpPr>
          <p:nvPr>
            <p:ph type="pic" idx="1"/>
          </p:nvPr>
        </p:nvSpPr>
        <p:spPr>
          <a:xfrm>
            <a:off x="10036812" y="2573655"/>
            <a:ext cx="30723840" cy="17282160"/>
          </a:xfrm>
        </p:spPr>
        <p:txBody>
          <a:bodyPr/>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endParaRPr lang="en-US"/>
          </a:p>
        </p:txBody>
      </p:sp>
      <p:sp>
        <p:nvSpPr>
          <p:cNvPr id="4" name="Text Placeholder 3"/>
          <p:cNvSpPr>
            <a:spLocks noGrp="1"/>
          </p:cNvSpPr>
          <p:nvPr>
            <p:ph type="body" sz="half" idx="2"/>
          </p:nvPr>
        </p:nvSpPr>
        <p:spPr>
          <a:xfrm>
            <a:off x="10036812" y="22542819"/>
            <a:ext cx="30723840" cy="3380421"/>
          </a:xfrm>
        </p:spPr>
        <p:txBody>
          <a:bodyPr/>
          <a:lstStyle>
            <a:lvl1pPr marL="0" indent="0">
              <a:buNone/>
              <a:defRPr sz="5880"/>
            </a:lvl1pPr>
            <a:lvl2pPr marL="1920240" indent="0">
              <a:buNone/>
              <a:defRPr sz="5040"/>
            </a:lvl2pPr>
            <a:lvl3pPr marL="3840480" indent="0">
              <a:buNone/>
              <a:defRPr sz="4200"/>
            </a:lvl3pPr>
            <a:lvl4pPr marL="5760720" indent="0">
              <a:buNone/>
              <a:defRPr sz="3780"/>
            </a:lvl4pPr>
            <a:lvl5pPr marL="7680960" indent="0">
              <a:buNone/>
              <a:defRPr sz="3780"/>
            </a:lvl5pPr>
            <a:lvl6pPr marL="9601200" indent="0">
              <a:buNone/>
              <a:defRPr sz="3780"/>
            </a:lvl6pPr>
            <a:lvl7pPr marL="11521440" indent="0">
              <a:buNone/>
              <a:defRPr sz="3780"/>
            </a:lvl7pPr>
            <a:lvl8pPr marL="13441680" indent="0">
              <a:buNone/>
              <a:defRPr sz="3780"/>
            </a:lvl8pPr>
            <a:lvl9pPr marL="15361920" indent="0">
              <a:buNone/>
              <a:defRPr sz="3780"/>
            </a:lvl9pPr>
          </a:lstStyle>
          <a:p>
            <a:pPr lvl="0"/>
            <a:r>
              <a:rPr lang="en-US"/>
              <a:t>Click to edit Master text styles</a:t>
            </a:r>
          </a:p>
        </p:txBody>
      </p:sp>
      <p:sp>
        <p:nvSpPr>
          <p:cNvPr id="5" name="Date Placeholder 4"/>
          <p:cNvSpPr>
            <a:spLocks noGrp="1"/>
          </p:cNvSpPr>
          <p:nvPr>
            <p:ph type="dt" sz="half" idx="10"/>
          </p:nvPr>
        </p:nvSpPr>
        <p:spPr/>
        <p:txBody>
          <a:bodyPr/>
          <a:lstStyle/>
          <a:p>
            <a:fld id="{9ED4560C-E380-1943-B5D7-49A23CA338C0}" type="datetimeFigureOut">
              <a:rPr lang="en-US" smtClean="0"/>
              <a:pPr/>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1060536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153479"/>
            <a:ext cx="46085760" cy="480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560320" y="6720843"/>
            <a:ext cx="46085760" cy="190090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60320" y="26696672"/>
            <a:ext cx="11948160" cy="1533525"/>
          </a:xfrm>
          <a:prstGeom prst="rect">
            <a:avLst/>
          </a:prstGeom>
        </p:spPr>
        <p:txBody>
          <a:bodyPr vert="horz" lIns="91440" tIns="45720" rIns="91440" bIns="45720" rtlCol="0" anchor="ctr"/>
          <a:lstStyle>
            <a:lvl1pPr algn="l">
              <a:defRPr sz="5040">
                <a:solidFill>
                  <a:schemeClr val="tx1">
                    <a:tint val="75000"/>
                  </a:schemeClr>
                </a:solidFill>
              </a:defRPr>
            </a:lvl1pPr>
          </a:lstStyle>
          <a:p>
            <a:fld id="{9ED4560C-E380-1943-B5D7-49A23CA338C0}" type="datetimeFigureOut">
              <a:rPr lang="en-US" smtClean="0"/>
              <a:pPr/>
              <a:t>11/5/2021</a:t>
            </a:fld>
            <a:endParaRPr lang="en-US"/>
          </a:p>
        </p:txBody>
      </p:sp>
      <p:sp>
        <p:nvSpPr>
          <p:cNvPr id="5" name="Footer Placeholder 4"/>
          <p:cNvSpPr>
            <a:spLocks noGrp="1"/>
          </p:cNvSpPr>
          <p:nvPr>
            <p:ph type="ftr" sz="quarter" idx="3"/>
          </p:nvPr>
        </p:nvSpPr>
        <p:spPr>
          <a:xfrm>
            <a:off x="17495520" y="26696672"/>
            <a:ext cx="16215360" cy="1533525"/>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26696672"/>
            <a:ext cx="11948160" cy="1533525"/>
          </a:xfrm>
          <a:prstGeom prst="rect">
            <a:avLst/>
          </a:prstGeom>
        </p:spPr>
        <p:txBody>
          <a:bodyPr vert="horz" lIns="91440" tIns="45720" rIns="91440" bIns="45720" rtlCol="0" anchor="ctr"/>
          <a:lstStyle>
            <a:lvl1pPr algn="r">
              <a:defRPr sz="5040">
                <a:solidFill>
                  <a:schemeClr val="tx1">
                    <a:tint val="75000"/>
                  </a:schemeClr>
                </a:solidFill>
              </a:defRPr>
            </a:lvl1pPr>
          </a:lstStyle>
          <a:p>
            <a:fld id="{C68DACDF-E1A9-A04C-A5FF-FC2443684BF5}" type="slidenum">
              <a:rPr lang="en-US" smtClean="0"/>
              <a:pPr/>
              <a:t>‹#›</a:t>
            </a:fld>
            <a:endParaRPr lang="en-US"/>
          </a:p>
        </p:txBody>
      </p:sp>
      <p:pic>
        <p:nvPicPr>
          <p:cNvPr id="13" name="Picture 12" descr="BBS_Powerpoint.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51206400" cy="28803600"/>
          </a:xfrm>
          <a:prstGeom prst="rect">
            <a:avLst/>
          </a:prstGeom>
        </p:spPr>
      </p:pic>
      <p:pic>
        <p:nvPicPr>
          <p:cNvPr id="9" name="Picture 8" descr="BBS_Powerpoint.jpg">
            <a:extLst>
              <a:ext uri="{FF2B5EF4-FFF2-40B4-BE49-F238E27FC236}">
                <a16:creationId xmlns:a16="http://schemas.microsoft.com/office/drawing/2014/main" id="{2AFFDBFA-33F0-4830-A1CF-0E2005A004F4}"/>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39441" t="1" r="27683" b="89402"/>
          <a:stretch/>
        </p:blipFill>
        <p:spPr>
          <a:xfrm>
            <a:off x="914408" y="99279"/>
            <a:ext cx="19051390" cy="3454500"/>
          </a:xfrm>
          <a:prstGeom prst="rect">
            <a:avLst/>
          </a:prstGeom>
        </p:spPr>
      </p:pic>
      <p:grpSp>
        <p:nvGrpSpPr>
          <p:cNvPr id="7" name="Group 6">
            <a:extLst>
              <a:ext uri="{FF2B5EF4-FFF2-40B4-BE49-F238E27FC236}">
                <a16:creationId xmlns:a16="http://schemas.microsoft.com/office/drawing/2014/main" id="{3F4A2D40-7DEA-495E-B61A-9F1116AFF6C4}"/>
              </a:ext>
            </a:extLst>
          </p:cNvPr>
          <p:cNvGrpSpPr/>
          <p:nvPr userDrawn="1"/>
        </p:nvGrpSpPr>
        <p:grpSpPr>
          <a:xfrm>
            <a:off x="1386280" y="573406"/>
            <a:ext cx="7904024" cy="2238373"/>
            <a:chOff x="201388" y="169404"/>
            <a:chExt cx="2012495" cy="600501"/>
          </a:xfrm>
        </p:grpSpPr>
        <p:pic>
          <p:nvPicPr>
            <p:cNvPr id="8" name="Picture 7" descr="BBS_Powerpoint.jpg">
              <a:extLst>
                <a:ext uri="{FF2B5EF4-FFF2-40B4-BE49-F238E27FC236}">
                  <a16:creationId xmlns:a16="http://schemas.microsoft.com/office/drawing/2014/main" id="{D6C059DD-9574-46BE-9CC5-DC256887B5ED}"/>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4302" t="2650" r="77367" b="93322"/>
            <a:stretch/>
          </p:blipFill>
          <p:spPr>
            <a:xfrm>
              <a:off x="201388" y="169404"/>
              <a:ext cx="2012495" cy="331648"/>
            </a:xfrm>
            <a:prstGeom prst="rect">
              <a:avLst/>
            </a:prstGeom>
          </p:spPr>
        </p:pic>
        <p:pic>
          <p:nvPicPr>
            <p:cNvPr id="10" name="Picture 9" descr="BBS_Powerpoint.jpg">
              <a:extLst>
                <a:ext uri="{FF2B5EF4-FFF2-40B4-BE49-F238E27FC236}">
                  <a16:creationId xmlns:a16="http://schemas.microsoft.com/office/drawing/2014/main" id="{D60B87B4-8E3A-4EAA-9841-B8A171A90067}"/>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22479" t="2599" r="60743" b="93373"/>
            <a:stretch/>
          </p:blipFill>
          <p:spPr>
            <a:xfrm>
              <a:off x="244929" y="436236"/>
              <a:ext cx="1853293" cy="333669"/>
            </a:xfrm>
            <a:prstGeom prst="rect">
              <a:avLst/>
            </a:prstGeom>
          </p:spPr>
        </p:pic>
      </p:grpSp>
      <p:pic>
        <p:nvPicPr>
          <p:cNvPr id="12" name="Picture 11">
            <a:extLst>
              <a:ext uri="{FF2B5EF4-FFF2-40B4-BE49-F238E27FC236}">
                <a16:creationId xmlns:a16="http://schemas.microsoft.com/office/drawing/2014/main" id="{305E1640-047A-44FB-A860-ACAF647E15ED}"/>
              </a:ext>
            </a:extLst>
          </p:cNvPr>
          <p:cNvPicPr>
            <a:picLocks noChangeAspect="1"/>
          </p:cNvPicPr>
          <p:nvPr userDrawn="1"/>
        </p:nvPicPr>
        <p:blipFill>
          <a:blip r:embed="rId14">
            <a:extLst>
              <a:ext uri="{BEBA8EAE-BF5A-486C-A8C5-ECC9F3942E4B}">
                <a14:imgProps xmlns:a14="http://schemas.microsoft.com/office/drawing/2010/main">
                  <a14:imgLayer r:embed="rId15">
                    <a14:imgEffect>
                      <a14:artisticGlowDiffused/>
                    </a14:imgEffect>
                  </a14:imgLayer>
                </a14:imgProps>
              </a:ext>
            </a:extLst>
          </a:blip>
          <a:stretch>
            <a:fillRect/>
          </a:stretch>
        </p:blipFill>
        <p:spPr>
          <a:xfrm>
            <a:off x="7271308" y="4707207"/>
            <a:ext cx="36678208" cy="24104124"/>
          </a:xfrm>
          <a:prstGeom prst="rect">
            <a:avLst/>
          </a:prstGeom>
        </p:spPr>
      </p:pic>
      <p:pic>
        <p:nvPicPr>
          <p:cNvPr id="14" name="Picture 13">
            <a:extLst>
              <a:ext uri="{FF2B5EF4-FFF2-40B4-BE49-F238E27FC236}">
                <a16:creationId xmlns:a16="http://schemas.microsoft.com/office/drawing/2014/main" id="{C7C207A3-34CA-45F7-87C6-C65153AF49B2}"/>
              </a:ext>
            </a:extLst>
          </p:cNvPr>
          <p:cNvPicPr>
            <a:picLocks noChangeAspect="1"/>
          </p:cNvPicPr>
          <p:nvPr userDrawn="1"/>
        </p:nvPicPr>
        <p:blipFill>
          <a:blip r:embed="rId16"/>
          <a:stretch>
            <a:fillRect/>
          </a:stretch>
        </p:blipFill>
        <p:spPr>
          <a:xfrm>
            <a:off x="39294800" y="291764"/>
            <a:ext cx="10354314" cy="2927336"/>
          </a:xfrm>
          <a:prstGeom prst="rect">
            <a:avLst/>
          </a:prstGeom>
        </p:spPr>
      </p:pic>
    </p:spTree>
    <p:extLst>
      <p:ext uri="{BB962C8B-B14F-4D97-AF65-F5344CB8AC3E}">
        <p14:creationId xmlns:p14="http://schemas.microsoft.com/office/powerpoint/2010/main" val="2749622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920240" rtl="0" eaLnBrk="1" latinLnBrk="0" hangingPunct="1">
        <a:spcBef>
          <a:spcPct val="0"/>
        </a:spcBef>
        <a:buNone/>
        <a:defRPr sz="18480" kern="1200">
          <a:solidFill>
            <a:schemeClr val="tx1"/>
          </a:solidFill>
          <a:latin typeface="+mj-lt"/>
          <a:ea typeface="+mj-ea"/>
          <a:cs typeface="+mj-cs"/>
        </a:defRPr>
      </a:lvl1pPr>
    </p:titleStyle>
    <p:bodyStyle>
      <a:lvl1pPr marL="1440180" indent="-1440180" algn="l" defTabSz="1920240" rtl="0" eaLnBrk="1" latinLnBrk="0" hangingPunct="1">
        <a:spcBef>
          <a:spcPct val="20000"/>
        </a:spcBef>
        <a:buFont typeface="Arial"/>
        <a:buChar char="•"/>
        <a:defRPr sz="13440" kern="1200">
          <a:solidFill>
            <a:schemeClr val="tx1"/>
          </a:solidFill>
          <a:latin typeface="+mn-lt"/>
          <a:ea typeface="+mn-ea"/>
          <a:cs typeface="+mn-cs"/>
        </a:defRPr>
      </a:lvl1pPr>
      <a:lvl2pPr marL="3120390" indent="-1200150" algn="l" defTabSz="1920240" rtl="0" eaLnBrk="1" latinLnBrk="0" hangingPunct="1">
        <a:spcBef>
          <a:spcPct val="20000"/>
        </a:spcBef>
        <a:buFont typeface="Arial"/>
        <a:buChar char="–"/>
        <a:defRPr sz="11760" kern="1200">
          <a:solidFill>
            <a:schemeClr val="tx1"/>
          </a:solidFill>
          <a:latin typeface="+mn-lt"/>
          <a:ea typeface="+mn-ea"/>
          <a:cs typeface="+mn-cs"/>
        </a:defRPr>
      </a:lvl2pPr>
      <a:lvl3pPr marL="4800600" indent="-960120" algn="l" defTabSz="1920240" rtl="0" eaLnBrk="1" latinLnBrk="0" hangingPunct="1">
        <a:spcBef>
          <a:spcPct val="20000"/>
        </a:spcBef>
        <a:buFont typeface="Arial"/>
        <a:buChar char="•"/>
        <a:defRPr sz="10080" kern="1200">
          <a:solidFill>
            <a:schemeClr val="tx1"/>
          </a:solidFill>
          <a:latin typeface="+mn-lt"/>
          <a:ea typeface="+mn-ea"/>
          <a:cs typeface="+mn-cs"/>
        </a:defRPr>
      </a:lvl3pPr>
      <a:lvl4pPr marL="6720840" indent="-960120" algn="l" defTabSz="1920240" rtl="0" eaLnBrk="1" latinLnBrk="0" hangingPunct="1">
        <a:spcBef>
          <a:spcPct val="20000"/>
        </a:spcBef>
        <a:buFont typeface="Arial"/>
        <a:buChar char="–"/>
        <a:defRPr sz="8400" kern="1200">
          <a:solidFill>
            <a:schemeClr val="tx1"/>
          </a:solidFill>
          <a:latin typeface="+mn-lt"/>
          <a:ea typeface="+mn-ea"/>
          <a:cs typeface="+mn-cs"/>
        </a:defRPr>
      </a:lvl4pPr>
      <a:lvl5pPr marL="8641080" indent="-960120" algn="l" defTabSz="1920240" rtl="0" eaLnBrk="1" latinLnBrk="0" hangingPunct="1">
        <a:spcBef>
          <a:spcPct val="20000"/>
        </a:spcBef>
        <a:buFont typeface="Arial"/>
        <a:buChar char="»"/>
        <a:defRPr sz="8400" kern="1200">
          <a:solidFill>
            <a:schemeClr val="tx1"/>
          </a:solidFill>
          <a:latin typeface="+mn-lt"/>
          <a:ea typeface="+mn-ea"/>
          <a:cs typeface="+mn-cs"/>
        </a:defRPr>
      </a:lvl5pPr>
      <a:lvl6pPr marL="10561320" indent="-960120" algn="l" defTabSz="1920240" rtl="0" eaLnBrk="1" latinLnBrk="0" hangingPunct="1">
        <a:spcBef>
          <a:spcPct val="20000"/>
        </a:spcBef>
        <a:buFont typeface="Arial"/>
        <a:buChar char="•"/>
        <a:defRPr sz="8400" kern="1200">
          <a:solidFill>
            <a:schemeClr val="tx1"/>
          </a:solidFill>
          <a:latin typeface="+mn-lt"/>
          <a:ea typeface="+mn-ea"/>
          <a:cs typeface="+mn-cs"/>
        </a:defRPr>
      </a:lvl6pPr>
      <a:lvl7pPr marL="12481560" indent="-960120" algn="l" defTabSz="1920240" rtl="0" eaLnBrk="1" latinLnBrk="0" hangingPunct="1">
        <a:spcBef>
          <a:spcPct val="20000"/>
        </a:spcBef>
        <a:buFont typeface="Arial"/>
        <a:buChar char="•"/>
        <a:defRPr sz="8400" kern="1200">
          <a:solidFill>
            <a:schemeClr val="tx1"/>
          </a:solidFill>
          <a:latin typeface="+mn-lt"/>
          <a:ea typeface="+mn-ea"/>
          <a:cs typeface="+mn-cs"/>
        </a:defRPr>
      </a:lvl7pPr>
      <a:lvl8pPr marL="14401800" indent="-960120" algn="l" defTabSz="1920240" rtl="0" eaLnBrk="1" latinLnBrk="0" hangingPunct="1">
        <a:spcBef>
          <a:spcPct val="20000"/>
        </a:spcBef>
        <a:buFont typeface="Arial"/>
        <a:buChar char="•"/>
        <a:defRPr sz="8400" kern="1200">
          <a:solidFill>
            <a:schemeClr val="tx1"/>
          </a:solidFill>
          <a:latin typeface="+mn-lt"/>
          <a:ea typeface="+mn-ea"/>
          <a:cs typeface="+mn-cs"/>
        </a:defRPr>
      </a:lvl8pPr>
      <a:lvl9pPr marL="16322040" indent="-960120" algn="l" defTabSz="1920240" rtl="0" eaLnBrk="1" latinLnBrk="0" hangingPunct="1">
        <a:spcBef>
          <a:spcPct val="20000"/>
        </a:spcBef>
        <a:buFont typeface="Arial"/>
        <a:buChar char="•"/>
        <a:defRPr sz="8400" kern="1200">
          <a:solidFill>
            <a:schemeClr val="tx1"/>
          </a:solidFill>
          <a:latin typeface="+mn-lt"/>
          <a:ea typeface="+mn-ea"/>
          <a:cs typeface="+mn-cs"/>
        </a:defRPr>
      </a:lvl9pPr>
    </p:bodyStyle>
    <p:otherStyle>
      <a:defPPr>
        <a:defRPr lang="en-US"/>
      </a:defPPr>
      <a:lvl1pPr marL="0" algn="l" defTabSz="1920240" rtl="0" eaLnBrk="1" latinLnBrk="0" hangingPunct="1">
        <a:defRPr sz="7560" kern="1200">
          <a:solidFill>
            <a:schemeClr val="tx1"/>
          </a:solidFill>
          <a:latin typeface="+mn-lt"/>
          <a:ea typeface="+mn-ea"/>
          <a:cs typeface="+mn-cs"/>
        </a:defRPr>
      </a:lvl1pPr>
      <a:lvl2pPr marL="1920240" algn="l" defTabSz="1920240" rtl="0" eaLnBrk="1" latinLnBrk="0" hangingPunct="1">
        <a:defRPr sz="7560" kern="1200">
          <a:solidFill>
            <a:schemeClr val="tx1"/>
          </a:solidFill>
          <a:latin typeface="+mn-lt"/>
          <a:ea typeface="+mn-ea"/>
          <a:cs typeface="+mn-cs"/>
        </a:defRPr>
      </a:lvl2pPr>
      <a:lvl3pPr marL="3840480" algn="l" defTabSz="1920240" rtl="0" eaLnBrk="1" latinLnBrk="0" hangingPunct="1">
        <a:defRPr sz="7560" kern="1200">
          <a:solidFill>
            <a:schemeClr val="tx1"/>
          </a:solidFill>
          <a:latin typeface="+mn-lt"/>
          <a:ea typeface="+mn-ea"/>
          <a:cs typeface="+mn-cs"/>
        </a:defRPr>
      </a:lvl3pPr>
      <a:lvl4pPr marL="5760720" algn="l" defTabSz="1920240" rtl="0" eaLnBrk="1" latinLnBrk="0" hangingPunct="1">
        <a:defRPr sz="7560" kern="1200">
          <a:solidFill>
            <a:schemeClr val="tx1"/>
          </a:solidFill>
          <a:latin typeface="+mn-lt"/>
          <a:ea typeface="+mn-ea"/>
          <a:cs typeface="+mn-cs"/>
        </a:defRPr>
      </a:lvl4pPr>
      <a:lvl5pPr marL="7680960" algn="l" defTabSz="1920240" rtl="0" eaLnBrk="1" latinLnBrk="0" hangingPunct="1">
        <a:defRPr sz="7560" kern="1200">
          <a:solidFill>
            <a:schemeClr val="tx1"/>
          </a:solidFill>
          <a:latin typeface="+mn-lt"/>
          <a:ea typeface="+mn-ea"/>
          <a:cs typeface="+mn-cs"/>
        </a:defRPr>
      </a:lvl5pPr>
      <a:lvl6pPr marL="9601200" algn="l" defTabSz="1920240" rtl="0" eaLnBrk="1" latinLnBrk="0" hangingPunct="1">
        <a:defRPr sz="7560" kern="1200">
          <a:solidFill>
            <a:schemeClr val="tx1"/>
          </a:solidFill>
          <a:latin typeface="+mn-lt"/>
          <a:ea typeface="+mn-ea"/>
          <a:cs typeface="+mn-cs"/>
        </a:defRPr>
      </a:lvl6pPr>
      <a:lvl7pPr marL="11521440" algn="l" defTabSz="1920240" rtl="0" eaLnBrk="1" latinLnBrk="0" hangingPunct="1">
        <a:defRPr sz="7560" kern="1200">
          <a:solidFill>
            <a:schemeClr val="tx1"/>
          </a:solidFill>
          <a:latin typeface="+mn-lt"/>
          <a:ea typeface="+mn-ea"/>
          <a:cs typeface="+mn-cs"/>
        </a:defRPr>
      </a:lvl7pPr>
      <a:lvl8pPr marL="13441680" algn="l" defTabSz="1920240" rtl="0" eaLnBrk="1" latinLnBrk="0" hangingPunct="1">
        <a:defRPr sz="7560" kern="1200">
          <a:solidFill>
            <a:schemeClr val="tx1"/>
          </a:solidFill>
          <a:latin typeface="+mn-lt"/>
          <a:ea typeface="+mn-ea"/>
          <a:cs typeface="+mn-cs"/>
        </a:defRPr>
      </a:lvl8pPr>
      <a:lvl9pPr marL="15361920" algn="l" defTabSz="192024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1.png"/><Relationship Id="rId3" Type="http://schemas.openxmlformats.org/officeDocument/2006/relationships/image" Target="../media/image12.jpg"/><Relationship Id="rId7" Type="http://schemas.openxmlformats.org/officeDocument/2006/relationships/image" Target="../media/image1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4.jpg"/><Relationship Id="rId11" Type="http://schemas.openxmlformats.org/officeDocument/2006/relationships/image" Target="../media/image8.png"/><Relationship Id="rId5" Type="http://schemas.openxmlformats.org/officeDocument/2006/relationships/image" Target="../media/image13.jpg"/><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2670D83-5563-4EAB-AAEE-2B68CB6D1076}"/>
              </a:ext>
            </a:extLst>
          </p:cNvPr>
          <p:cNvSpPr/>
          <p:nvPr/>
        </p:nvSpPr>
        <p:spPr>
          <a:xfrm>
            <a:off x="0" y="4546600"/>
            <a:ext cx="51206400" cy="16357805"/>
          </a:xfrm>
          <a:prstGeom prst="rect">
            <a:avLst/>
          </a:prstGeom>
          <a:gradFill>
            <a:gsLst>
              <a:gs pos="0">
                <a:schemeClr val="accent1">
                  <a:tint val="100000"/>
                  <a:shade val="100000"/>
                  <a:satMod val="130000"/>
                  <a:alpha val="17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60" dirty="0"/>
          </a:p>
        </p:txBody>
      </p:sp>
      <p:grpSp>
        <p:nvGrpSpPr>
          <p:cNvPr id="49" name="Group 48">
            <a:extLst>
              <a:ext uri="{FF2B5EF4-FFF2-40B4-BE49-F238E27FC236}">
                <a16:creationId xmlns:a16="http://schemas.microsoft.com/office/drawing/2014/main" id="{58C6B72C-0916-4280-B8CB-336EC4F09C39}"/>
              </a:ext>
            </a:extLst>
          </p:cNvPr>
          <p:cNvGrpSpPr/>
          <p:nvPr/>
        </p:nvGrpSpPr>
        <p:grpSpPr>
          <a:xfrm>
            <a:off x="35329632" y="14111513"/>
            <a:ext cx="8354546" cy="6132743"/>
            <a:chOff x="191488" y="28482766"/>
            <a:chExt cx="10637678" cy="4133638"/>
          </a:xfrm>
        </p:grpSpPr>
        <p:sp>
          <p:nvSpPr>
            <p:cNvPr id="61" name="Rectangle: Rounded Corners 60">
              <a:extLst>
                <a:ext uri="{FF2B5EF4-FFF2-40B4-BE49-F238E27FC236}">
                  <a16:creationId xmlns:a16="http://schemas.microsoft.com/office/drawing/2014/main" id="{9E086E76-A212-4C47-957E-3E38C4FBBC04}"/>
                </a:ext>
              </a:extLst>
            </p:cNvPr>
            <p:cNvSpPr/>
            <p:nvPr/>
          </p:nvSpPr>
          <p:spPr>
            <a:xfrm>
              <a:off x="191488" y="28527800"/>
              <a:ext cx="10637678" cy="4088604"/>
            </a:xfrm>
            <a:prstGeom prst="roundRect">
              <a:avLst/>
            </a:prstGeom>
            <a:gradFill>
              <a:gsLst>
                <a:gs pos="0">
                  <a:schemeClr val="accent1">
                    <a:tint val="100000"/>
                    <a:shade val="100000"/>
                    <a:satMod val="130000"/>
                    <a:lumMod val="50000"/>
                    <a:lumOff val="50000"/>
                  </a:schemeClr>
                </a:gs>
                <a:gs pos="100000">
                  <a:schemeClr val="accent1">
                    <a:tint val="50000"/>
                    <a:shade val="100000"/>
                    <a:satMod val="350000"/>
                    <a:lumMod val="50000"/>
                    <a:lumOff val="50000"/>
                  </a:schemeClr>
                </a:gs>
              </a:gsLs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60"/>
            </a:p>
          </p:txBody>
        </p:sp>
        <p:sp>
          <p:nvSpPr>
            <p:cNvPr id="16" name="TextBox 15">
              <a:extLst>
                <a:ext uri="{FF2B5EF4-FFF2-40B4-BE49-F238E27FC236}">
                  <a16:creationId xmlns:a16="http://schemas.microsoft.com/office/drawing/2014/main" id="{97E5F5E9-04C9-4797-A411-A1126A82A718}"/>
                </a:ext>
              </a:extLst>
            </p:cNvPr>
            <p:cNvSpPr txBox="1"/>
            <p:nvPr/>
          </p:nvSpPr>
          <p:spPr>
            <a:xfrm>
              <a:off x="399351" y="28482766"/>
              <a:ext cx="10335024" cy="4003783"/>
            </a:xfrm>
            <a:prstGeom prst="rect">
              <a:avLst/>
            </a:prstGeom>
            <a:noFill/>
          </p:spPr>
          <p:txBody>
            <a:bodyPr wrap="square" rtlCol="0">
              <a:spAutoFit/>
            </a:bodyPr>
            <a:lstStyle/>
            <a:p>
              <a:pPr algn="ctr"/>
              <a:r>
                <a:rPr lang="en-US" sz="6000" u="sng" dirty="0">
                  <a:cs typeface="Times New Roman" panose="02020603050405020304" pitchFamily="18" charset="0"/>
                </a:rPr>
                <a:t>Acknowledgements</a:t>
              </a:r>
            </a:p>
            <a:p>
              <a:r>
                <a:rPr lang="en-US" sz="3200" dirty="0">
                  <a:cs typeface="Times New Roman" panose="02020603050405020304" pitchFamily="18" charset="0"/>
                </a:rPr>
                <a:t>We would like to thank the UTD </a:t>
              </a:r>
              <a:r>
                <a:rPr lang="en-US" sz="3200" dirty="0" err="1">
                  <a:cs typeface="Times New Roman" panose="02020603050405020304" pitchFamily="18" charset="0"/>
                </a:rPr>
                <a:t>MPaC</a:t>
              </a:r>
              <a:r>
                <a:rPr lang="en-US" sz="3200" dirty="0">
                  <a:cs typeface="Times New Roman" panose="02020603050405020304" pitchFamily="18" charset="0"/>
                </a:rPr>
                <a:t>, specifically Dr. Rachna Raman, Kieth Gryder, and Cynthia Chan for their input and help running participants. </a:t>
              </a:r>
            </a:p>
            <a:p>
              <a:r>
                <a:rPr lang="en-US" sz="3200" dirty="0">
                  <a:cs typeface="Times New Roman" panose="02020603050405020304" pitchFamily="18" charset="0"/>
                </a:rPr>
                <a:t>We would also like to thank the NSULA CAPA Music Faculty, especially Dr. Mitch Davis and Dr. Adam </a:t>
              </a:r>
              <a:r>
                <a:rPr lang="en-US" sz="3200" dirty="0" err="1">
                  <a:cs typeface="Times New Roman" panose="02020603050405020304" pitchFamily="18" charset="0"/>
                </a:rPr>
                <a:t>Hudlow</a:t>
              </a:r>
              <a:r>
                <a:rPr lang="en-US" sz="3200" dirty="0">
                  <a:cs typeface="Times New Roman" panose="02020603050405020304" pitchFamily="18" charset="0"/>
                </a:rPr>
                <a:t> for their assistance in recruiting participants. We would like to thank </a:t>
              </a:r>
              <a:r>
                <a:rPr lang="en-US" sz="3200" dirty="0" err="1">
                  <a:cs typeface="Times New Roman" panose="02020603050405020304" pitchFamily="18" charset="0"/>
                </a:rPr>
                <a:t>Rance</a:t>
              </a:r>
              <a:r>
                <a:rPr lang="en-US" sz="3200" dirty="0">
                  <a:cs typeface="Times New Roman" panose="02020603050405020304" pitchFamily="18" charset="0"/>
                </a:rPr>
                <a:t> Hawthorne for his help in auditing and evaluating stimuli.</a:t>
              </a:r>
            </a:p>
          </p:txBody>
        </p:sp>
      </p:grpSp>
      <p:sp>
        <p:nvSpPr>
          <p:cNvPr id="4" name="TextBox 3">
            <a:extLst>
              <a:ext uri="{FF2B5EF4-FFF2-40B4-BE49-F238E27FC236}">
                <a16:creationId xmlns:a16="http://schemas.microsoft.com/office/drawing/2014/main" id="{1118C150-E794-42D4-9004-5B9994F20E00}"/>
              </a:ext>
            </a:extLst>
          </p:cNvPr>
          <p:cNvSpPr txBox="1"/>
          <p:nvPr/>
        </p:nvSpPr>
        <p:spPr>
          <a:xfrm>
            <a:off x="16203168" y="0"/>
            <a:ext cx="18800065" cy="2936188"/>
          </a:xfrm>
          <a:prstGeom prst="rect">
            <a:avLst/>
          </a:prstGeom>
          <a:noFill/>
        </p:spPr>
        <p:txBody>
          <a:bodyPr wrap="square" rtlCol="0">
            <a:spAutoFit/>
          </a:bodyPr>
          <a:lstStyle/>
          <a:p>
            <a:pPr algn="ctr"/>
            <a:r>
              <a:rPr lang="en-US" sz="9240" dirty="0">
                <a:solidFill>
                  <a:schemeClr val="bg1"/>
                </a:solidFill>
              </a:rPr>
              <a:t>Real-Time Modulation Perception</a:t>
            </a:r>
          </a:p>
          <a:p>
            <a:pPr algn="ctr"/>
            <a:r>
              <a:rPr lang="en-US" sz="9240" dirty="0">
                <a:solidFill>
                  <a:schemeClr val="bg1"/>
                </a:solidFill>
              </a:rPr>
              <a:t>In Western Classical Music</a:t>
            </a:r>
          </a:p>
        </p:txBody>
      </p:sp>
      <p:grpSp>
        <p:nvGrpSpPr>
          <p:cNvPr id="47" name="Group 46">
            <a:extLst>
              <a:ext uri="{FF2B5EF4-FFF2-40B4-BE49-F238E27FC236}">
                <a16:creationId xmlns:a16="http://schemas.microsoft.com/office/drawing/2014/main" id="{EAF699B1-3BE7-4EAE-8B57-204806A9039F}"/>
              </a:ext>
            </a:extLst>
          </p:cNvPr>
          <p:cNvGrpSpPr/>
          <p:nvPr/>
        </p:nvGrpSpPr>
        <p:grpSpPr>
          <a:xfrm>
            <a:off x="35497632" y="4449298"/>
            <a:ext cx="15307844" cy="7278675"/>
            <a:chOff x="213307" y="19959736"/>
            <a:chExt cx="10637678" cy="8453684"/>
          </a:xfrm>
        </p:grpSpPr>
        <p:sp>
          <p:nvSpPr>
            <p:cNvPr id="59" name="Rectangle: Rounded Corners 58">
              <a:extLst>
                <a:ext uri="{FF2B5EF4-FFF2-40B4-BE49-F238E27FC236}">
                  <a16:creationId xmlns:a16="http://schemas.microsoft.com/office/drawing/2014/main" id="{5DB506CF-626B-4D43-A03A-9635C6B14A87}"/>
                </a:ext>
              </a:extLst>
            </p:cNvPr>
            <p:cNvSpPr/>
            <p:nvPr/>
          </p:nvSpPr>
          <p:spPr>
            <a:xfrm>
              <a:off x="213307" y="20183475"/>
              <a:ext cx="10637678" cy="8229945"/>
            </a:xfrm>
            <a:prstGeom prst="roundRect">
              <a:avLst/>
            </a:prstGeom>
            <a:gradFill>
              <a:gsLst>
                <a:gs pos="0">
                  <a:schemeClr val="accent1">
                    <a:tint val="100000"/>
                    <a:shade val="100000"/>
                    <a:satMod val="130000"/>
                    <a:lumMod val="50000"/>
                    <a:lumOff val="50000"/>
                  </a:schemeClr>
                </a:gs>
                <a:gs pos="100000">
                  <a:schemeClr val="accent1">
                    <a:tint val="50000"/>
                    <a:shade val="100000"/>
                    <a:satMod val="350000"/>
                    <a:lumMod val="50000"/>
                    <a:lumOff val="50000"/>
                  </a:schemeClr>
                </a:gs>
              </a:gsLs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60"/>
            </a:p>
          </p:txBody>
        </p:sp>
        <p:sp>
          <p:nvSpPr>
            <p:cNvPr id="15" name="TextBox 14">
              <a:extLst>
                <a:ext uri="{FF2B5EF4-FFF2-40B4-BE49-F238E27FC236}">
                  <a16:creationId xmlns:a16="http://schemas.microsoft.com/office/drawing/2014/main" id="{A23D56B4-ED97-4D30-A266-DF1B5E65602A}"/>
                </a:ext>
              </a:extLst>
            </p:cNvPr>
            <p:cNvSpPr txBox="1"/>
            <p:nvPr/>
          </p:nvSpPr>
          <p:spPr>
            <a:xfrm>
              <a:off x="399352" y="19959736"/>
              <a:ext cx="10335024" cy="7470944"/>
            </a:xfrm>
            <a:prstGeom prst="rect">
              <a:avLst/>
            </a:prstGeom>
            <a:noFill/>
          </p:spPr>
          <p:txBody>
            <a:bodyPr wrap="square" rtlCol="0">
              <a:spAutoFit/>
            </a:bodyPr>
            <a:lstStyle/>
            <a:p>
              <a:pPr algn="ctr"/>
              <a:r>
                <a:rPr lang="en-US" sz="4800" u="sng" dirty="0">
                  <a:cs typeface="Times New Roman" panose="02020603050405020304" pitchFamily="18" charset="0"/>
                </a:rPr>
                <a:t>References</a:t>
              </a:r>
            </a:p>
            <a:p>
              <a:pPr marL="384048" indent="-1920240"/>
              <a:r>
                <a:rPr lang="en-US" sz="2800" baseline="30000" dirty="0">
                  <a:cs typeface="Times New Roman" panose="02020603050405020304" pitchFamily="18" charset="0"/>
                </a:rPr>
                <a:t>1</a:t>
              </a:r>
              <a:r>
                <a:rPr lang="en-US" sz="2800" dirty="0">
                  <a:cs typeface="Times New Roman" panose="02020603050405020304" pitchFamily="18" charset="0"/>
                </a:rPr>
                <a:t>Cuddy, L. L. &amp; Thompson, W. F. (1992). Asymmetry of perceived key movement chorale sequences. Converging evidence from a probe-tone analysis. </a:t>
              </a:r>
              <a:r>
                <a:rPr lang="en-US" sz="2800" i="1" dirty="0">
                  <a:cs typeface="Times New Roman" panose="02020603050405020304" pitchFamily="18" charset="0"/>
                </a:rPr>
                <a:t>Psychological Research</a:t>
              </a:r>
              <a:r>
                <a:rPr lang="en-US" sz="2800" dirty="0">
                  <a:cs typeface="Times New Roman" panose="02020603050405020304" pitchFamily="18" charset="0"/>
                </a:rPr>
                <a:t>, </a:t>
              </a:r>
              <a:r>
                <a:rPr lang="en-US" sz="2800" i="1" dirty="0">
                  <a:cs typeface="Times New Roman" panose="02020603050405020304" pitchFamily="18" charset="0"/>
                </a:rPr>
                <a:t>54</a:t>
              </a:r>
              <a:r>
                <a:rPr lang="en-US" sz="2800" dirty="0">
                  <a:cs typeface="Times New Roman" panose="02020603050405020304" pitchFamily="18" charset="0"/>
                </a:rPr>
                <a:t>, 51-59.</a:t>
              </a:r>
            </a:p>
            <a:p>
              <a:pPr marL="384048" indent="-1920240"/>
              <a:r>
                <a:rPr lang="en-US" sz="2800" baseline="30000" dirty="0">
                  <a:cs typeface="Times New Roman" panose="02020603050405020304" pitchFamily="18" charset="0"/>
                </a:rPr>
                <a:t>2</a:t>
              </a:r>
              <a:r>
                <a:rPr lang="en-US" sz="2800" dirty="0">
                  <a:cs typeface="Times New Roman" panose="02020603050405020304" pitchFamily="18" charset="0"/>
                </a:rPr>
                <a:t>Krumhansl, C. &amp; Kessler, E. (1982). Tracing the dynamic changes in perceived tonal organization in a spatial representation of musical keys. </a:t>
              </a:r>
              <a:r>
                <a:rPr lang="en-US" sz="2800" i="1" dirty="0">
                  <a:cs typeface="Times New Roman" panose="02020603050405020304" pitchFamily="18" charset="0"/>
                </a:rPr>
                <a:t>Psychological Review, 89</a:t>
              </a:r>
              <a:r>
                <a:rPr lang="en-US" sz="2800" dirty="0">
                  <a:cs typeface="Times New Roman" panose="02020603050405020304" pitchFamily="18" charset="0"/>
                </a:rPr>
                <a:t>(4), 334-368. 10.1037/0033-295X.89.4.334</a:t>
              </a:r>
            </a:p>
            <a:p>
              <a:pPr marL="384048" indent="-1920240"/>
              <a:r>
                <a:rPr lang="en-US" sz="2800" baseline="30000" dirty="0">
                  <a:cs typeface="Times New Roman" panose="02020603050405020304" pitchFamily="18" charset="0"/>
                </a:rPr>
                <a:t>3</a:t>
              </a:r>
              <a:r>
                <a:rPr lang="en-US" sz="2800" dirty="0">
                  <a:cs typeface="Times New Roman" panose="02020603050405020304" pitchFamily="18" charset="0"/>
                </a:rPr>
                <a:t>Krumhansl, C. &amp; Shepard, R. (1979) Quantification of the hierarchy of tonal functions within a diatonic context. </a:t>
              </a:r>
              <a:r>
                <a:rPr lang="en-US" sz="2800" i="1" dirty="0">
                  <a:cs typeface="Times New Roman" panose="02020603050405020304" pitchFamily="18" charset="0"/>
                </a:rPr>
                <a:t>Journal of Experimental Psychology: Human Perception and Performance, 5</a:t>
              </a:r>
              <a:r>
                <a:rPr lang="en-US" sz="2800" dirty="0">
                  <a:cs typeface="Times New Roman" panose="02020603050405020304" pitchFamily="18" charset="0"/>
                </a:rPr>
                <a:t>(3), 579-594.</a:t>
              </a:r>
            </a:p>
            <a:p>
              <a:pPr marL="384048" indent="-1920240"/>
              <a:r>
                <a:rPr lang="en-US" sz="2800" baseline="30000" dirty="0">
                  <a:cs typeface="Times New Roman" panose="02020603050405020304" pitchFamily="18" charset="0"/>
                </a:rPr>
                <a:t>4</a:t>
              </a:r>
              <a:r>
                <a:rPr lang="en-US" sz="2800" dirty="0">
                  <a:cs typeface="Times New Roman" panose="02020603050405020304" pitchFamily="18" charset="0"/>
                </a:rPr>
                <a:t>Raman, R. &amp; Dowling, W. J. (2016) Real-time probing of modulations in South Indian classical (</a:t>
              </a:r>
              <a:r>
                <a:rPr lang="en-US" sz="2800" dirty="0" err="1">
                  <a:cs typeface="Times New Roman" panose="02020603050405020304" pitchFamily="18" charset="0"/>
                </a:rPr>
                <a:t>Carnātic</a:t>
              </a:r>
              <a:r>
                <a:rPr lang="en-US" sz="2800" dirty="0">
                  <a:cs typeface="Times New Roman" panose="02020603050405020304" pitchFamily="18" charset="0"/>
                </a:rPr>
                <a:t>) music by Indian and Western musicians. </a:t>
              </a:r>
              <a:r>
                <a:rPr lang="en-US" sz="2800" i="1" dirty="0">
                  <a:cs typeface="Times New Roman" panose="02020603050405020304" pitchFamily="18" charset="0"/>
                </a:rPr>
                <a:t>Music Perception, 33</a:t>
              </a:r>
              <a:r>
                <a:rPr lang="en-US" sz="2800" dirty="0">
                  <a:cs typeface="Times New Roman" panose="02020603050405020304" pitchFamily="18" charset="0"/>
                </a:rPr>
                <a:t>(3), 367-393. 10.1525/MP.2016.33.03.367</a:t>
              </a:r>
            </a:p>
            <a:p>
              <a:pPr marL="384048" indent="-1920240"/>
              <a:r>
                <a:rPr lang="en-US" sz="2800" baseline="30000" dirty="0">
                  <a:cs typeface="Times New Roman" panose="02020603050405020304" pitchFamily="18" charset="0"/>
                </a:rPr>
                <a:t>5</a:t>
              </a:r>
              <a:r>
                <a:rPr lang="en-US" sz="2800" dirty="0">
                  <a:cs typeface="Times New Roman" panose="02020603050405020304" pitchFamily="18" charset="0"/>
                </a:rPr>
                <a:t>Toiviainen, P. &amp; Krumhansl, C. L. (2003) Measuring and modeling real-time responses to music: The dynamics of tonality induction. </a:t>
              </a:r>
              <a:r>
                <a:rPr lang="en-US" sz="2800" i="1" dirty="0">
                  <a:cs typeface="Times New Roman" panose="02020603050405020304" pitchFamily="18" charset="0"/>
                </a:rPr>
                <a:t>Perception</a:t>
              </a:r>
              <a:r>
                <a:rPr lang="en-US" sz="2800" dirty="0">
                  <a:cs typeface="Times New Roman" panose="02020603050405020304" pitchFamily="18" charset="0"/>
                </a:rPr>
                <a:t>,</a:t>
              </a:r>
              <a:r>
                <a:rPr lang="en-US" sz="2800" i="1" dirty="0">
                  <a:cs typeface="Times New Roman" panose="02020603050405020304" pitchFamily="18" charset="0"/>
                </a:rPr>
                <a:t> 32</a:t>
              </a:r>
              <a:r>
                <a:rPr lang="en-US" sz="2800" dirty="0">
                  <a:cs typeface="Times New Roman" panose="02020603050405020304" pitchFamily="18" charset="0"/>
                </a:rPr>
                <a:t>, 741-766. 10.1068/p3312</a:t>
              </a:r>
            </a:p>
          </p:txBody>
        </p:sp>
      </p:grpSp>
      <p:pic>
        <p:nvPicPr>
          <p:cNvPr id="19" name="Picture 18">
            <a:extLst>
              <a:ext uri="{FF2B5EF4-FFF2-40B4-BE49-F238E27FC236}">
                <a16:creationId xmlns:a16="http://schemas.microsoft.com/office/drawing/2014/main" id="{2FEB7CD3-B7D7-4A94-9548-45E89E2C8417}"/>
              </a:ext>
            </a:extLst>
          </p:cNvPr>
          <p:cNvPicPr>
            <a:picLocks noChangeAspect="1"/>
          </p:cNvPicPr>
          <p:nvPr/>
        </p:nvPicPr>
        <p:blipFill>
          <a:blip r:embed="rId3"/>
          <a:stretch>
            <a:fillRect/>
          </a:stretch>
        </p:blipFill>
        <p:spPr>
          <a:xfrm>
            <a:off x="17665752" y="5404385"/>
            <a:ext cx="16310878" cy="5180399"/>
          </a:xfrm>
          <a:prstGeom prst="rect">
            <a:avLst/>
          </a:prstGeom>
          <a:ln>
            <a:noFill/>
          </a:ln>
        </p:spPr>
      </p:pic>
      <p:grpSp>
        <p:nvGrpSpPr>
          <p:cNvPr id="30" name="Group 29">
            <a:extLst>
              <a:ext uri="{FF2B5EF4-FFF2-40B4-BE49-F238E27FC236}">
                <a16:creationId xmlns:a16="http://schemas.microsoft.com/office/drawing/2014/main" id="{43AE6828-4EDE-4905-B41F-05BD85F917E8}"/>
              </a:ext>
            </a:extLst>
          </p:cNvPr>
          <p:cNvGrpSpPr/>
          <p:nvPr/>
        </p:nvGrpSpPr>
        <p:grpSpPr>
          <a:xfrm>
            <a:off x="318056" y="5817983"/>
            <a:ext cx="16363115" cy="5915519"/>
            <a:chOff x="13194366" y="6456964"/>
            <a:chExt cx="16066433" cy="11664781"/>
          </a:xfrm>
        </p:grpSpPr>
        <p:sp>
          <p:nvSpPr>
            <p:cNvPr id="67" name="Rectangle: Rounded Corners 66">
              <a:extLst>
                <a:ext uri="{FF2B5EF4-FFF2-40B4-BE49-F238E27FC236}">
                  <a16:creationId xmlns:a16="http://schemas.microsoft.com/office/drawing/2014/main" id="{88E3F105-5E89-411B-B33B-89E33AE140FB}"/>
                </a:ext>
              </a:extLst>
            </p:cNvPr>
            <p:cNvSpPr/>
            <p:nvPr/>
          </p:nvSpPr>
          <p:spPr>
            <a:xfrm>
              <a:off x="13194366" y="6456964"/>
              <a:ext cx="16066433" cy="11664781"/>
            </a:xfrm>
            <a:prstGeom prst="roundRect">
              <a:avLst/>
            </a:prstGeom>
            <a:gradFill>
              <a:gsLst>
                <a:gs pos="0">
                  <a:schemeClr val="accent1">
                    <a:tint val="100000"/>
                    <a:shade val="100000"/>
                    <a:satMod val="130000"/>
                    <a:lumMod val="50000"/>
                    <a:lumOff val="50000"/>
                  </a:schemeClr>
                </a:gs>
                <a:gs pos="100000">
                  <a:schemeClr val="accent1">
                    <a:tint val="50000"/>
                    <a:shade val="100000"/>
                    <a:satMod val="350000"/>
                    <a:lumMod val="50000"/>
                    <a:lumOff val="50000"/>
                  </a:schemeClr>
                </a:gs>
              </a:gsLs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775"/>
            </a:p>
          </p:txBody>
        </p:sp>
        <p:sp>
          <p:nvSpPr>
            <p:cNvPr id="40" name="Content Placeholder 2">
              <a:extLst>
                <a:ext uri="{FF2B5EF4-FFF2-40B4-BE49-F238E27FC236}">
                  <a16:creationId xmlns:a16="http://schemas.microsoft.com/office/drawing/2014/main" id="{51EDABAB-F09F-4B65-A1C1-0D71A3669537}"/>
                </a:ext>
              </a:extLst>
            </p:cNvPr>
            <p:cNvSpPr txBox="1">
              <a:spLocks/>
            </p:cNvSpPr>
            <p:nvPr/>
          </p:nvSpPr>
          <p:spPr>
            <a:xfrm>
              <a:off x="13588021" y="6588247"/>
              <a:ext cx="15082040" cy="11402213"/>
            </a:xfrm>
            <a:prstGeom prst="rect">
              <a:avLst/>
            </a:prstGeom>
          </p:spPr>
          <p:txBody>
            <a:bodyPr vert="horz" lIns="384048" tIns="192024" rIns="384048" bIns="192024"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spcBef>
                  <a:spcPts val="0"/>
                </a:spcBef>
              </a:pPr>
              <a:r>
                <a:rPr lang="en-US" sz="5250" u="sng" dirty="0">
                  <a:solidFill>
                    <a:prstClr val="black"/>
                  </a:solidFill>
                  <a:cs typeface="Times New Roman" panose="02020603050405020304" pitchFamily="18" charset="0"/>
                </a:rPr>
                <a:t>Summary</a:t>
              </a:r>
              <a:endParaRPr lang="en-US" sz="2800" dirty="0">
                <a:solidFill>
                  <a:schemeClr val="tx1"/>
                </a:solidFill>
                <a:cs typeface="Times New Roman" panose="02020603050405020304" pitchFamily="18" charset="0"/>
              </a:endParaRPr>
            </a:p>
            <a:p>
              <a:pPr marL="384048" indent="-384048" algn="l">
                <a:spcBef>
                  <a:spcPts val="0"/>
                </a:spcBef>
                <a:buFont typeface="+mj-lt"/>
                <a:buAutoNum type="arabicPeriod"/>
              </a:pPr>
              <a:r>
                <a:rPr lang="en-US" sz="3150" dirty="0">
                  <a:solidFill>
                    <a:schemeClr val="tx1"/>
                  </a:solidFill>
                  <a:cs typeface="Times New Roman" panose="02020603050405020304" pitchFamily="18" charset="0"/>
                </a:rPr>
                <a:t>Listeners, across training levels, track tonic region independent of surface features.</a:t>
              </a:r>
            </a:p>
            <a:p>
              <a:pPr marL="384048" indent="-384048" algn="l">
                <a:spcBef>
                  <a:spcPts val="0"/>
                </a:spcBef>
                <a:buFont typeface="+mj-lt"/>
                <a:buAutoNum type="arabicPeriod"/>
              </a:pPr>
              <a:r>
                <a:rPr lang="en-US" sz="3150" dirty="0">
                  <a:solidFill>
                    <a:schemeClr val="tx1"/>
                  </a:solidFill>
                  <a:cs typeface="Times New Roman" panose="02020603050405020304" pitchFamily="18" charset="0"/>
                </a:rPr>
                <a:t>Training helps, but only when that training is at or approaches a professional level.</a:t>
              </a:r>
            </a:p>
            <a:p>
              <a:pPr marL="384048" indent="-384048" algn="l">
                <a:spcBef>
                  <a:spcPts val="0"/>
                </a:spcBef>
                <a:buFont typeface="+mj-lt"/>
                <a:buAutoNum type="arabicPeriod"/>
              </a:pPr>
              <a:r>
                <a:rPr lang="en-US" sz="3150" dirty="0">
                  <a:solidFill>
                    <a:schemeClr val="tx1"/>
                  </a:solidFill>
                  <a:cs typeface="Times New Roman" panose="02020603050405020304" pitchFamily="18" charset="0"/>
                </a:rPr>
                <a:t>The most helpful surface feature is a sustained pitch that both provides reference and time to allow for listener comprehension.</a:t>
              </a:r>
            </a:p>
            <a:p>
              <a:pPr marL="384048" indent="-384048" algn="l">
                <a:spcBef>
                  <a:spcPts val="0"/>
                </a:spcBef>
                <a:buFont typeface="+mj-lt"/>
                <a:buAutoNum type="arabicPeriod"/>
              </a:pPr>
              <a:r>
                <a:rPr lang="en-US" sz="3150" dirty="0">
                  <a:solidFill>
                    <a:schemeClr val="tx1"/>
                  </a:solidFill>
                  <a:cs typeface="Times New Roman" panose="02020603050405020304" pitchFamily="18" charset="0"/>
                </a:rPr>
                <a:t>Trained listeners take longer to respond, but are overall more accurate. </a:t>
              </a:r>
            </a:p>
            <a:p>
              <a:pPr marL="384048" indent="-384048" algn="l">
                <a:spcBef>
                  <a:spcPts val="0"/>
                </a:spcBef>
                <a:buFont typeface="+mj-lt"/>
                <a:buAutoNum type="arabicPeriod"/>
              </a:pPr>
              <a:r>
                <a:rPr lang="en-US" sz="3150" dirty="0">
                  <a:solidFill>
                    <a:schemeClr val="tx1"/>
                  </a:solidFill>
                  <a:cs typeface="Times New Roman" panose="02020603050405020304" pitchFamily="18" charset="0"/>
                </a:rPr>
                <a:t>Prior evidence regarding key distance and modulation perception, specifically cognitive lag in processing greater key distance, is supported.</a:t>
              </a:r>
            </a:p>
            <a:p>
              <a:pPr marL="384048" indent="-384048" algn="l">
                <a:spcBef>
                  <a:spcPts val="0"/>
                </a:spcBef>
                <a:buFont typeface="+mj-lt"/>
                <a:buAutoNum type="arabicPeriod"/>
              </a:pPr>
              <a:r>
                <a:rPr lang="en-US" sz="3150" dirty="0">
                  <a:solidFill>
                    <a:schemeClr val="tx1"/>
                  </a:solidFill>
                  <a:cs typeface="Times New Roman" panose="02020603050405020304" pitchFamily="18" charset="0"/>
                </a:rPr>
                <a:t>Highly trained listeners seem to be able to consciously access the information regarding pitch set content and the specific function of each pitch in the set.</a:t>
              </a:r>
            </a:p>
          </p:txBody>
        </p:sp>
      </p:grpSp>
      <p:sp>
        <p:nvSpPr>
          <p:cNvPr id="2" name="TextBox 1">
            <a:extLst>
              <a:ext uri="{FF2B5EF4-FFF2-40B4-BE49-F238E27FC236}">
                <a16:creationId xmlns:a16="http://schemas.microsoft.com/office/drawing/2014/main" id="{51F3C6CE-4885-4F35-845A-1E70F7A3EC87}"/>
              </a:ext>
            </a:extLst>
          </p:cNvPr>
          <p:cNvSpPr txBox="1"/>
          <p:nvPr/>
        </p:nvSpPr>
        <p:spPr>
          <a:xfrm>
            <a:off x="43294413" y="2412969"/>
            <a:ext cx="7911987" cy="954107"/>
          </a:xfrm>
          <a:prstGeom prst="rect">
            <a:avLst/>
          </a:prstGeom>
          <a:noFill/>
        </p:spPr>
        <p:txBody>
          <a:bodyPr wrap="square" rtlCol="0">
            <a:spAutoFit/>
          </a:bodyPr>
          <a:lstStyle/>
          <a:p>
            <a:pPr algn="ctr"/>
            <a:r>
              <a:rPr lang="en-US" sz="2800" dirty="0">
                <a:solidFill>
                  <a:schemeClr val="bg1"/>
                </a:solidFill>
              </a:rPr>
              <a:t>For questions or correspondence, </a:t>
            </a:r>
          </a:p>
          <a:p>
            <a:pPr algn="ctr"/>
            <a:r>
              <a:rPr lang="en-US" sz="2800" dirty="0">
                <a:solidFill>
                  <a:schemeClr val="bg1"/>
                </a:solidFill>
              </a:rPr>
              <a:t>contact: bmizener@utdallas.edu</a:t>
            </a:r>
          </a:p>
        </p:txBody>
      </p:sp>
      <p:sp>
        <p:nvSpPr>
          <p:cNvPr id="5" name="TextBox 4">
            <a:extLst>
              <a:ext uri="{FF2B5EF4-FFF2-40B4-BE49-F238E27FC236}">
                <a16:creationId xmlns:a16="http://schemas.microsoft.com/office/drawing/2014/main" id="{227AC520-F07A-41D2-A51B-EB038FA7164A}"/>
              </a:ext>
            </a:extLst>
          </p:cNvPr>
          <p:cNvSpPr txBox="1"/>
          <p:nvPr/>
        </p:nvSpPr>
        <p:spPr>
          <a:xfrm>
            <a:off x="23008620" y="4719253"/>
            <a:ext cx="5625141" cy="630942"/>
          </a:xfrm>
          <a:prstGeom prst="rect">
            <a:avLst/>
          </a:prstGeom>
          <a:noFill/>
        </p:spPr>
        <p:txBody>
          <a:bodyPr wrap="square" rtlCol="0">
            <a:spAutoFit/>
          </a:bodyPr>
          <a:lstStyle/>
          <a:p>
            <a:r>
              <a:rPr lang="en-US" sz="3500" dirty="0">
                <a:cs typeface="Times New Roman" panose="02020603050405020304" pitchFamily="18" charset="0"/>
              </a:rPr>
              <a:t>Simple pivot chord example</a:t>
            </a:r>
          </a:p>
        </p:txBody>
      </p:sp>
      <p:sp>
        <p:nvSpPr>
          <p:cNvPr id="71" name="TextBox 70">
            <a:extLst>
              <a:ext uri="{FF2B5EF4-FFF2-40B4-BE49-F238E27FC236}">
                <a16:creationId xmlns:a16="http://schemas.microsoft.com/office/drawing/2014/main" id="{F7940DE3-9BFC-4F20-A07E-22E15B43AAD6}"/>
              </a:ext>
            </a:extLst>
          </p:cNvPr>
          <p:cNvSpPr txBox="1"/>
          <p:nvPr/>
        </p:nvSpPr>
        <p:spPr>
          <a:xfrm>
            <a:off x="9592372" y="678318"/>
            <a:ext cx="2554454" cy="1815882"/>
          </a:xfrm>
          <a:prstGeom prst="rect">
            <a:avLst/>
          </a:prstGeom>
          <a:noFill/>
        </p:spPr>
        <p:txBody>
          <a:bodyPr wrap="square" rtlCol="0">
            <a:spAutoFit/>
          </a:bodyPr>
          <a:lstStyle/>
          <a:p>
            <a:r>
              <a:rPr lang="en-US" sz="2800" dirty="0"/>
              <a:t>Music</a:t>
            </a:r>
          </a:p>
          <a:p>
            <a:r>
              <a:rPr lang="en-US" sz="2800" dirty="0"/>
              <a:t>Perception and</a:t>
            </a:r>
          </a:p>
          <a:p>
            <a:r>
              <a:rPr lang="en-US" sz="2800" dirty="0"/>
              <a:t>Cognition</a:t>
            </a:r>
          </a:p>
          <a:p>
            <a:r>
              <a:rPr lang="en-US" sz="2800" dirty="0"/>
              <a:t>Lab</a:t>
            </a:r>
          </a:p>
        </p:txBody>
      </p:sp>
      <p:cxnSp>
        <p:nvCxnSpPr>
          <p:cNvPr id="73" name="Straight Connector 72">
            <a:extLst>
              <a:ext uri="{FF2B5EF4-FFF2-40B4-BE49-F238E27FC236}">
                <a16:creationId xmlns:a16="http://schemas.microsoft.com/office/drawing/2014/main" id="{5690C52E-F565-482F-A479-79369F822690}"/>
              </a:ext>
            </a:extLst>
          </p:cNvPr>
          <p:cNvCxnSpPr>
            <a:cxnSpLocks/>
          </p:cNvCxnSpPr>
          <p:nvPr/>
        </p:nvCxnSpPr>
        <p:spPr>
          <a:xfrm flipV="1">
            <a:off x="9406561" y="678318"/>
            <a:ext cx="0" cy="235700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BD2E11EB-7ADE-41FB-8642-30E5A644D98D}"/>
              </a:ext>
            </a:extLst>
          </p:cNvPr>
          <p:cNvSpPr txBox="1"/>
          <p:nvPr/>
        </p:nvSpPr>
        <p:spPr>
          <a:xfrm>
            <a:off x="9592372" y="2378403"/>
            <a:ext cx="6526221" cy="523220"/>
          </a:xfrm>
          <a:prstGeom prst="rect">
            <a:avLst/>
          </a:prstGeom>
          <a:noFill/>
        </p:spPr>
        <p:txBody>
          <a:bodyPr wrap="square" rtlCol="0">
            <a:spAutoFit/>
          </a:bodyPr>
          <a:lstStyle/>
          <a:p>
            <a:r>
              <a:rPr lang="en-US" sz="2800" dirty="0">
                <a:solidFill>
                  <a:schemeClr val="bg1"/>
                </a:solidFill>
              </a:rPr>
              <a:t>https://www.utdallas.edu/research/mpac/</a:t>
            </a:r>
          </a:p>
        </p:txBody>
      </p:sp>
      <p:sp>
        <p:nvSpPr>
          <p:cNvPr id="104" name="TextBox 103">
            <a:extLst>
              <a:ext uri="{FF2B5EF4-FFF2-40B4-BE49-F238E27FC236}">
                <a16:creationId xmlns:a16="http://schemas.microsoft.com/office/drawing/2014/main" id="{8E50CA81-F245-4F55-89C7-C42C0FA37489}"/>
              </a:ext>
            </a:extLst>
          </p:cNvPr>
          <p:cNvSpPr txBox="1"/>
          <p:nvPr/>
        </p:nvSpPr>
        <p:spPr>
          <a:xfrm flipH="1">
            <a:off x="21382753" y="14621732"/>
            <a:ext cx="250032" cy="307777"/>
          </a:xfrm>
          <a:prstGeom prst="rect">
            <a:avLst/>
          </a:prstGeom>
          <a:noFill/>
        </p:spPr>
        <p:txBody>
          <a:bodyPr wrap="square" rtlCol="0">
            <a:spAutoFit/>
          </a:bodyPr>
          <a:lstStyle/>
          <a:p>
            <a:r>
              <a:rPr lang="en-US" sz="1400" dirty="0"/>
              <a:t>*</a:t>
            </a:r>
          </a:p>
        </p:txBody>
      </p:sp>
      <p:pic>
        <p:nvPicPr>
          <p:cNvPr id="29" name="Picture 28" descr="Qr code&#10;&#10;Description automatically generated">
            <a:extLst>
              <a:ext uri="{FF2B5EF4-FFF2-40B4-BE49-F238E27FC236}">
                <a16:creationId xmlns:a16="http://schemas.microsoft.com/office/drawing/2014/main" id="{D2F76612-1C86-440C-9050-0826D8DF76E1}"/>
              </a:ext>
            </a:extLst>
          </p:cNvPr>
          <p:cNvPicPr>
            <a:picLocks noChangeAspect="1"/>
          </p:cNvPicPr>
          <p:nvPr/>
        </p:nvPicPr>
        <p:blipFill>
          <a:blip r:embed="rId4"/>
          <a:stretch>
            <a:fillRect/>
          </a:stretch>
        </p:blipFill>
        <p:spPr>
          <a:xfrm>
            <a:off x="44835599" y="14444939"/>
            <a:ext cx="5532703" cy="5532703"/>
          </a:xfrm>
          <a:prstGeom prst="rect">
            <a:avLst/>
          </a:prstGeom>
        </p:spPr>
      </p:pic>
      <p:sp>
        <p:nvSpPr>
          <p:cNvPr id="32" name="TextBox 31">
            <a:extLst>
              <a:ext uri="{FF2B5EF4-FFF2-40B4-BE49-F238E27FC236}">
                <a16:creationId xmlns:a16="http://schemas.microsoft.com/office/drawing/2014/main" id="{E983CAAF-085B-428A-9B7C-E1FB31F49453}"/>
              </a:ext>
            </a:extLst>
          </p:cNvPr>
          <p:cNvSpPr txBox="1"/>
          <p:nvPr/>
        </p:nvSpPr>
        <p:spPr>
          <a:xfrm>
            <a:off x="17255584" y="11459539"/>
            <a:ext cx="17420242" cy="7540526"/>
          </a:xfrm>
          <a:prstGeom prst="rect">
            <a:avLst/>
          </a:prstGeom>
          <a:noFill/>
        </p:spPr>
        <p:txBody>
          <a:bodyPr wrap="square" rtlCol="0">
            <a:spAutoFit/>
          </a:bodyPr>
          <a:lstStyle/>
          <a:p>
            <a:pPr algn="ctr"/>
            <a:r>
              <a:rPr lang="en-US" sz="12100" dirty="0"/>
              <a:t>When we listen to music, we track key and key changes, not just music surface features</a:t>
            </a:r>
            <a:r>
              <a:rPr lang="en-US" sz="9600" dirty="0"/>
              <a:t>.</a:t>
            </a:r>
          </a:p>
        </p:txBody>
      </p:sp>
      <p:pic>
        <p:nvPicPr>
          <p:cNvPr id="41" name="Picture 40">
            <a:extLst>
              <a:ext uri="{FF2B5EF4-FFF2-40B4-BE49-F238E27FC236}">
                <a16:creationId xmlns:a16="http://schemas.microsoft.com/office/drawing/2014/main" id="{7A235968-4A11-47A9-A901-0B3946556C88}"/>
              </a:ext>
            </a:extLst>
          </p:cNvPr>
          <p:cNvPicPr>
            <a:picLocks noChangeAspect="1"/>
          </p:cNvPicPr>
          <p:nvPr/>
        </p:nvPicPr>
        <p:blipFill>
          <a:blip r:embed="rId5"/>
          <a:stretch>
            <a:fillRect/>
          </a:stretch>
        </p:blipFill>
        <p:spPr>
          <a:xfrm>
            <a:off x="554509" y="13894065"/>
            <a:ext cx="16734229" cy="6567640"/>
          </a:xfrm>
          <a:prstGeom prst="rect">
            <a:avLst/>
          </a:prstGeom>
        </p:spPr>
      </p:pic>
      <p:grpSp>
        <p:nvGrpSpPr>
          <p:cNvPr id="113" name="Group 112">
            <a:extLst>
              <a:ext uri="{FF2B5EF4-FFF2-40B4-BE49-F238E27FC236}">
                <a16:creationId xmlns:a16="http://schemas.microsoft.com/office/drawing/2014/main" id="{3196DF22-64C4-4605-ADAE-85276A7A90C5}"/>
              </a:ext>
            </a:extLst>
          </p:cNvPr>
          <p:cNvGrpSpPr>
            <a:grpSpLocks noChangeAspect="1"/>
          </p:cNvGrpSpPr>
          <p:nvPr/>
        </p:nvGrpSpPr>
        <p:grpSpPr>
          <a:xfrm>
            <a:off x="2160430" y="21727449"/>
            <a:ext cx="6441799" cy="6034048"/>
            <a:chOff x="12427402" y="18511088"/>
            <a:chExt cx="5478148" cy="5131394"/>
          </a:xfrm>
        </p:grpSpPr>
        <p:pic>
          <p:nvPicPr>
            <p:cNvPr id="114" name="Picture 113">
              <a:extLst>
                <a:ext uri="{FF2B5EF4-FFF2-40B4-BE49-F238E27FC236}">
                  <a16:creationId xmlns:a16="http://schemas.microsoft.com/office/drawing/2014/main" id="{A4F689A4-FAC0-4AB9-B8AD-9A4CF9396DAC}"/>
                </a:ext>
              </a:extLst>
            </p:cNvPr>
            <p:cNvPicPr>
              <a:picLocks noChangeAspect="1"/>
            </p:cNvPicPr>
            <p:nvPr/>
          </p:nvPicPr>
          <p:blipFill rotWithShape="1">
            <a:blip r:embed="rId6"/>
            <a:srcRect r="27430"/>
            <a:stretch/>
          </p:blipFill>
          <p:spPr>
            <a:xfrm>
              <a:off x="12427402" y="18609951"/>
              <a:ext cx="5478148" cy="5032531"/>
            </a:xfrm>
            <a:prstGeom prst="rect">
              <a:avLst/>
            </a:prstGeom>
          </p:spPr>
        </p:pic>
        <p:grpSp>
          <p:nvGrpSpPr>
            <p:cNvPr id="115" name="Group 114">
              <a:extLst>
                <a:ext uri="{FF2B5EF4-FFF2-40B4-BE49-F238E27FC236}">
                  <a16:creationId xmlns:a16="http://schemas.microsoft.com/office/drawing/2014/main" id="{31D91481-9FA2-4CD0-A9CE-714BFD1A4A33}"/>
                </a:ext>
              </a:extLst>
            </p:cNvPr>
            <p:cNvGrpSpPr/>
            <p:nvPr/>
          </p:nvGrpSpPr>
          <p:grpSpPr>
            <a:xfrm>
              <a:off x="15379029" y="19146731"/>
              <a:ext cx="1482883" cy="226114"/>
              <a:chOff x="11855609" y="17141371"/>
              <a:chExt cx="598214" cy="428015"/>
            </a:xfrm>
          </p:grpSpPr>
          <p:cxnSp>
            <p:nvCxnSpPr>
              <p:cNvPr id="122" name="Straight Connector 121">
                <a:extLst>
                  <a:ext uri="{FF2B5EF4-FFF2-40B4-BE49-F238E27FC236}">
                    <a16:creationId xmlns:a16="http://schemas.microsoft.com/office/drawing/2014/main" id="{DE9D853C-CDB7-4238-A5B3-537AC7A02267}"/>
                  </a:ext>
                </a:extLst>
              </p:cNvPr>
              <p:cNvCxnSpPr>
                <a:cxnSpLocks/>
              </p:cNvCxnSpPr>
              <p:nvPr/>
            </p:nvCxnSpPr>
            <p:spPr>
              <a:xfrm flipV="1">
                <a:off x="11858171" y="17141371"/>
                <a:ext cx="0" cy="4280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FF8C43B6-16A9-4D88-9EE9-08FEA8523B62}"/>
                  </a:ext>
                </a:extLst>
              </p:cNvPr>
              <p:cNvCxnSpPr>
                <a:cxnSpLocks/>
              </p:cNvCxnSpPr>
              <p:nvPr/>
            </p:nvCxnSpPr>
            <p:spPr>
              <a:xfrm flipV="1">
                <a:off x="12449173" y="17141371"/>
                <a:ext cx="0" cy="4280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6063DF91-F619-4101-BDF3-B377404C7BEA}"/>
                  </a:ext>
                </a:extLst>
              </p:cNvPr>
              <p:cNvCxnSpPr>
                <a:cxnSpLocks/>
              </p:cNvCxnSpPr>
              <p:nvPr/>
            </p:nvCxnSpPr>
            <p:spPr>
              <a:xfrm flipH="1">
                <a:off x="11855609" y="17153279"/>
                <a:ext cx="598214"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16" name="Group 115">
              <a:extLst>
                <a:ext uri="{FF2B5EF4-FFF2-40B4-BE49-F238E27FC236}">
                  <a16:creationId xmlns:a16="http://schemas.microsoft.com/office/drawing/2014/main" id="{221752EB-513E-4805-99BA-3660C6379838}"/>
                </a:ext>
              </a:extLst>
            </p:cNvPr>
            <p:cNvGrpSpPr/>
            <p:nvPr/>
          </p:nvGrpSpPr>
          <p:grpSpPr>
            <a:xfrm>
              <a:off x="13907723" y="18745873"/>
              <a:ext cx="2942736" cy="219823"/>
              <a:chOff x="11855843" y="17141371"/>
              <a:chExt cx="594614" cy="428015"/>
            </a:xfrm>
          </p:grpSpPr>
          <p:cxnSp>
            <p:nvCxnSpPr>
              <p:cNvPr id="119" name="Straight Connector 118">
                <a:extLst>
                  <a:ext uri="{FF2B5EF4-FFF2-40B4-BE49-F238E27FC236}">
                    <a16:creationId xmlns:a16="http://schemas.microsoft.com/office/drawing/2014/main" id="{4FFEA935-2AE5-4536-8B54-A2A1580AE687}"/>
                  </a:ext>
                </a:extLst>
              </p:cNvPr>
              <p:cNvCxnSpPr>
                <a:cxnSpLocks/>
              </p:cNvCxnSpPr>
              <p:nvPr/>
            </p:nvCxnSpPr>
            <p:spPr>
              <a:xfrm flipV="1">
                <a:off x="11858171" y="17141371"/>
                <a:ext cx="0" cy="4280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E9C4A743-A1F5-460A-8CE1-C021AD686966}"/>
                  </a:ext>
                </a:extLst>
              </p:cNvPr>
              <p:cNvCxnSpPr>
                <a:cxnSpLocks/>
              </p:cNvCxnSpPr>
              <p:nvPr/>
            </p:nvCxnSpPr>
            <p:spPr>
              <a:xfrm flipV="1">
                <a:off x="12449173" y="17141371"/>
                <a:ext cx="0" cy="4280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BBA4D2D6-ECA7-4A76-8A93-F7B43E987AB9}"/>
                  </a:ext>
                </a:extLst>
              </p:cNvPr>
              <p:cNvCxnSpPr>
                <a:cxnSpLocks/>
              </p:cNvCxnSpPr>
              <p:nvPr/>
            </p:nvCxnSpPr>
            <p:spPr>
              <a:xfrm flipH="1">
                <a:off x="11855843" y="17165643"/>
                <a:ext cx="59461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17" name="TextBox 116">
              <a:extLst>
                <a:ext uri="{FF2B5EF4-FFF2-40B4-BE49-F238E27FC236}">
                  <a16:creationId xmlns:a16="http://schemas.microsoft.com/office/drawing/2014/main" id="{1010DF95-243C-406B-86E4-2E016135FE67}"/>
                </a:ext>
              </a:extLst>
            </p:cNvPr>
            <p:cNvSpPr txBox="1"/>
            <p:nvPr/>
          </p:nvSpPr>
          <p:spPr>
            <a:xfrm flipH="1">
              <a:off x="15017135" y="18511088"/>
              <a:ext cx="502504" cy="597966"/>
            </a:xfrm>
            <a:prstGeom prst="rect">
              <a:avLst/>
            </a:prstGeom>
            <a:noFill/>
          </p:spPr>
          <p:txBody>
            <a:bodyPr wrap="square" rtlCol="0">
              <a:spAutoFit/>
            </a:bodyPr>
            <a:lstStyle/>
            <a:p>
              <a:r>
                <a:rPr lang="en-US" sz="1400" dirty="0"/>
                <a:t>***</a:t>
              </a:r>
            </a:p>
          </p:txBody>
        </p:sp>
        <p:sp>
          <p:nvSpPr>
            <p:cNvPr id="118" name="TextBox 117">
              <a:extLst>
                <a:ext uri="{FF2B5EF4-FFF2-40B4-BE49-F238E27FC236}">
                  <a16:creationId xmlns:a16="http://schemas.microsoft.com/office/drawing/2014/main" id="{5EC79889-29A6-43DB-809F-A9DEBC89E0D2}"/>
                </a:ext>
              </a:extLst>
            </p:cNvPr>
            <p:cNvSpPr txBox="1"/>
            <p:nvPr/>
          </p:nvSpPr>
          <p:spPr>
            <a:xfrm flipH="1">
              <a:off x="15883311" y="18913197"/>
              <a:ext cx="502504" cy="597966"/>
            </a:xfrm>
            <a:prstGeom prst="rect">
              <a:avLst/>
            </a:prstGeom>
            <a:noFill/>
          </p:spPr>
          <p:txBody>
            <a:bodyPr wrap="square" rtlCol="0">
              <a:spAutoFit/>
            </a:bodyPr>
            <a:lstStyle/>
            <a:p>
              <a:r>
                <a:rPr lang="en-US" sz="1400" dirty="0"/>
                <a:t>***</a:t>
              </a:r>
            </a:p>
          </p:txBody>
        </p:sp>
      </p:grpSp>
      <p:grpSp>
        <p:nvGrpSpPr>
          <p:cNvPr id="125" name="Group 124">
            <a:extLst>
              <a:ext uri="{FF2B5EF4-FFF2-40B4-BE49-F238E27FC236}">
                <a16:creationId xmlns:a16="http://schemas.microsoft.com/office/drawing/2014/main" id="{08748CE8-3A4E-412F-B145-F7DB56D2FC11}"/>
              </a:ext>
            </a:extLst>
          </p:cNvPr>
          <p:cNvGrpSpPr>
            <a:grpSpLocks noChangeAspect="1"/>
          </p:cNvGrpSpPr>
          <p:nvPr/>
        </p:nvGrpSpPr>
        <p:grpSpPr>
          <a:xfrm>
            <a:off x="9569355" y="21771055"/>
            <a:ext cx="6636509" cy="5917794"/>
            <a:chOff x="18905984" y="18160948"/>
            <a:chExt cx="6147266" cy="5481534"/>
          </a:xfrm>
        </p:grpSpPr>
        <p:pic>
          <p:nvPicPr>
            <p:cNvPr id="126" name="Picture 125">
              <a:extLst>
                <a:ext uri="{FF2B5EF4-FFF2-40B4-BE49-F238E27FC236}">
                  <a16:creationId xmlns:a16="http://schemas.microsoft.com/office/drawing/2014/main" id="{9D5BCF63-8D70-49AA-BAD4-CCC61142A640}"/>
                </a:ext>
              </a:extLst>
            </p:cNvPr>
            <p:cNvPicPr>
              <a:picLocks noChangeAspect="1"/>
            </p:cNvPicPr>
            <p:nvPr/>
          </p:nvPicPr>
          <p:blipFill rotWithShape="1">
            <a:blip r:embed="rId7"/>
            <a:srcRect r="18512"/>
            <a:stretch/>
          </p:blipFill>
          <p:spPr>
            <a:xfrm>
              <a:off x="18905984" y="18613282"/>
              <a:ext cx="6147266" cy="5029200"/>
            </a:xfrm>
            <a:prstGeom prst="rect">
              <a:avLst/>
            </a:prstGeom>
          </p:spPr>
        </p:pic>
        <p:grpSp>
          <p:nvGrpSpPr>
            <p:cNvPr id="127" name="Group 126">
              <a:extLst>
                <a:ext uri="{FF2B5EF4-FFF2-40B4-BE49-F238E27FC236}">
                  <a16:creationId xmlns:a16="http://schemas.microsoft.com/office/drawing/2014/main" id="{E30E1EFC-EA60-4092-97B3-705B64177FBE}"/>
                </a:ext>
              </a:extLst>
            </p:cNvPr>
            <p:cNvGrpSpPr/>
            <p:nvPr/>
          </p:nvGrpSpPr>
          <p:grpSpPr>
            <a:xfrm>
              <a:off x="20429319" y="18388454"/>
              <a:ext cx="3503152" cy="314739"/>
              <a:chOff x="11855843" y="17141371"/>
              <a:chExt cx="594614" cy="428015"/>
            </a:xfrm>
          </p:grpSpPr>
          <p:cxnSp>
            <p:nvCxnSpPr>
              <p:cNvPr id="139" name="Straight Connector 138">
                <a:extLst>
                  <a:ext uri="{FF2B5EF4-FFF2-40B4-BE49-F238E27FC236}">
                    <a16:creationId xmlns:a16="http://schemas.microsoft.com/office/drawing/2014/main" id="{691974C5-3AE1-4E1F-9AEF-EE52A159DBFF}"/>
                  </a:ext>
                </a:extLst>
              </p:cNvPr>
              <p:cNvCxnSpPr>
                <a:cxnSpLocks/>
              </p:cNvCxnSpPr>
              <p:nvPr/>
            </p:nvCxnSpPr>
            <p:spPr>
              <a:xfrm flipV="1">
                <a:off x="11858171" y="17141371"/>
                <a:ext cx="0" cy="4280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40" name="Straight Connector 139">
                <a:extLst>
                  <a:ext uri="{FF2B5EF4-FFF2-40B4-BE49-F238E27FC236}">
                    <a16:creationId xmlns:a16="http://schemas.microsoft.com/office/drawing/2014/main" id="{2F328EBA-6F5E-4F43-8748-EA98D9E09C1B}"/>
                  </a:ext>
                </a:extLst>
              </p:cNvPr>
              <p:cNvCxnSpPr>
                <a:cxnSpLocks/>
              </p:cNvCxnSpPr>
              <p:nvPr/>
            </p:nvCxnSpPr>
            <p:spPr>
              <a:xfrm flipV="1">
                <a:off x="12449173" y="17141371"/>
                <a:ext cx="0" cy="4280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9E085E13-ACED-4C57-B7FB-456F706F6205}"/>
                  </a:ext>
                </a:extLst>
              </p:cNvPr>
              <p:cNvCxnSpPr>
                <a:cxnSpLocks/>
              </p:cNvCxnSpPr>
              <p:nvPr/>
            </p:nvCxnSpPr>
            <p:spPr>
              <a:xfrm flipH="1">
                <a:off x="11855843" y="17165643"/>
                <a:ext cx="594614"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28" name="Group 127">
              <a:extLst>
                <a:ext uri="{FF2B5EF4-FFF2-40B4-BE49-F238E27FC236}">
                  <a16:creationId xmlns:a16="http://schemas.microsoft.com/office/drawing/2014/main" id="{2C8B84AF-7674-4BEC-BCB2-063A74410675}"/>
                </a:ext>
              </a:extLst>
            </p:cNvPr>
            <p:cNvGrpSpPr/>
            <p:nvPr/>
          </p:nvGrpSpPr>
          <p:grpSpPr>
            <a:xfrm>
              <a:off x="20421600" y="18982616"/>
              <a:ext cx="1802381" cy="278951"/>
              <a:chOff x="11855609" y="17141371"/>
              <a:chExt cx="598214" cy="428015"/>
            </a:xfrm>
          </p:grpSpPr>
          <p:cxnSp>
            <p:nvCxnSpPr>
              <p:cNvPr id="136" name="Straight Connector 135">
                <a:extLst>
                  <a:ext uri="{FF2B5EF4-FFF2-40B4-BE49-F238E27FC236}">
                    <a16:creationId xmlns:a16="http://schemas.microsoft.com/office/drawing/2014/main" id="{27310FDA-2A71-4063-A357-6ED55BDE6B2C}"/>
                  </a:ext>
                </a:extLst>
              </p:cNvPr>
              <p:cNvCxnSpPr>
                <a:cxnSpLocks/>
              </p:cNvCxnSpPr>
              <p:nvPr/>
            </p:nvCxnSpPr>
            <p:spPr>
              <a:xfrm flipV="1">
                <a:off x="11858171" y="17141371"/>
                <a:ext cx="0" cy="4280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F215E458-955E-49A0-8FFC-9F884793A6A3}"/>
                  </a:ext>
                </a:extLst>
              </p:cNvPr>
              <p:cNvCxnSpPr>
                <a:cxnSpLocks/>
              </p:cNvCxnSpPr>
              <p:nvPr/>
            </p:nvCxnSpPr>
            <p:spPr>
              <a:xfrm flipV="1">
                <a:off x="12449173" y="17141371"/>
                <a:ext cx="0" cy="4280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38" name="Straight Connector 137">
                <a:extLst>
                  <a:ext uri="{FF2B5EF4-FFF2-40B4-BE49-F238E27FC236}">
                    <a16:creationId xmlns:a16="http://schemas.microsoft.com/office/drawing/2014/main" id="{99168AC7-C305-4209-B2B6-8FB030021EB4}"/>
                  </a:ext>
                </a:extLst>
              </p:cNvPr>
              <p:cNvCxnSpPr>
                <a:cxnSpLocks/>
              </p:cNvCxnSpPr>
              <p:nvPr/>
            </p:nvCxnSpPr>
            <p:spPr>
              <a:xfrm flipH="1">
                <a:off x="11855609" y="17153279"/>
                <a:ext cx="598214"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29" name="Group 128">
              <a:extLst>
                <a:ext uri="{FF2B5EF4-FFF2-40B4-BE49-F238E27FC236}">
                  <a16:creationId xmlns:a16="http://schemas.microsoft.com/office/drawing/2014/main" id="{58F936D7-766B-4C03-A21C-2EC2138B5F07}"/>
                </a:ext>
              </a:extLst>
            </p:cNvPr>
            <p:cNvGrpSpPr/>
            <p:nvPr/>
          </p:nvGrpSpPr>
          <p:grpSpPr>
            <a:xfrm>
              <a:off x="22461041" y="18724199"/>
              <a:ext cx="1482883" cy="226114"/>
              <a:chOff x="11855609" y="17141371"/>
              <a:chExt cx="598214" cy="428015"/>
            </a:xfrm>
          </p:grpSpPr>
          <p:cxnSp>
            <p:nvCxnSpPr>
              <p:cNvPr id="133" name="Straight Connector 132">
                <a:extLst>
                  <a:ext uri="{FF2B5EF4-FFF2-40B4-BE49-F238E27FC236}">
                    <a16:creationId xmlns:a16="http://schemas.microsoft.com/office/drawing/2014/main" id="{F1E2E82B-8406-4335-A3A0-1F23D8A29A87}"/>
                  </a:ext>
                </a:extLst>
              </p:cNvPr>
              <p:cNvCxnSpPr>
                <a:cxnSpLocks/>
              </p:cNvCxnSpPr>
              <p:nvPr/>
            </p:nvCxnSpPr>
            <p:spPr>
              <a:xfrm flipV="1">
                <a:off x="11858171" y="17141371"/>
                <a:ext cx="0" cy="4280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6458DA1E-DF28-40D7-97AE-EF8D3D510620}"/>
                  </a:ext>
                </a:extLst>
              </p:cNvPr>
              <p:cNvCxnSpPr>
                <a:cxnSpLocks/>
              </p:cNvCxnSpPr>
              <p:nvPr/>
            </p:nvCxnSpPr>
            <p:spPr>
              <a:xfrm flipV="1">
                <a:off x="12449173" y="17141371"/>
                <a:ext cx="0" cy="4280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35" name="Straight Connector 134">
                <a:extLst>
                  <a:ext uri="{FF2B5EF4-FFF2-40B4-BE49-F238E27FC236}">
                    <a16:creationId xmlns:a16="http://schemas.microsoft.com/office/drawing/2014/main" id="{5C9A6C05-1977-4F17-8262-5D672497DE1E}"/>
                  </a:ext>
                </a:extLst>
              </p:cNvPr>
              <p:cNvCxnSpPr>
                <a:cxnSpLocks/>
              </p:cNvCxnSpPr>
              <p:nvPr/>
            </p:nvCxnSpPr>
            <p:spPr>
              <a:xfrm flipH="1">
                <a:off x="11855609" y="17153279"/>
                <a:ext cx="59821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0" name="TextBox 129">
              <a:extLst>
                <a:ext uri="{FF2B5EF4-FFF2-40B4-BE49-F238E27FC236}">
                  <a16:creationId xmlns:a16="http://schemas.microsoft.com/office/drawing/2014/main" id="{2B7F3DD7-9965-4548-9EA8-11A69BE4594E}"/>
                </a:ext>
              </a:extLst>
            </p:cNvPr>
            <p:cNvSpPr txBox="1"/>
            <p:nvPr/>
          </p:nvSpPr>
          <p:spPr>
            <a:xfrm flipH="1">
              <a:off x="21879195" y="18160948"/>
              <a:ext cx="502504" cy="626938"/>
            </a:xfrm>
            <a:prstGeom prst="rect">
              <a:avLst/>
            </a:prstGeom>
            <a:noFill/>
          </p:spPr>
          <p:txBody>
            <a:bodyPr wrap="square" rtlCol="0">
              <a:spAutoFit/>
            </a:bodyPr>
            <a:lstStyle/>
            <a:p>
              <a:r>
                <a:rPr lang="en-US" sz="1400" dirty="0"/>
                <a:t>***</a:t>
              </a:r>
            </a:p>
          </p:txBody>
        </p:sp>
        <p:sp>
          <p:nvSpPr>
            <p:cNvPr id="131" name="TextBox 130">
              <a:extLst>
                <a:ext uri="{FF2B5EF4-FFF2-40B4-BE49-F238E27FC236}">
                  <a16:creationId xmlns:a16="http://schemas.microsoft.com/office/drawing/2014/main" id="{366769CE-C882-4DAC-AC43-05280B443235}"/>
                </a:ext>
              </a:extLst>
            </p:cNvPr>
            <p:cNvSpPr txBox="1"/>
            <p:nvPr/>
          </p:nvSpPr>
          <p:spPr>
            <a:xfrm flipH="1">
              <a:off x="22905286" y="18482380"/>
              <a:ext cx="502504" cy="368787"/>
            </a:xfrm>
            <a:prstGeom prst="rect">
              <a:avLst/>
            </a:prstGeom>
            <a:noFill/>
          </p:spPr>
          <p:txBody>
            <a:bodyPr wrap="square" rtlCol="0">
              <a:spAutoFit/>
            </a:bodyPr>
            <a:lstStyle/>
            <a:p>
              <a:pPr algn="ctr"/>
              <a:r>
                <a:rPr lang="en-US" sz="1400" dirty="0"/>
                <a:t>**</a:t>
              </a:r>
            </a:p>
          </p:txBody>
        </p:sp>
        <p:sp>
          <p:nvSpPr>
            <p:cNvPr id="132" name="TextBox 131">
              <a:extLst>
                <a:ext uri="{FF2B5EF4-FFF2-40B4-BE49-F238E27FC236}">
                  <a16:creationId xmlns:a16="http://schemas.microsoft.com/office/drawing/2014/main" id="{F1E24357-F2CC-4441-8A6A-3F867A38568B}"/>
                </a:ext>
              </a:extLst>
            </p:cNvPr>
            <p:cNvSpPr txBox="1"/>
            <p:nvPr/>
          </p:nvSpPr>
          <p:spPr>
            <a:xfrm flipH="1">
              <a:off x="21046350" y="18758338"/>
              <a:ext cx="552877" cy="368787"/>
            </a:xfrm>
            <a:prstGeom prst="rect">
              <a:avLst/>
            </a:prstGeom>
            <a:noFill/>
          </p:spPr>
          <p:txBody>
            <a:bodyPr wrap="square" rtlCol="0">
              <a:spAutoFit/>
            </a:bodyPr>
            <a:lstStyle/>
            <a:p>
              <a:pPr algn="ctr"/>
              <a:r>
                <a:rPr lang="en-US" sz="1400" dirty="0"/>
                <a:t>***</a:t>
              </a:r>
            </a:p>
          </p:txBody>
        </p:sp>
      </p:grpSp>
      <p:grpSp>
        <p:nvGrpSpPr>
          <p:cNvPr id="44" name="Group 43">
            <a:extLst>
              <a:ext uri="{FF2B5EF4-FFF2-40B4-BE49-F238E27FC236}">
                <a16:creationId xmlns:a16="http://schemas.microsoft.com/office/drawing/2014/main" id="{80513C41-9282-4764-B6D7-A22011A8B0FE}"/>
              </a:ext>
            </a:extLst>
          </p:cNvPr>
          <p:cNvGrpSpPr>
            <a:grpSpLocks noChangeAspect="1"/>
          </p:cNvGrpSpPr>
          <p:nvPr/>
        </p:nvGrpSpPr>
        <p:grpSpPr>
          <a:xfrm>
            <a:off x="17006023" y="21011785"/>
            <a:ext cx="6636504" cy="6863620"/>
            <a:chOff x="25808670" y="18290988"/>
            <a:chExt cx="5203303" cy="5381371"/>
          </a:xfrm>
        </p:grpSpPr>
        <p:pic>
          <p:nvPicPr>
            <p:cNvPr id="142" name="Picture 141">
              <a:extLst>
                <a:ext uri="{FF2B5EF4-FFF2-40B4-BE49-F238E27FC236}">
                  <a16:creationId xmlns:a16="http://schemas.microsoft.com/office/drawing/2014/main" id="{FF6AF130-C887-4CCD-8E77-0103DA3E864A}"/>
                </a:ext>
              </a:extLst>
            </p:cNvPr>
            <p:cNvPicPr>
              <a:picLocks noChangeAspect="1"/>
            </p:cNvPicPr>
            <p:nvPr/>
          </p:nvPicPr>
          <p:blipFill rotWithShape="1">
            <a:blip r:embed="rId8"/>
            <a:srcRect r="31025"/>
            <a:stretch/>
          </p:blipFill>
          <p:spPr>
            <a:xfrm>
              <a:off x="25808670" y="18643159"/>
              <a:ext cx="5203303" cy="5029200"/>
            </a:xfrm>
            <a:prstGeom prst="rect">
              <a:avLst/>
            </a:prstGeom>
          </p:spPr>
        </p:pic>
        <p:grpSp>
          <p:nvGrpSpPr>
            <p:cNvPr id="143" name="Group 142">
              <a:extLst>
                <a:ext uri="{FF2B5EF4-FFF2-40B4-BE49-F238E27FC236}">
                  <a16:creationId xmlns:a16="http://schemas.microsoft.com/office/drawing/2014/main" id="{883D70C7-10D0-4BE6-8C2F-258E481BBE59}"/>
                </a:ext>
              </a:extLst>
            </p:cNvPr>
            <p:cNvGrpSpPr/>
            <p:nvPr/>
          </p:nvGrpSpPr>
          <p:grpSpPr>
            <a:xfrm>
              <a:off x="28522524" y="18888251"/>
              <a:ext cx="1719943" cy="219823"/>
              <a:chOff x="11855609" y="17141371"/>
              <a:chExt cx="598214" cy="428015"/>
            </a:xfrm>
          </p:grpSpPr>
          <p:cxnSp>
            <p:nvCxnSpPr>
              <p:cNvPr id="144" name="Straight Connector 143">
                <a:extLst>
                  <a:ext uri="{FF2B5EF4-FFF2-40B4-BE49-F238E27FC236}">
                    <a16:creationId xmlns:a16="http://schemas.microsoft.com/office/drawing/2014/main" id="{9FE1B73B-224D-48B8-AAC3-957CCC499503}"/>
                  </a:ext>
                </a:extLst>
              </p:cNvPr>
              <p:cNvCxnSpPr>
                <a:cxnSpLocks/>
              </p:cNvCxnSpPr>
              <p:nvPr/>
            </p:nvCxnSpPr>
            <p:spPr>
              <a:xfrm flipV="1">
                <a:off x="11858171" y="17141371"/>
                <a:ext cx="0" cy="4280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0844DE25-01D7-490B-871A-8ADEFD8DD98D}"/>
                  </a:ext>
                </a:extLst>
              </p:cNvPr>
              <p:cNvCxnSpPr>
                <a:cxnSpLocks/>
              </p:cNvCxnSpPr>
              <p:nvPr/>
            </p:nvCxnSpPr>
            <p:spPr>
              <a:xfrm flipV="1">
                <a:off x="12449173" y="17141371"/>
                <a:ext cx="0" cy="4280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46" name="Straight Connector 145">
                <a:extLst>
                  <a:ext uri="{FF2B5EF4-FFF2-40B4-BE49-F238E27FC236}">
                    <a16:creationId xmlns:a16="http://schemas.microsoft.com/office/drawing/2014/main" id="{B3E345E7-9D7B-4D74-BC29-126DAB58EE3B}"/>
                  </a:ext>
                </a:extLst>
              </p:cNvPr>
              <p:cNvCxnSpPr>
                <a:cxnSpLocks/>
              </p:cNvCxnSpPr>
              <p:nvPr/>
            </p:nvCxnSpPr>
            <p:spPr>
              <a:xfrm flipH="1">
                <a:off x="11855609" y="17153279"/>
                <a:ext cx="598214"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47" name="Group 146">
              <a:extLst>
                <a:ext uri="{FF2B5EF4-FFF2-40B4-BE49-F238E27FC236}">
                  <a16:creationId xmlns:a16="http://schemas.microsoft.com/office/drawing/2014/main" id="{A7B9D2CE-E3EE-47F5-A573-5FE02E136B6C}"/>
                </a:ext>
              </a:extLst>
            </p:cNvPr>
            <p:cNvGrpSpPr/>
            <p:nvPr/>
          </p:nvGrpSpPr>
          <p:grpSpPr>
            <a:xfrm>
              <a:off x="27299731" y="18543164"/>
              <a:ext cx="2942736" cy="219823"/>
              <a:chOff x="11855843" y="17141371"/>
              <a:chExt cx="594614" cy="428015"/>
            </a:xfrm>
          </p:grpSpPr>
          <p:cxnSp>
            <p:nvCxnSpPr>
              <p:cNvPr id="148" name="Straight Connector 147">
                <a:extLst>
                  <a:ext uri="{FF2B5EF4-FFF2-40B4-BE49-F238E27FC236}">
                    <a16:creationId xmlns:a16="http://schemas.microsoft.com/office/drawing/2014/main" id="{4DF77DB0-89A2-46BB-8A01-514C7BC7A2C1}"/>
                  </a:ext>
                </a:extLst>
              </p:cNvPr>
              <p:cNvCxnSpPr>
                <a:cxnSpLocks/>
              </p:cNvCxnSpPr>
              <p:nvPr/>
            </p:nvCxnSpPr>
            <p:spPr>
              <a:xfrm flipV="1">
                <a:off x="11858171" y="17141371"/>
                <a:ext cx="0" cy="4280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49" name="Straight Connector 148">
                <a:extLst>
                  <a:ext uri="{FF2B5EF4-FFF2-40B4-BE49-F238E27FC236}">
                    <a16:creationId xmlns:a16="http://schemas.microsoft.com/office/drawing/2014/main" id="{9DFE60C0-A0FB-4D78-8554-1E6C76965F93}"/>
                  </a:ext>
                </a:extLst>
              </p:cNvPr>
              <p:cNvCxnSpPr>
                <a:cxnSpLocks/>
              </p:cNvCxnSpPr>
              <p:nvPr/>
            </p:nvCxnSpPr>
            <p:spPr>
              <a:xfrm flipV="1">
                <a:off x="12449173" y="17141371"/>
                <a:ext cx="0" cy="4280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7B1BF889-72C4-4DE3-81FB-89F24C9B2AA5}"/>
                  </a:ext>
                </a:extLst>
              </p:cNvPr>
              <p:cNvCxnSpPr>
                <a:cxnSpLocks/>
              </p:cNvCxnSpPr>
              <p:nvPr/>
            </p:nvCxnSpPr>
            <p:spPr>
              <a:xfrm flipH="1">
                <a:off x="11855843" y="17165643"/>
                <a:ext cx="59461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51" name="TextBox 150">
              <a:extLst>
                <a:ext uri="{FF2B5EF4-FFF2-40B4-BE49-F238E27FC236}">
                  <a16:creationId xmlns:a16="http://schemas.microsoft.com/office/drawing/2014/main" id="{5B6F5C57-6D4C-4A90-AB2E-BBA09F71948F}"/>
                </a:ext>
              </a:extLst>
            </p:cNvPr>
            <p:cNvSpPr txBox="1"/>
            <p:nvPr/>
          </p:nvSpPr>
          <p:spPr>
            <a:xfrm flipH="1">
              <a:off x="28494659" y="18290988"/>
              <a:ext cx="552879" cy="351745"/>
            </a:xfrm>
            <a:prstGeom prst="rect">
              <a:avLst/>
            </a:prstGeom>
            <a:noFill/>
          </p:spPr>
          <p:txBody>
            <a:bodyPr wrap="square" rtlCol="0">
              <a:spAutoFit/>
            </a:bodyPr>
            <a:lstStyle/>
            <a:p>
              <a:pPr algn="ctr"/>
              <a:r>
                <a:rPr lang="en-US" sz="1400" dirty="0"/>
                <a:t>***</a:t>
              </a:r>
            </a:p>
          </p:txBody>
        </p:sp>
        <p:sp>
          <p:nvSpPr>
            <p:cNvPr id="152" name="TextBox 151">
              <a:extLst>
                <a:ext uri="{FF2B5EF4-FFF2-40B4-BE49-F238E27FC236}">
                  <a16:creationId xmlns:a16="http://schemas.microsoft.com/office/drawing/2014/main" id="{8F592C33-54D0-452B-BB4B-12CB239DE14A}"/>
                </a:ext>
              </a:extLst>
            </p:cNvPr>
            <p:cNvSpPr txBox="1"/>
            <p:nvPr/>
          </p:nvSpPr>
          <p:spPr>
            <a:xfrm flipH="1">
              <a:off x="29106055" y="18676911"/>
              <a:ext cx="552879" cy="351745"/>
            </a:xfrm>
            <a:prstGeom prst="rect">
              <a:avLst/>
            </a:prstGeom>
            <a:noFill/>
          </p:spPr>
          <p:txBody>
            <a:bodyPr wrap="square" rtlCol="0">
              <a:spAutoFit/>
            </a:bodyPr>
            <a:lstStyle/>
            <a:p>
              <a:pPr algn="ctr"/>
              <a:r>
                <a:rPr lang="en-US" sz="1400" dirty="0"/>
                <a:t>***</a:t>
              </a:r>
            </a:p>
          </p:txBody>
        </p:sp>
      </p:grpSp>
      <p:grpSp>
        <p:nvGrpSpPr>
          <p:cNvPr id="153" name="Group 152">
            <a:extLst>
              <a:ext uri="{FF2B5EF4-FFF2-40B4-BE49-F238E27FC236}">
                <a16:creationId xmlns:a16="http://schemas.microsoft.com/office/drawing/2014/main" id="{14FE28BF-ECDA-44FA-A905-4071691E9DFC}"/>
              </a:ext>
            </a:extLst>
          </p:cNvPr>
          <p:cNvGrpSpPr>
            <a:grpSpLocks noChangeAspect="1"/>
          </p:cNvGrpSpPr>
          <p:nvPr/>
        </p:nvGrpSpPr>
        <p:grpSpPr>
          <a:xfrm>
            <a:off x="26204247" y="21779160"/>
            <a:ext cx="24400581" cy="6253353"/>
            <a:chOff x="12427402" y="12117255"/>
            <a:chExt cx="20008222" cy="5127685"/>
          </a:xfrm>
        </p:grpSpPr>
        <p:pic>
          <p:nvPicPr>
            <p:cNvPr id="154" name="Content Placeholder 3">
              <a:extLst>
                <a:ext uri="{FF2B5EF4-FFF2-40B4-BE49-F238E27FC236}">
                  <a16:creationId xmlns:a16="http://schemas.microsoft.com/office/drawing/2014/main" id="{15312A54-673A-4AFB-9CE9-7CCB52FCA057}"/>
                </a:ext>
              </a:extLst>
            </p:cNvPr>
            <p:cNvPicPr>
              <a:picLocks noChangeAspect="1"/>
            </p:cNvPicPr>
            <p:nvPr/>
          </p:nvPicPr>
          <p:blipFill>
            <a:blip r:embed="rId9"/>
            <a:stretch>
              <a:fillRect/>
            </a:stretch>
          </p:blipFill>
          <p:spPr>
            <a:xfrm>
              <a:off x="23774169" y="12160767"/>
              <a:ext cx="8238245" cy="5084173"/>
            </a:xfrm>
            <a:prstGeom prst="rect">
              <a:avLst/>
            </a:prstGeom>
          </p:spPr>
        </p:pic>
        <p:pic>
          <p:nvPicPr>
            <p:cNvPr id="155" name="Picture 154">
              <a:extLst>
                <a:ext uri="{FF2B5EF4-FFF2-40B4-BE49-F238E27FC236}">
                  <a16:creationId xmlns:a16="http://schemas.microsoft.com/office/drawing/2014/main" id="{E135CC11-CF1E-409C-A666-E9C163812C01}"/>
                </a:ext>
              </a:extLst>
            </p:cNvPr>
            <p:cNvPicPr>
              <a:picLocks noChangeAspect="1"/>
            </p:cNvPicPr>
            <p:nvPr/>
          </p:nvPicPr>
          <p:blipFill>
            <a:blip r:embed="rId10"/>
            <a:stretch>
              <a:fillRect/>
            </a:stretch>
          </p:blipFill>
          <p:spPr>
            <a:xfrm>
              <a:off x="12427402" y="12117255"/>
              <a:ext cx="8112310" cy="5006192"/>
            </a:xfrm>
            <a:prstGeom prst="rect">
              <a:avLst/>
            </a:prstGeom>
          </p:spPr>
        </p:pic>
        <p:sp>
          <p:nvSpPr>
            <p:cNvPr id="156" name="TextBox 155">
              <a:extLst>
                <a:ext uri="{FF2B5EF4-FFF2-40B4-BE49-F238E27FC236}">
                  <a16:creationId xmlns:a16="http://schemas.microsoft.com/office/drawing/2014/main" id="{2EB32D68-AFBA-41F6-AAE9-A0328B61C286}"/>
                </a:ext>
              </a:extLst>
            </p:cNvPr>
            <p:cNvSpPr txBox="1"/>
            <p:nvPr/>
          </p:nvSpPr>
          <p:spPr>
            <a:xfrm>
              <a:off x="20966664" y="13657422"/>
              <a:ext cx="2664688" cy="1644406"/>
            </a:xfrm>
            <a:prstGeom prst="rect">
              <a:avLst/>
            </a:prstGeom>
            <a:noFill/>
          </p:spPr>
          <p:txBody>
            <a:bodyPr wrap="square" rtlCol="0">
              <a:spAutoFit/>
            </a:bodyPr>
            <a:lstStyle/>
            <a:p>
              <a:pPr algn="ctr"/>
              <a:r>
                <a:rPr lang="en-US" sz="1750" dirty="0"/>
                <a:t>Significance indicators:</a:t>
              </a:r>
            </a:p>
            <a:p>
              <a:pPr algn="ctr"/>
              <a:r>
                <a:rPr lang="en-US" sz="1750" dirty="0"/>
                <a:t>.05</a:t>
              </a:r>
              <a:r>
                <a:rPr lang="en-US" sz="1750" i="1" dirty="0"/>
                <a:t> </a:t>
              </a:r>
              <a:r>
                <a:rPr lang="en-US" sz="1750" dirty="0"/>
                <a:t>&gt;</a:t>
              </a:r>
              <a:r>
                <a:rPr lang="en-US" sz="1750" i="1" dirty="0"/>
                <a:t> p </a:t>
              </a:r>
              <a:r>
                <a:rPr lang="en-US" sz="1750" dirty="0"/>
                <a:t>&lt;  .1 †</a:t>
              </a:r>
              <a:endParaRPr lang="en-US" sz="1750" i="1" dirty="0"/>
            </a:p>
            <a:p>
              <a:pPr algn="ctr"/>
              <a:r>
                <a:rPr lang="en-US" sz="1750" i="1" dirty="0"/>
                <a:t>p</a:t>
              </a:r>
              <a:r>
                <a:rPr lang="en-US" sz="1750" dirty="0"/>
                <a:t> &lt; .05 *</a:t>
              </a:r>
            </a:p>
            <a:p>
              <a:pPr algn="ctr"/>
              <a:r>
                <a:rPr lang="en-US" sz="1750" i="1" dirty="0"/>
                <a:t>p</a:t>
              </a:r>
              <a:r>
                <a:rPr lang="en-US" sz="1750" dirty="0"/>
                <a:t> &lt; .01 **</a:t>
              </a:r>
            </a:p>
            <a:p>
              <a:pPr algn="ctr"/>
              <a:r>
                <a:rPr lang="en-US" sz="1750" i="1" dirty="0"/>
                <a:t>p</a:t>
              </a:r>
              <a:r>
                <a:rPr lang="en-US" sz="1750" dirty="0"/>
                <a:t> &lt; .001 ***</a:t>
              </a:r>
            </a:p>
          </p:txBody>
        </p:sp>
        <p:sp>
          <p:nvSpPr>
            <p:cNvPr id="157" name="TextBox 156">
              <a:extLst>
                <a:ext uri="{FF2B5EF4-FFF2-40B4-BE49-F238E27FC236}">
                  <a16:creationId xmlns:a16="http://schemas.microsoft.com/office/drawing/2014/main" id="{BD4A01AC-F7B9-4001-A601-EAED47353963}"/>
                </a:ext>
              </a:extLst>
            </p:cNvPr>
            <p:cNvSpPr txBox="1"/>
            <p:nvPr/>
          </p:nvSpPr>
          <p:spPr>
            <a:xfrm>
              <a:off x="30689541" y="15365992"/>
              <a:ext cx="1746083" cy="1275368"/>
            </a:xfrm>
            <a:prstGeom prst="rect">
              <a:avLst/>
            </a:prstGeom>
            <a:noFill/>
          </p:spPr>
          <p:txBody>
            <a:bodyPr wrap="square" rtlCol="0">
              <a:spAutoFit/>
            </a:bodyPr>
            <a:lstStyle/>
            <a:p>
              <a:r>
                <a:rPr lang="en-US" sz="1313" dirty="0"/>
                <a:t>Overall * </a:t>
              </a:r>
            </a:p>
            <a:p>
              <a:r>
                <a:rPr lang="en-US" sz="1313" dirty="0"/>
                <a:t>Key Distance </a:t>
              </a:r>
              <a:r>
                <a:rPr lang="en-US" sz="1313" i="1" dirty="0" err="1"/>
                <a:t>n.s</a:t>
              </a:r>
              <a:r>
                <a:rPr lang="en-US" sz="1313" i="1" dirty="0"/>
                <a:t>.</a:t>
              </a:r>
              <a:endParaRPr lang="en-US" sz="1313" dirty="0"/>
            </a:p>
            <a:p>
              <a:r>
                <a:rPr lang="en-US" sz="1313" dirty="0"/>
                <a:t>Mode Change </a:t>
              </a:r>
              <a:r>
                <a:rPr lang="en-US" sz="1400" dirty="0"/>
                <a:t>†</a:t>
              </a:r>
              <a:r>
                <a:rPr lang="en-US" sz="1313" dirty="0"/>
                <a:t> </a:t>
              </a:r>
            </a:p>
            <a:p>
              <a:r>
                <a:rPr lang="en-US" sz="1313" dirty="0"/>
                <a:t>Interaction *</a:t>
              </a:r>
            </a:p>
            <a:p>
              <a:endParaRPr lang="en-US" sz="1313" dirty="0"/>
            </a:p>
          </p:txBody>
        </p:sp>
      </p:grpSp>
    </p:spTree>
    <p:extLst>
      <p:ext uri="{BB962C8B-B14F-4D97-AF65-F5344CB8AC3E}">
        <p14:creationId xmlns:p14="http://schemas.microsoft.com/office/powerpoint/2010/main" val="1273440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58C6B72C-0916-4280-B8CB-336EC4F09C39}"/>
              </a:ext>
            </a:extLst>
          </p:cNvPr>
          <p:cNvGrpSpPr/>
          <p:nvPr/>
        </p:nvGrpSpPr>
        <p:grpSpPr>
          <a:xfrm>
            <a:off x="6568352" y="24922422"/>
            <a:ext cx="9307968" cy="3616932"/>
            <a:chOff x="191488" y="28482768"/>
            <a:chExt cx="10637678" cy="4133636"/>
          </a:xfrm>
        </p:grpSpPr>
        <p:sp>
          <p:nvSpPr>
            <p:cNvPr id="61" name="Rectangle: Rounded Corners 60">
              <a:extLst>
                <a:ext uri="{FF2B5EF4-FFF2-40B4-BE49-F238E27FC236}">
                  <a16:creationId xmlns:a16="http://schemas.microsoft.com/office/drawing/2014/main" id="{9E086E76-A212-4C47-957E-3E38C4FBBC04}"/>
                </a:ext>
              </a:extLst>
            </p:cNvPr>
            <p:cNvSpPr/>
            <p:nvPr/>
          </p:nvSpPr>
          <p:spPr>
            <a:xfrm>
              <a:off x="191488" y="28527800"/>
              <a:ext cx="10637678" cy="4088604"/>
            </a:xfrm>
            <a:prstGeom prst="roundRect">
              <a:avLst/>
            </a:prstGeom>
            <a:gradFill>
              <a:gsLst>
                <a:gs pos="0">
                  <a:schemeClr val="accent1">
                    <a:tint val="100000"/>
                    <a:shade val="100000"/>
                    <a:satMod val="130000"/>
                    <a:lumMod val="50000"/>
                    <a:lumOff val="50000"/>
                  </a:schemeClr>
                </a:gs>
                <a:gs pos="100000">
                  <a:schemeClr val="accent1">
                    <a:tint val="50000"/>
                    <a:shade val="100000"/>
                    <a:satMod val="350000"/>
                    <a:lumMod val="50000"/>
                    <a:lumOff val="50000"/>
                  </a:schemeClr>
                </a:gs>
              </a:gsLs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60"/>
            </a:p>
          </p:txBody>
        </p:sp>
        <p:sp>
          <p:nvSpPr>
            <p:cNvPr id="16" name="TextBox 15">
              <a:extLst>
                <a:ext uri="{FF2B5EF4-FFF2-40B4-BE49-F238E27FC236}">
                  <a16:creationId xmlns:a16="http://schemas.microsoft.com/office/drawing/2014/main" id="{97E5F5E9-04C9-4797-A411-A1126A82A718}"/>
                </a:ext>
              </a:extLst>
            </p:cNvPr>
            <p:cNvSpPr txBox="1"/>
            <p:nvPr/>
          </p:nvSpPr>
          <p:spPr>
            <a:xfrm>
              <a:off x="399352" y="28482768"/>
              <a:ext cx="10335024" cy="4008130"/>
            </a:xfrm>
            <a:prstGeom prst="rect">
              <a:avLst/>
            </a:prstGeom>
            <a:noFill/>
          </p:spPr>
          <p:txBody>
            <a:bodyPr wrap="square" rtlCol="0">
              <a:spAutoFit/>
            </a:bodyPr>
            <a:lstStyle/>
            <a:p>
              <a:pPr algn="ctr"/>
              <a:r>
                <a:rPr lang="en-US" sz="5040" u="sng" dirty="0">
                  <a:cs typeface="Times New Roman" panose="02020603050405020304" pitchFamily="18" charset="0"/>
                </a:rPr>
                <a:t>Acknowledgements</a:t>
              </a:r>
            </a:p>
            <a:p>
              <a:r>
                <a:rPr lang="en-US" sz="2450" dirty="0">
                  <a:cs typeface="Times New Roman" panose="02020603050405020304" pitchFamily="18" charset="0"/>
                </a:rPr>
                <a:t>We would like to thank the UTD </a:t>
              </a:r>
              <a:r>
                <a:rPr lang="en-US" sz="2450" dirty="0" err="1">
                  <a:cs typeface="Times New Roman" panose="02020603050405020304" pitchFamily="18" charset="0"/>
                </a:rPr>
                <a:t>MPaC</a:t>
              </a:r>
              <a:r>
                <a:rPr lang="en-US" sz="2450" dirty="0">
                  <a:cs typeface="Times New Roman" panose="02020603050405020304" pitchFamily="18" charset="0"/>
                </a:rPr>
                <a:t>, specifically Dr. Rachna Raman, Kieth Gryder, and Cynthia Chan for their input and help running participants. </a:t>
              </a:r>
            </a:p>
            <a:p>
              <a:r>
                <a:rPr lang="en-US" sz="2450" dirty="0">
                  <a:cs typeface="Times New Roman" panose="02020603050405020304" pitchFamily="18" charset="0"/>
                </a:rPr>
                <a:t>We would also like to thank the NSULA CAPA Music Faculty, especially Dr. Mitch Davis and Dr. Adam </a:t>
              </a:r>
              <a:r>
                <a:rPr lang="en-US" sz="2450" dirty="0" err="1">
                  <a:cs typeface="Times New Roman" panose="02020603050405020304" pitchFamily="18" charset="0"/>
                </a:rPr>
                <a:t>Hudlow</a:t>
              </a:r>
              <a:r>
                <a:rPr lang="en-US" sz="2450" dirty="0">
                  <a:cs typeface="Times New Roman" panose="02020603050405020304" pitchFamily="18" charset="0"/>
                </a:rPr>
                <a:t> for their assistance in recruiting participants. We would like to thank </a:t>
              </a:r>
              <a:r>
                <a:rPr lang="en-US" sz="2450" dirty="0" err="1">
                  <a:cs typeface="Times New Roman" panose="02020603050405020304" pitchFamily="18" charset="0"/>
                </a:rPr>
                <a:t>Rance</a:t>
              </a:r>
              <a:r>
                <a:rPr lang="en-US" sz="2450" dirty="0">
                  <a:cs typeface="Times New Roman" panose="02020603050405020304" pitchFamily="18" charset="0"/>
                </a:rPr>
                <a:t> Hawthorne for his help in auditing and evaluating stimuli.</a:t>
              </a:r>
            </a:p>
          </p:txBody>
        </p:sp>
      </p:grpSp>
      <p:grpSp>
        <p:nvGrpSpPr>
          <p:cNvPr id="38" name="Group 37">
            <a:extLst>
              <a:ext uri="{FF2B5EF4-FFF2-40B4-BE49-F238E27FC236}">
                <a16:creationId xmlns:a16="http://schemas.microsoft.com/office/drawing/2014/main" id="{B30DD24A-0B8C-49AB-B579-91D48F67A0F2}"/>
              </a:ext>
            </a:extLst>
          </p:cNvPr>
          <p:cNvGrpSpPr/>
          <p:nvPr/>
        </p:nvGrpSpPr>
        <p:grpSpPr>
          <a:xfrm>
            <a:off x="6612770" y="12224851"/>
            <a:ext cx="9307968" cy="5168857"/>
            <a:chOff x="242251" y="14137514"/>
            <a:chExt cx="10637678" cy="5907265"/>
          </a:xfrm>
        </p:grpSpPr>
        <p:sp>
          <p:nvSpPr>
            <p:cNvPr id="57" name="Rectangle: Rounded Corners 56">
              <a:extLst>
                <a:ext uri="{FF2B5EF4-FFF2-40B4-BE49-F238E27FC236}">
                  <a16:creationId xmlns:a16="http://schemas.microsoft.com/office/drawing/2014/main" id="{47E3E391-BC83-44A8-B5CF-54EE1509676A}"/>
                </a:ext>
              </a:extLst>
            </p:cNvPr>
            <p:cNvSpPr/>
            <p:nvPr/>
          </p:nvSpPr>
          <p:spPr>
            <a:xfrm>
              <a:off x="242251" y="14204031"/>
              <a:ext cx="10637678" cy="5840748"/>
            </a:xfrm>
            <a:prstGeom prst="roundRect">
              <a:avLst/>
            </a:prstGeom>
            <a:gradFill>
              <a:gsLst>
                <a:gs pos="0">
                  <a:schemeClr val="accent1">
                    <a:tint val="100000"/>
                    <a:shade val="100000"/>
                    <a:satMod val="130000"/>
                    <a:lumMod val="50000"/>
                    <a:lumOff val="50000"/>
                  </a:schemeClr>
                </a:gs>
                <a:gs pos="100000">
                  <a:schemeClr val="accent1">
                    <a:tint val="50000"/>
                    <a:shade val="100000"/>
                    <a:satMod val="350000"/>
                    <a:lumMod val="50000"/>
                    <a:lumOff val="50000"/>
                  </a:schemeClr>
                </a:gs>
              </a:gsLs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60"/>
            </a:p>
          </p:txBody>
        </p:sp>
        <p:sp>
          <p:nvSpPr>
            <p:cNvPr id="8" name="TextBox 7">
              <a:extLst>
                <a:ext uri="{FF2B5EF4-FFF2-40B4-BE49-F238E27FC236}">
                  <a16:creationId xmlns:a16="http://schemas.microsoft.com/office/drawing/2014/main" id="{54C1660D-D9DF-4731-862C-76B3E1B78739}"/>
                </a:ext>
              </a:extLst>
            </p:cNvPr>
            <p:cNvSpPr txBox="1"/>
            <p:nvPr/>
          </p:nvSpPr>
          <p:spPr>
            <a:xfrm>
              <a:off x="399352" y="14137514"/>
              <a:ext cx="10335023" cy="5731679"/>
            </a:xfrm>
            <a:prstGeom prst="rect">
              <a:avLst/>
            </a:prstGeom>
            <a:noFill/>
          </p:spPr>
          <p:txBody>
            <a:bodyPr wrap="square" rtlCol="0">
              <a:spAutoFit/>
            </a:bodyPr>
            <a:lstStyle/>
            <a:p>
              <a:pPr algn="ctr"/>
              <a:r>
                <a:rPr lang="en-US" sz="5040" u="sng" dirty="0">
                  <a:cs typeface="Times New Roman" panose="02020603050405020304" pitchFamily="18" charset="0"/>
                </a:rPr>
                <a:t>Background</a:t>
              </a:r>
            </a:p>
            <a:p>
              <a:r>
                <a:rPr lang="en-US" sz="2450" dirty="0">
                  <a:ea typeface="Calibri" panose="020F0502020204030204" pitchFamily="34" charset="0"/>
                  <a:cs typeface="Times New Roman" panose="02020603050405020304" pitchFamily="18" charset="0"/>
                </a:rPr>
                <a:t>Understanding of key in music listening may be separate from, but informed by, topical features such as melody.</a:t>
              </a:r>
              <a:r>
                <a:rPr lang="en-US" sz="2450" baseline="30000" dirty="0">
                  <a:ea typeface="Calibri" panose="020F0502020204030204" pitchFamily="34" charset="0"/>
                  <a:cs typeface="Times New Roman" panose="02020603050405020304" pitchFamily="18" charset="0"/>
                </a:rPr>
                <a:t>3</a:t>
              </a:r>
              <a:r>
                <a:rPr lang="en-US" sz="2450" dirty="0">
                  <a:ea typeface="Calibri" panose="020F0502020204030204" pitchFamily="34" charset="0"/>
                  <a:cs typeface="Times New Roman" panose="02020603050405020304" pitchFamily="18" charset="0"/>
                </a:rPr>
                <a:t> Previous work</a:t>
              </a:r>
              <a:r>
                <a:rPr lang="en-US" sz="2450" baseline="30000" dirty="0">
                  <a:ea typeface="Calibri" panose="020F0502020204030204" pitchFamily="34" charset="0"/>
                  <a:cs typeface="Times New Roman" panose="02020603050405020304" pitchFamily="18" charset="0"/>
                </a:rPr>
                <a:t>1,2,4,5</a:t>
              </a:r>
              <a:r>
                <a:rPr lang="en-US" sz="2450" dirty="0">
                  <a:ea typeface="Calibri" panose="020F0502020204030204" pitchFamily="34" charset="0"/>
                  <a:cs typeface="Times New Roman" panose="02020603050405020304" pitchFamily="18" charset="0"/>
                </a:rPr>
                <a:t> explored listener responses to modulations using a probe-tone method, which may or may not interfere with the fundamental listening task by creating an auditory reference point against which to compare the auditory scene. This work raises the question as to whether or not listeners are aware of key area independent of that auditory reference pitch. Here I use ecologically valid stimuli to examine whether or not the process of tracking key region is independent of the process of tracking surface cues, and what surface cues may influence that process.</a:t>
              </a:r>
              <a:endParaRPr lang="en-US" sz="2450" dirty="0">
                <a:cs typeface="Times New Roman" panose="02020603050405020304" pitchFamily="18" charset="0"/>
              </a:endParaRPr>
            </a:p>
          </p:txBody>
        </p:sp>
      </p:grpSp>
      <p:grpSp>
        <p:nvGrpSpPr>
          <p:cNvPr id="3" name="Group 2">
            <a:extLst>
              <a:ext uri="{FF2B5EF4-FFF2-40B4-BE49-F238E27FC236}">
                <a16:creationId xmlns:a16="http://schemas.microsoft.com/office/drawing/2014/main" id="{CBED97B0-40C7-413C-B885-6ED128A388F3}"/>
              </a:ext>
            </a:extLst>
          </p:cNvPr>
          <p:cNvGrpSpPr/>
          <p:nvPr/>
        </p:nvGrpSpPr>
        <p:grpSpPr>
          <a:xfrm>
            <a:off x="35709767" y="4890096"/>
            <a:ext cx="8737668" cy="3342876"/>
            <a:chOff x="33495962" y="5588681"/>
            <a:chExt cx="9985906" cy="3820430"/>
          </a:xfrm>
        </p:grpSpPr>
        <p:pic>
          <p:nvPicPr>
            <p:cNvPr id="18" name="Content Placeholder 4">
              <a:extLst>
                <a:ext uri="{FF2B5EF4-FFF2-40B4-BE49-F238E27FC236}">
                  <a16:creationId xmlns:a16="http://schemas.microsoft.com/office/drawing/2014/main" id="{D9540440-5AF6-43FB-935D-17E6318DE0AD}"/>
                </a:ext>
              </a:extLst>
            </p:cNvPr>
            <p:cNvPicPr>
              <a:picLocks noChangeAspect="1"/>
            </p:cNvPicPr>
            <p:nvPr/>
          </p:nvPicPr>
          <p:blipFill>
            <a:blip r:embed="rId3"/>
            <a:stretch>
              <a:fillRect/>
            </a:stretch>
          </p:blipFill>
          <p:spPr>
            <a:xfrm>
              <a:off x="33495962" y="5588681"/>
              <a:ext cx="9985906" cy="3820430"/>
            </a:xfrm>
            <a:prstGeom prst="rect">
              <a:avLst/>
            </a:prstGeom>
          </p:spPr>
        </p:pic>
        <p:sp>
          <p:nvSpPr>
            <p:cNvPr id="25" name="TextBox 24">
              <a:extLst>
                <a:ext uri="{FF2B5EF4-FFF2-40B4-BE49-F238E27FC236}">
                  <a16:creationId xmlns:a16="http://schemas.microsoft.com/office/drawing/2014/main" id="{8D21E331-580A-4756-B82B-7976B99917EE}"/>
                </a:ext>
              </a:extLst>
            </p:cNvPr>
            <p:cNvSpPr txBox="1"/>
            <p:nvPr/>
          </p:nvSpPr>
          <p:spPr>
            <a:xfrm>
              <a:off x="34205517" y="5933931"/>
              <a:ext cx="2037554" cy="253256"/>
            </a:xfrm>
            <a:prstGeom prst="rect">
              <a:avLst/>
            </a:prstGeom>
            <a:noFill/>
          </p:spPr>
          <p:txBody>
            <a:bodyPr wrap="none" rtlCol="0">
              <a:spAutoFit/>
            </a:bodyPr>
            <a:lstStyle/>
            <a:p>
              <a:r>
                <a:rPr lang="en-US" sz="840" dirty="0">
                  <a:latin typeface="Times New Roman" panose="02020603050405020304" pitchFamily="18" charset="0"/>
                  <a:cs typeface="Times New Roman" panose="02020603050405020304" pitchFamily="18" charset="0"/>
                </a:rPr>
                <a:t>Movement 1, Allegro ma non </a:t>
              </a:r>
              <a:r>
                <a:rPr lang="en-US" sz="840" dirty="0" err="1">
                  <a:latin typeface="Times New Roman" panose="02020603050405020304" pitchFamily="18" charset="0"/>
                  <a:cs typeface="Times New Roman" panose="02020603050405020304" pitchFamily="18" charset="0"/>
                </a:rPr>
                <a:t>troppo</a:t>
              </a:r>
              <a:endParaRPr lang="en-US" sz="6720" dirty="0">
                <a:latin typeface="Times New Roman" panose="02020603050405020304" pitchFamily="18" charset="0"/>
                <a:cs typeface="Times New Roman" panose="02020603050405020304" pitchFamily="18" charset="0"/>
              </a:endParaRPr>
            </a:p>
          </p:txBody>
        </p:sp>
      </p:grpSp>
      <p:sp>
        <p:nvSpPr>
          <p:cNvPr id="4" name="TextBox 3">
            <a:extLst>
              <a:ext uri="{FF2B5EF4-FFF2-40B4-BE49-F238E27FC236}">
                <a16:creationId xmlns:a16="http://schemas.microsoft.com/office/drawing/2014/main" id="{1118C150-E794-42D4-9004-5B9994F20E00}"/>
              </a:ext>
            </a:extLst>
          </p:cNvPr>
          <p:cNvSpPr txBox="1"/>
          <p:nvPr/>
        </p:nvSpPr>
        <p:spPr>
          <a:xfrm>
            <a:off x="16203168" y="0"/>
            <a:ext cx="18800065" cy="2936188"/>
          </a:xfrm>
          <a:prstGeom prst="rect">
            <a:avLst/>
          </a:prstGeom>
          <a:noFill/>
        </p:spPr>
        <p:txBody>
          <a:bodyPr wrap="square" rtlCol="0">
            <a:spAutoFit/>
          </a:bodyPr>
          <a:lstStyle/>
          <a:p>
            <a:pPr algn="ctr"/>
            <a:r>
              <a:rPr lang="en-US" sz="9240" dirty="0">
                <a:solidFill>
                  <a:schemeClr val="bg1"/>
                </a:solidFill>
              </a:rPr>
              <a:t>Real-Time Modulation Perception</a:t>
            </a:r>
          </a:p>
          <a:p>
            <a:pPr algn="ctr"/>
            <a:r>
              <a:rPr lang="en-US" sz="9240" dirty="0">
                <a:solidFill>
                  <a:schemeClr val="bg1"/>
                </a:solidFill>
              </a:rPr>
              <a:t>In Western Classical Music</a:t>
            </a:r>
          </a:p>
        </p:txBody>
      </p:sp>
      <p:sp>
        <p:nvSpPr>
          <p:cNvPr id="6" name="TextBox 5">
            <a:extLst>
              <a:ext uri="{FF2B5EF4-FFF2-40B4-BE49-F238E27FC236}">
                <a16:creationId xmlns:a16="http://schemas.microsoft.com/office/drawing/2014/main" id="{2CFFA487-E4FD-4A85-BFFF-C1779E6D9ED3}"/>
              </a:ext>
            </a:extLst>
          </p:cNvPr>
          <p:cNvSpPr txBox="1"/>
          <p:nvPr/>
        </p:nvSpPr>
        <p:spPr>
          <a:xfrm>
            <a:off x="16311182" y="6816807"/>
            <a:ext cx="22384513" cy="997196"/>
          </a:xfrm>
          <a:prstGeom prst="rect">
            <a:avLst/>
          </a:prstGeom>
          <a:noFill/>
        </p:spPr>
        <p:txBody>
          <a:bodyPr wrap="square" rtlCol="0">
            <a:spAutoFit/>
          </a:bodyPr>
          <a:lstStyle/>
          <a:p>
            <a:pPr algn="ctr"/>
            <a:r>
              <a:rPr lang="en-US" sz="5880" dirty="0">
                <a:solidFill>
                  <a:schemeClr val="bg1"/>
                </a:solidFill>
              </a:rPr>
              <a:t>Brendon Mizener, MMus		W. Jay Dowling, PhD</a:t>
            </a:r>
          </a:p>
        </p:txBody>
      </p:sp>
      <p:grpSp>
        <p:nvGrpSpPr>
          <p:cNvPr id="35" name="Group 34">
            <a:extLst>
              <a:ext uri="{FF2B5EF4-FFF2-40B4-BE49-F238E27FC236}">
                <a16:creationId xmlns:a16="http://schemas.microsoft.com/office/drawing/2014/main" id="{05CB538B-FD9D-401A-AD97-968709B4B0FE}"/>
              </a:ext>
            </a:extLst>
          </p:cNvPr>
          <p:cNvGrpSpPr/>
          <p:nvPr/>
        </p:nvGrpSpPr>
        <p:grpSpPr>
          <a:xfrm>
            <a:off x="6616176" y="7946576"/>
            <a:ext cx="9307968" cy="4132477"/>
            <a:chOff x="245336" y="9320620"/>
            <a:chExt cx="10637678" cy="4722831"/>
          </a:xfrm>
        </p:grpSpPr>
        <p:sp>
          <p:nvSpPr>
            <p:cNvPr id="11" name="Rectangle: Rounded Corners 10">
              <a:extLst>
                <a:ext uri="{FF2B5EF4-FFF2-40B4-BE49-F238E27FC236}">
                  <a16:creationId xmlns:a16="http://schemas.microsoft.com/office/drawing/2014/main" id="{F1DAD56B-22F5-4F45-9233-2801489C20AE}"/>
                </a:ext>
              </a:extLst>
            </p:cNvPr>
            <p:cNvSpPr/>
            <p:nvPr/>
          </p:nvSpPr>
          <p:spPr>
            <a:xfrm>
              <a:off x="245336" y="9320620"/>
              <a:ext cx="10637678" cy="4722831"/>
            </a:xfrm>
            <a:prstGeom prst="roundRect">
              <a:avLst/>
            </a:prstGeom>
            <a:gradFill>
              <a:gsLst>
                <a:gs pos="0">
                  <a:schemeClr val="accent1">
                    <a:tint val="100000"/>
                    <a:shade val="100000"/>
                    <a:satMod val="130000"/>
                    <a:lumMod val="50000"/>
                    <a:lumOff val="50000"/>
                  </a:schemeClr>
                </a:gs>
                <a:gs pos="100000">
                  <a:schemeClr val="accent1">
                    <a:tint val="50000"/>
                    <a:shade val="100000"/>
                    <a:satMod val="350000"/>
                    <a:lumMod val="50000"/>
                    <a:lumOff val="50000"/>
                  </a:schemeClr>
                </a:gs>
              </a:gsLs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60"/>
            </a:p>
          </p:txBody>
        </p:sp>
        <p:sp>
          <p:nvSpPr>
            <p:cNvPr id="7" name="TextBox 6">
              <a:extLst>
                <a:ext uri="{FF2B5EF4-FFF2-40B4-BE49-F238E27FC236}">
                  <a16:creationId xmlns:a16="http://schemas.microsoft.com/office/drawing/2014/main" id="{E07DC7AB-9201-4558-B360-766A3D7ACE9D}"/>
                </a:ext>
              </a:extLst>
            </p:cNvPr>
            <p:cNvSpPr txBox="1"/>
            <p:nvPr/>
          </p:nvSpPr>
          <p:spPr>
            <a:xfrm>
              <a:off x="399352" y="9369043"/>
              <a:ext cx="10334215" cy="991920"/>
            </a:xfrm>
            <a:prstGeom prst="rect">
              <a:avLst/>
            </a:prstGeom>
            <a:noFill/>
          </p:spPr>
          <p:txBody>
            <a:bodyPr wrap="square" rtlCol="0">
              <a:spAutoFit/>
            </a:bodyPr>
            <a:lstStyle/>
            <a:p>
              <a:pPr algn="ctr"/>
              <a:r>
                <a:rPr lang="en-US" sz="5040" u="sng" dirty="0">
                  <a:cs typeface="Times New Roman" panose="02020603050405020304" pitchFamily="18" charset="0"/>
                </a:rPr>
                <a:t>Abstract</a:t>
              </a:r>
            </a:p>
          </p:txBody>
        </p:sp>
      </p:grpSp>
      <p:grpSp>
        <p:nvGrpSpPr>
          <p:cNvPr id="68" name="Group 67">
            <a:extLst>
              <a:ext uri="{FF2B5EF4-FFF2-40B4-BE49-F238E27FC236}">
                <a16:creationId xmlns:a16="http://schemas.microsoft.com/office/drawing/2014/main" id="{5E7C8495-BE4D-4424-AF45-DCDEEFCEA2D0}"/>
              </a:ext>
            </a:extLst>
          </p:cNvPr>
          <p:cNvGrpSpPr/>
          <p:nvPr/>
        </p:nvGrpSpPr>
        <p:grpSpPr>
          <a:xfrm>
            <a:off x="35398807" y="15676093"/>
            <a:ext cx="9307968" cy="6393471"/>
            <a:chOff x="33140579" y="17915533"/>
            <a:chExt cx="10637678" cy="7306823"/>
          </a:xfrm>
        </p:grpSpPr>
        <p:sp>
          <p:nvSpPr>
            <p:cNvPr id="66" name="Rectangle: Rounded Corners 65">
              <a:extLst>
                <a:ext uri="{FF2B5EF4-FFF2-40B4-BE49-F238E27FC236}">
                  <a16:creationId xmlns:a16="http://schemas.microsoft.com/office/drawing/2014/main" id="{646DAFB4-2BFB-4755-9B5A-363AC42DBA2B}"/>
                </a:ext>
              </a:extLst>
            </p:cNvPr>
            <p:cNvSpPr/>
            <p:nvPr/>
          </p:nvSpPr>
          <p:spPr>
            <a:xfrm>
              <a:off x="33140579" y="17915533"/>
              <a:ext cx="10637678" cy="7139075"/>
            </a:xfrm>
            <a:prstGeom prst="roundRect">
              <a:avLst/>
            </a:prstGeom>
            <a:gradFill>
              <a:gsLst>
                <a:gs pos="0">
                  <a:schemeClr val="accent1">
                    <a:tint val="100000"/>
                    <a:shade val="100000"/>
                    <a:satMod val="130000"/>
                    <a:lumMod val="50000"/>
                    <a:lumOff val="50000"/>
                  </a:schemeClr>
                </a:gs>
                <a:gs pos="100000">
                  <a:schemeClr val="accent1">
                    <a:tint val="50000"/>
                    <a:shade val="100000"/>
                    <a:satMod val="350000"/>
                    <a:lumMod val="50000"/>
                    <a:lumOff val="50000"/>
                  </a:schemeClr>
                </a:gs>
              </a:gsLs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60"/>
            </a:p>
          </p:txBody>
        </p:sp>
        <p:sp>
          <p:nvSpPr>
            <p:cNvPr id="9" name="TextBox 8">
              <a:extLst>
                <a:ext uri="{FF2B5EF4-FFF2-40B4-BE49-F238E27FC236}">
                  <a16:creationId xmlns:a16="http://schemas.microsoft.com/office/drawing/2014/main" id="{A5DF2113-0990-4C81-8651-0E89236B04E9}"/>
                </a:ext>
              </a:extLst>
            </p:cNvPr>
            <p:cNvSpPr txBox="1"/>
            <p:nvPr/>
          </p:nvSpPr>
          <p:spPr>
            <a:xfrm>
              <a:off x="33455072" y="17939483"/>
              <a:ext cx="10167779" cy="7282873"/>
            </a:xfrm>
            <a:prstGeom prst="rect">
              <a:avLst/>
            </a:prstGeom>
            <a:noFill/>
          </p:spPr>
          <p:txBody>
            <a:bodyPr wrap="square" rtlCol="0">
              <a:spAutoFit/>
            </a:bodyPr>
            <a:lstStyle/>
            <a:p>
              <a:pPr algn="ctr"/>
              <a:r>
                <a:rPr lang="en-US" sz="5040" u="sng" dirty="0">
                  <a:cs typeface="Times New Roman" panose="02020603050405020304" pitchFamily="18" charset="0"/>
                </a:rPr>
                <a:t>Participants</a:t>
              </a:r>
            </a:p>
            <a:p>
              <a:pPr algn="ctr"/>
              <a:r>
                <a:rPr lang="en-US" sz="2940" b="1" dirty="0">
                  <a:cs typeface="Times New Roman" panose="02020603050405020304" pitchFamily="18" charset="0"/>
                </a:rPr>
                <a:t>Untrained/Non-musicians (n = 60)</a:t>
              </a:r>
            </a:p>
            <a:p>
              <a:pPr algn="ctr"/>
              <a:r>
                <a:rPr lang="en-US" sz="2450" dirty="0">
                  <a:cs typeface="Times New Roman" panose="02020603050405020304" pitchFamily="18" charset="0"/>
                </a:rPr>
                <a:t>0 – 2 years of music training (M = 0.63, SD = 0.92)</a:t>
              </a:r>
            </a:p>
            <a:p>
              <a:pPr algn="ctr"/>
              <a:endParaRPr lang="en-US" sz="1225" dirty="0">
                <a:cs typeface="Times New Roman" panose="02020603050405020304" pitchFamily="18" charset="0"/>
              </a:endParaRPr>
            </a:p>
            <a:p>
              <a:pPr algn="ctr"/>
              <a:endParaRPr lang="en-US" sz="420" b="1" dirty="0">
                <a:cs typeface="Times New Roman" panose="02020603050405020304" pitchFamily="18" charset="0"/>
              </a:endParaRPr>
            </a:p>
            <a:p>
              <a:pPr algn="ctr"/>
              <a:r>
                <a:rPr lang="en-US" sz="2940" b="1" dirty="0">
                  <a:cs typeface="Times New Roman" panose="02020603050405020304" pitchFamily="18" charset="0"/>
                </a:rPr>
                <a:t>Moderately trained musicians (n = 60)</a:t>
              </a:r>
            </a:p>
            <a:p>
              <a:pPr algn="ctr"/>
              <a:r>
                <a:rPr lang="en-US" sz="2520" dirty="0">
                  <a:cs typeface="Times New Roman" panose="02020603050405020304" pitchFamily="18" charset="0"/>
                </a:rPr>
                <a:t>3 – 9 years of music training (M = 5.53, SD = 1.75</a:t>
              </a:r>
              <a:r>
                <a:rPr lang="en-US" sz="2450" dirty="0">
                  <a:cs typeface="Times New Roman" panose="02020603050405020304" pitchFamily="18" charset="0"/>
                </a:rPr>
                <a:t>)</a:t>
              </a:r>
            </a:p>
            <a:p>
              <a:pPr algn="ctr"/>
              <a:endParaRPr lang="en-US" sz="1050" dirty="0">
                <a:cs typeface="Times New Roman" panose="02020603050405020304" pitchFamily="18" charset="0"/>
              </a:endParaRPr>
            </a:p>
            <a:p>
              <a:pPr algn="ctr"/>
              <a:endParaRPr lang="en-US" sz="420" dirty="0">
                <a:cs typeface="Times New Roman" panose="02020603050405020304" pitchFamily="18" charset="0"/>
              </a:endParaRPr>
            </a:p>
            <a:p>
              <a:pPr algn="ctr"/>
              <a:r>
                <a:rPr lang="en-US" sz="2940" b="1" dirty="0">
                  <a:cs typeface="Times New Roman" panose="02020603050405020304" pitchFamily="18" charset="0"/>
                </a:rPr>
                <a:t>Highly trained musicians (n = 60)</a:t>
              </a:r>
            </a:p>
            <a:p>
              <a:pPr algn="ctr"/>
              <a:r>
                <a:rPr lang="en-US" sz="2450" dirty="0">
                  <a:cs typeface="Times New Roman" panose="02020603050405020304" pitchFamily="18" charset="0"/>
                </a:rPr>
                <a:t>10+ years of music training (M = 16.07, SD = 7.75) </a:t>
              </a:r>
            </a:p>
            <a:p>
              <a:pPr algn="ctr"/>
              <a:r>
                <a:rPr lang="en-US" sz="2450" dirty="0">
                  <a:cs typeface="Times New Roman" panose="02020603050405020304" pitchFamily="18" charset="0"/>
                </a:rPr>
                <a:t>OR had &lt; 10 years formal training but had successfully completed a university-level ear-training course (n = 4)</a:t>
              </a:r>
            </a:p>
            <a:p>
              <a:pPr algn="ctr"/>
              <a:endParaRPr lang="en-US" sz="1225" dirty="0">
                <a:cs typeface="Times New Roman" panose="02020603050405020304" pitchFamily="18" charset="0"/>
              </a:endParaRPr>
            </a:p>
            <a:p>
              <a:pPr algn="ctr"/>
              <a:r>
                <a:rPr lang="en-US" sz="2940" b="1" dirty="0">
                  <a:cs typeface="Times New Roman" panose="02020603050405020304" pitchFamily="18" charset="0"/>
                </a:rPr>
                <a:t>Task</a:t>
              </a:r>
            </a:p>
            <a:p>
              <a:pPr algn="ctr"/>
              <a:r>
                <a:rPr lang="en-US" sz="2450" dirty="0">
                  <a:cs typeface="Times New Roman" panose="02020603050405020304" pitchFamily="18" charset="0"/>
                </a:rPr>
                <a:t>Participants listened to excerpts and clicked a mouse when they thought they heard a modulation.</a:t>
              </a:r>
            </a:p>
            <a:p>
              <a:pPr algn="ctr"/>
              <a:endParaRPr lang="en-US" sz="2450" dirty="0">
                <a:cs typeface="Times New Roman" panose="02020603050405020304" pitchFamily="18" charset="0"/>
              </a:endParaRPr>
            </a:p>
          </p:txBody>
        </p:sp>
      </p:grpSp>
      <p:grpSp>
        <p:nvGrpSpPr>
          <p:cNvPr id="50" name="Group 49">
            <a:extLst>
              <a:ext uri="{FF2B5EF4-FFF2-40B4-BE49-F238E27FC236}">
                <a16:creationId xmlns:a16="http://schemas.microsoft.com/office/drawing/2014/main" id="{7DEC4B7F-B8BE-465F-96B6-3214768FE6B2}"/>
              </a:ext>
            </a:extLst>
          </p:cNvPr>
          <p:cNvGrpSpPr/>
          <p:nvPr/>
        </p:nvGrpSpPr>
        <p:grpSpPr>
          <a:xfrm>
            <a:off x="35342493" y="8220591"/>
            <a:ext cx="9307968" cy="7187741"/>
            <a:chOff x="33076220" y="9394961"/>
            <a:chExt cx="10637678" cy="8214561"/>
          </a:xfrm>
        </p:grpSpPr>
        <p:sp>
          <p:nvSpPr>
            <p:cNvPr id="63" name="Rectangle: Rounded Corners 62">
              <a:extLst>
                <a:ext uri="{FF2B5EF4-FFF2-40B4-BE49-F238E27FC236}">
                  <a16:creationId xmlns:a16="http://schemas.microsoft.com/office/drawing/2014/main" id="{46A55BDE-3795-4BE1-8909-8345CB33FB18}"/>
                </a:ext>
              </a:extLst>
            </p:cNvPr>
            <p:cNvSpPr/>
            <p:nvPr/>
          </p:nvSpPr>
          <p:spPr>
            <a:xfrm>
              <a:off x="33076220" y="9433061"/>
              <a:ext cx="10637678" cy="8176461"/>
            </a:xfrm>
            <a:prstGeom prst="roundRect">
              <a:avLst/>
            </a:prstGeom>
            <a:gradFill>
              <a:gsLst>
                <a:gs pos="0">
                  <a:schemeClr val="accent1">
                    <a:tint val="100000"/>
                    <a:shade val="100000"/>
                    <a:satMod val="130000"/>
                    <a:lumMod val="50000"/>
                    <a:lumOff val="50000"/>
                  </a:schemeClr>
                </a:gs>
                <a:gs pos="100000">
                  <a:schemeClr val="accent1">
                    <a:tint val="50000"/>
                    <a:shade val="100000"/>
                    <a:satMod val="350000"/>
                    <a:lumMod val="50000"/>
                    <a:lumOff val="50000"/>
                  </a:schemeClr>
                </a:gs>
              </a:gsLs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60"/>
            </a:p>
          </p:txBody>
        </p:sp>
        <p:sp>
          <p:nvSpPr>
            <p:cNvPr id="14" name="TextBox 13">
              <a:extLst>
                <a:ext uri="{FF2B5EF4-FFF2-40B4-BE49-F238E27FC236}">
                  <a16:creationId xmlns:a16="http://schemas.microsoft.com/office/drawing/2014/main" id="{326019EF-0EA9-4F2E-9F82-19A90A67E578}"/>
                </a:ext>
              </a:extLst>
            </p:cNvPr>
            <p:cNvSpPr txBox="1"/>
            <p:nvPr/>
          </p:nvSpPr>
          <p:spPr>
            <a:xfrm>
              <a:off x="33503172" y="9394961"/>
              <a:ext cx="10061411" cy="7886115"/>
            </a:xfrm>
            <a:prstGeom prst="rect">
              <a:avLst/>
            </a:prstGeom>
            <a:noFill/>
          </p:spPr>
          <p:txBody>
            <a:bodyPr wrap="square" rtlCol="0">
              <a:spAutoFit/>
            </a:bodyPr>
            <a:lstStyle/>
            <a:p>
              <a:pPr algn="ctr"/>
              <a:r>
                <a:rPr lang="en-US" sz="5040" u="sng" dirty="0">
                  <a:cs typeface="Times New Roman" panose="02020603050405020304" pitchFamily="18" charset="0"/>
                </a:rPr>
                <a:t>Modulation</a:t>
              </a:r>
              <a:endParaRPr lang="en-US" sz="2100" u="sng" dirty="0">
                <a:cs typeface="Times New Roman" panose="02020603050405020304" pitchFamily="18" charset="0"/>
              </a:endParaRPr>
            </a:p>
            <a:p>
              <a:r>
                <a:rPr lang="en-US" sz="2450" dirty="0">
                  <a:cs typeface="Times New Roman" panose="02020603050405020304" pitchFamily="18" charset="0"/>
                </a:rPr>
                <a:t>Modulation is the process by which a composer changes tonal center in a piece of music. The three modulation types for this experiment were selected because they are maximally distinct. The three types of modulations are:</a:t>
              </a:r>
            </a:p>
            <a:p>
              <a:r>
                <a:rPr lang="en-US" sz="2450" b="1" u="sng" dirty="0">
                  <a:cs typeface="Times New Roman" panose="02020603050405020304" pitchFamily="18" charset="0"/>
                </a:rPr>
                <a:t>Pivot chord modulation:</a:t>
              </a:r>
              <a:r>
                <a:rPr lang="en-US" sz="2450" dirty="0">
                  <a:cs typeface="Times New Roman" panose="02020603050405020304" pitchFamily="18" charset="0"/>
                </a:rPr>
                <a:t> (center left) A composer uses a chord common to two different keys as a bridge between the. Often used to modulate to the dominant or the relative minor.</a:t>
              </a:r>
            </a:p>
            <a:p>
              <a:r>
                <a:rPr lang="en-US" sz="2450" b="1" u="sng" dirty="0">
                  <a:cs typeface="Times New Roman" panose="02020603050405020304" pitchFamily="18" charset="0"/>
                </a:rPr>
                <a:t>Direct modulation</a:t>
              </a:r>
              <a:r>
                <a:rPr lang="en-US" sz="2450" dirty="0">
                  <a:cs typeface="Times New Roman" panose="02020603050405020304" pitchFamily="18" charset="0"/>
                </a:rPr>
                <a:t>: (center right) A composer changes keys abruptly, with no musical forewarning. In the classical era, this is regularly used to modulate to the dominant or the relative minor. In the romantic era, composers used this to modulate much greater distances.</a:t>
              </a:r>
            </a:p>
            <a:p>
              <a:r>
                <a:rPr lang="en-US" sz="2450" b="1" u="sng" dirty="0">
                  <a:cs typeface="Times New Roman" panose="02020603050405020304" pitchFamily="18" charset="0"/>
                </a:rPr>
                <a:t>Common tone modulation</a:t>
              </a:r>
              <a:r>
                <a:rPr lang="en-US" sz="2450" dirty="0">
                  <a:cs typeface="Times New Roman" panose="02020603050405020304" pitchFamily="18" charset="0"/>
                </a:rPr>
                <a:t>: (far right) A composer uses a single sustained or repeated tone as a bridge between keys. This type of modulation allows for efficient movement to keys that are a much greater harmonic distance apart than other types of modulations.</a:t>
              </a:r>
              <a:endParaRPr lang="en-US" sz="2450" b="1" u="sng" dirty="0">
                <a:cs typeface="Times New Roman" panose="02020603050405020304" pitchFamily="18" charset="0"/>
              </a:endParaRPr>
            </a:p>
          </p:txBody>
        </p:sp>
      </p:grpSp>
      <p:grpSp>
        <p:nvGrpSpPr>
          <p:cNvPr id="47" name="Group 46">
            <a:extLst>
              <a:ext uri="{FF2B5EF4-FFF2-40B4-BE49-F238E27FC236}">
                <a16:creationId xmlns:a16="http://schemas.microsoft.com/office/drawing/2014/main" id="{EAF699B1-3BE7-4EAE-8B57-204806A9039F}"/>
              </a:ext>
            </a:extLst>
          </p:cNvPr>
          <p:cNvGrpSpPr/>
          <p:nvPr/>
        </p:nvGrpSpPr>
        <p:grpSpPr>
          <a:xfrm>
            <a:off x="6587444" y="17490756"/>
            <a:ext cx="9307968" cy="7261881"/>
            <a:chOff x="213307" y="20114128"/>
            <a:chExt cx="10637678" cy="8299292"/>
          </a:xfrm>
        </p:grpSpPr>
        <p:sp>
          <p:nvSpPr>
            <p:cNvPr id="59" name="Rectangle: Rounded Corners 58">
              <a:extLst>
                <a:ext uri="{FF2B5EF4-FFF2-40B4-BE49-F238E27FC236}">
                  <a16:creationId xmlns:a16="http://schemas.microsoft.com/office/drawing/2014/main" id="{5DB506CF-626B-4D43-A03A-9635C6B14A87}"/>
                </a:ext>
              </a:extLst>
            </p:cNvPr>
            <p:cNvSpPr/>
            <p:nvPr/>
          </p:nvSpPr>
          <p:spPr>
            <a:xfrm>
              <a:off x="213307" y="20183475"/>
              <a:ext cx="10637678" cy="8229945"/>
            </a:xfrm>
            <a:prstGeom prst="roundRect">
              <a:avLst/>
            </a:prstGeom>
            <a:gradFill>
              <a:gsLst>
                <a:gs pos="0">
                  <a:schemeClr val="accent1">
                    <a:tint val="100000"/>
                    <a:shade val="100000"/>
                    <a:satMod val="130000"/>
                    <a:lumMod val="50000"/>
                    <a:lumOff val="50000"/>
                  </a:schemeClr>
                </a:gs>
                <a:gs pos="100000">
                  <a:schemeClr val="accent1">
                    <a:tint val="50000"/>
                    <a:shade val="100000"/>
                    <a:satMod val="350000"/>
                    <a:lumMod val="50000"/>
                    <a:lumOff val="50000"/>
                  </a:schemeClr>
                </a:gs>
              </a:gsLs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60"/>
            </a:p>
          </p:txBody>
        </p:sp>
        <p:sp>
          <p:nvSpPr>
            <p:cNvPr id="15" name="TextBox 14">
              <a:extLst>
                <a:ext uri="{FF2B5EF4-FFF2-40B4-BE49-F238E27FC236}">
                  <a16:creationId xmlns:a16="http://schemas.microsoft.com/office/drawing/2014/main" id="{A23D56B4-ED97-4D30-A266-DF1B5E65602A}"/>
                </a:ext>
              </a:extLst>
            </p:cNvPr>
            <p:cNvSpPr txBox="1"/>
            <p:nvPr/>
          </p:nvSpPr>
          <p:spPr>
            <a:xfrm>
              <a:off x="399352" y="20114128"/>
              <a:ext cx="10335024" cy="8243135"/>
            </a:xfrm>
            <a:prstGeom prst="rect">
              <a:avLst/>
            </a:prstGeom>
            <a:noFill/>
          </p:spPr>
          <p:txBody>
            <a:bodyPr wrap="square" rtlCol="0">
              <a:spAutoFit/>
            </a:bodyPr>
            <a:lstStyle/>
            <a:p>
              <a:pPr algn="ctr"/>
              <a:r>
                <a:rPr lang="en-US" sz="4620" u="sng" dirty="0">
                  <a:cs typeface="Times New Roman" panose="02020603050405020304" pitchFamily="18" charset="0"/>
                </a:rPr>
                <a:t>References</a:t>
              </a:r>
            </a:p>
            <a:p>
              <a:pPr marL="384048" indent="-1920240"/>
              <a:r>
                <a:rPr lang="en-US" sz="2450" baseline="30000" dirty="0">
                  <a:cs typeface="Times New Roman" panose="02020603050405020304" pitchFamily="18" charset="0"/>
                </a:rPr>
                <a:t>1</a:t>
              </a:r>
              <a:r>
                <a:rPr lang="en-US" sz="2450" dirty="0">
                  <a:cs typeface="Times New Roman" panose="02020603050405020304" pitchFamily="18" charset="0"/>
                </a:rPr>
                <a:t>Cuddy, L. L. &amp; Thompson, W. F. (1992). Asymmetry of perceived key movement chorale sequences. Converging evidence from a probe-tone analysis. </a:t>
              </a:r>
              <a:r>
                <a:rPr lang="en-US" sz="2450" i="1" dirty="0">
                  <a:cs typeface="Times New Roman" panose="02020603050405020304" pitchFamily="18" charset="0"/>
                </a:rPr>
                <a:t>Psychological Research</a:t>
              </a:r>
              <a:r>
                <a:rPr lang="en-US" sz="2450" dirty="0">
                  <a:cs typeface="Times New Roman" panose="02020603050405020304" pitchFamily="18" charset="0"/>
                </a:rPr>
                <a:t>, </a:t>
              </a:r>
              <a:r>
                <a:rPr lang="en-US" sz="2450" i="1" dirty="0">
                  <a:cs typeface="Times New Roman" panose="02020603050405020304" pitchFamily="18" charset="0"/>
                </a:rPr>
                <a:t>54</a:t>
              </a:r>
              <a:r>
                <a:rPr lang="en-US" sz="2450" dirty="0">
                  <a:cs typeface="Times New Roman" panose="02020603050405020304" pitchFamily="18" charset="0"/>
                </a:rPr>
                <a:t>, 51-59.</a:t>
              </a:r>
            </a:p>
            <a:p>
              <a:pPr marL="384048" indent="-1920240"/>
              <a:r>
                <a:rPr lang="en-US" sz="2450" baseline="30000" dirty="0">
                  <a:cs typeface="Times New Roman" panose="02020603050405020304" pitchFamily="18" charset="0"/>
                </a:rPr>
                <a:t>2</a:t>
              </a:r>
              <a:r>
                <a:rPr lang="en-US" sz="2450" dirty="0">
                  <a:cs typeface="Times New Roman" panose="02020603050405020304" pitchFamily="18" charset="0"/>
                </a:rPr>
                <a:t>Krumhansl, C. &amp; Kessler, E. (1982). Tracing the dynamic changes in perceived tonal organization in a spatial representation of musical keys. </a:t>
              </a:r>
              <a:r>
                <a:rPr lang="en-US" sz="2450" i="1" dirty="0">
                  <a:cs typeface="Times New Roman" panose="02020603050405020304" pitchFamily="18" charset="0"/>
                </a:rPr>
                <a:t>Psychological Review, 89</a:t>
              </a:r>
              <a:r>
                <a:rPr lang="en-US" sz="2450" dirty="0">
                  <a:cs typeface="Times New Roman" panose="02020603050405020304" pitchFamily="18" charset="0"/>
                </a:rPr>
                <a:t>(4), 334-368. 10.1037/0033-295X.89.4.334</a:t>
              </a:r>
            </a:p>
            <a:p>
              <a:pPr marL="384048" indent="-1920240"/>
              <a:r>
                <a:rPr lang="en-US" sz="2450" baseline="30000" dirty="0">
                  <a:cs typeface="Times New Roman" panose="02020603050405020304" pitchFamily="18" charset="0"/>
                </a:rPr>
                <a:t>3</a:t>
              </a:r>
              <a:r>
                <a:rPr lang="en-US" sz="2450" dirty="0">
                  <a:cs typeface="Times New Roman" panose="02020603050405020304" pitchFamily="18" charset="0"/>
                </a:rPr>
                <a:t>Krumhansl, C. &amp; Shepard, R. (1979) Quantification of the hierarchy of tonal functions within a diatonic context. </a:t>
              </a:r>
              <a:r>
                <a:rPr lang="en-US" sz="2450" i="1" dirty="0">
                  <a:cs typeface="Times New Roman" panose="02020603050405020304" pitchFamily="18" charset="0"/>
                </a:rPr>
                <a:t>Journal of Experimental Psychology: Human Perception and Performance, 5</a:t>
              </a:r>
              <a:r>
                <a:rPr lang="en-US" sz="2450" dirty="0">
                  <a:cs typeface="Times New Roman" panose="02020603050405020304" pitchFamily="18" charset="0"/>
                </a:rPr>
                <a:t>(3), 579-594.</a:t>
              </a:r>
            </a:p>
            <a:p>
              <a:pPr marL="384048" indent="-1920240"/>
              <a:r>
                <a:rPr lang="en-US" sz="2450" baseline="30000" dirty="0">
                  <a:cs typeface="Times New Roman" panose="02020603050405020304" pitchFamily="18" charset="0"/>
                </a:rPr>
                <a:t>4</a:t>
              </a:r>
              <a:r>
                <a:rPr lang="en-US" sz="2450" dirty="0">
                  <a:cs typeface="Times New Roman" panose="02020603050405020304" pitchFamily="18" charset="0"/>
                </a:rPr>
                <a:t>Raman, R. &amp; Dowling, W. J. (2016) Real-time probing of modulations in South Indian classical (</a:t>
              </a:r>
              <a:r>
                <a:rPr lang="en-US" sz="2450" dirty="0" err="1">
                  <a:cs typeface="Times New Roman" panose="02020603050405020304" pitchFamily="18" charset="0"/>
                </a:rPr>
                <a:t>Carnātic</a:t>
              </a:r>
              <a:r>
                <a:rPr lang="en-US" sz="2450" dirty="0">
                  <a:cs typeface="Times New Roman" panose="02020603050405020304" pitchFamily="18" charset="0"/>
                </a:rPr>
                <a:t>) music by Indian and Western musicians. </a:t>
              </a:r>
              <a:r>
                <a:rPr lang="en-US" sz="2450" i="1" dirty="0">
                  <a:cs typeface="Times New Roman" panose="02020603050405020304" pitchFamily="18" charset="0"/>
                </a:rPr>
                <a:t>Music Perception, 33</a:t>
              </a:r>
              <a:r>
                <a:rPr lang="en-US" sz="2450" dirty="0">
                  <a:cs typeface="Times New Roman" panose="02020603050405020304" pitchFamily="18" charset="0"/>
                </a:rPr>
                <a:t>(3), 367-393. 10.1525/MP.2016.33.03.367</a:t>
              </a:r>
            </a:p>
            <a:p>
              <a:pPr marL="384048" indent="-1920240"/>
              <a:r>
                <a:rPr lang="en-US" sz="2450" baseline="30000" dirty="0">
                  <a:cs typeface="Times New Roman" panose="02020603050405020304" pitchFamily="18" charset="0"/>
                </a:rPr>
                <a:t>5</a:t>
              </a:r>
              <a:r>
                <a:rPr lang="en-US" sz="2450" dirty="0">
                  <a:cs typeface="Times New Roman" panose="02020603050405020304" pitchFamily="18" charset="0"/>
                </a:rPr>
                <a:t>Toiviainen, P. &amp; Krumhansl, C. L. (2003) Measuring and modeling real-time responses to music: The dynamics of tonality induction. </a:t>
              </a:r>
              <a:r>
                <a:rPr lang="en-US" sz="2450" i="1" dirty="0">
                  <a:cs typeface="Times New Roman" panose="02020603050405020304" pitchFamily="18" charset="0"/>
                </a:rPr>
                <a:t>Perception</a:t>
              </a:r>
              <a:r>
                <a:rPr lang="en-US" sz="2450" dirty="0">
                  <a:cs typeface="Times New Roman" panose="02020603050405020304" pitchFamily="18" charset="0"/>
                </a:rPr>
                <a:t>,</a:t>
              </a:r>
              <a:r>
                <a:rPr lang="en-US" sz="2450" i="1" dirty="0">
                  <a:cs typeface="Times New Roman" panose="02020603050405020304" pitchFamily="18" charset="0"/>
                </a:rPr>
                <a:t> 32</a:t>
              </a:r>
              <a:r>
                <a:rPr lang="en-US" sz="2450" dirty="0">
                  <a:cs typeface="Times New Roman" panose="02020603050405020304" pitchFamily="18" charset="0"/>
                </a:rPr>
                <a:t>, 741-766. 10.1068/p3312</a:t>
              </a:r>
            </a:p>
          </p:txBody>
        </p:sp>
      </p:grpSp>
      <p:pic>
        <p:nvPicPr>
          <p:cNvPr id="19" name="Picture 18">
            <a:extLst>
              <a:ext uri="{FF2B5EF4-FFF2-40B4-BE49-F238E27FC236}">
                <a16:creationId xmlns:a16="http://schemas.microsoft.com/office/drawing/2014/main" id="{2FEB7CD3-B7D7-4A94-9548-45E89E2C8417}"/>
              </a:ext>
            </a:extLst>
          </p:cNvPr>
          <p:cNvPicPr>
            <a:picLocks noChangeAspect="1"/>
          </p:cNvPicPr>
          <p:nvPr/>
        </p:nvPicPr>
        <p:blipFill>
          <a:blip r:embed="rId4"/>
          <a:stretch>
            <a:fillRect/>
          </a:stretch>
        </p:blipFill>
        <p:spPr>
          <a:xfrm>
            <a:off x="7398709" y="5297220"/>
            <a:ext cx="7797834" cy="2476623"/>
          </a:xfrm>
          <a:prstGeom prst="rect">
            <a:avLst/>
          </a:prstGeom>
          <a:ln>
            <a:noFill/>
          </a:ln>
        </p:spPr>
      </p:pic>
      <p:grpSp>
        <p:nvGrpSpPr>
          <p:cNvPr id="23" name="Group 22">
            <a:extLst>
              <a:ext uri="{FF2B5EF4-FFF2-40B4-BE49-F238E27FC236}">
                <a16:creationId xmlns:a16="http://schemas.microsoft.com/office/drawing/2014/main" id="{FED67B7F-41FD-4923-9ED4-E4B703B88A2E}"/>
              </a:ext>
            </a:extLst>
          </p:cNvPr>
          <p:cNvGrpSpPr/>
          <p:nvPr/>
        </p:nvGrpSpPr>
        <p:grpSpPr>
          <a:xfrm>
            <a:off x="16457874" y="4706587"/>
            <a:ext cx="8886936" cy="4858401"/>
            <a:chOff x="2486962" y="2084957"/>
            <a:chExt cx="2115937" cy="1156762"/>
          </a:xfrm>
        </p:grpSpPr>
        <p:pic>
          <p:nvPicPr>
            <p:cNvPr id="20" name="Picture 19">
              <a:extLst>
                <a:ext uri="{FF2B5EF4-FFF2-40B4-BE49-F238E27FC236}">
                  <a16:creationId xmlns:a16="http://schemas.microsoft.com/office/drawing/2014/main" id="{FFCE725B-EE34-42F1-B4F7-314602861479}"/>
                </a:ext>
              </a:extLst>
            </p:cNvPr>
            <p:cNvPicPr>
              <a:picLocks noChangeAspect="1"/>
            </p:cNvPicPr>
            <p:nvPr/>
          </p:nvPicPr>
          <p:blipFill>
            <a:blip r:embed="rId5"/>
            <a:stretch>
              <a:fillRect/>
            </a:stretch>
          </p:blipFill>
          <p:spPr>
            <a:xfrm>
              <a:off x="2486962" y="2098838"/>
              <a:ext cx="2115937" cy="1142881"/>
            </a:xfrm>
            <a:prstGeom prst="rect">
              <a:avLst/>
            </a:prstGeom>
            <a:ln>
              <a:noFill/>
            </a:ln>
          </p:spPr>
        </p:pic>
        <p:sp>
          <p:nvSpPr>
            <p:cNvPr id="22" name="TextBox 21">
              <a:extLst>
                <a:ext uri="{FF2B5EF4-FFF2-40B4-BE49-F238E27FC236}">
                  <a16:creationId xmlns:a16="http://schemas.microsoft.com/office/drawing/2014/main" id="{F8602FC4-98AF-43B7-BB8B-6C15AF43CE4B}"/>
                </a:ext>
              </a:extLst>
            </p:cNvPr>
            <p:cNvSpPr txBox="1"/>
            <p:nvPr/>
          </p:nvSpPr>
          <p:spPr>
            <a:xfrm>
              <a:off x="2607801" y="2084957"/>
              <a:ext cx="345104" cy="68150"/>
            </a:xfrm>
            <a:prstGeom prst="rect">
              <a:avLst/>
            </a:prstGeom>
            <a:noFill/>
            <a:ln>
              <a:noFill/>
            </a:ln>
          </p:spPr>
          <p:txBody>
            <a:bodyPr wrap="none" rtlCol="0">
              <a:spAutoFit/>
            </a:bodyPr>
            <a:lstStyle/>
            <a:p>
              <a:r>
                <a:rPr lang="en-US" sz="1260" dirty="0">
                  <a:latin typeface="Times New Roman" panose="02020603050405020304" pitchFamily="18" charset="0"/>
                  <a:cs typeface="Times New Roman" panose="02020603050405020304" pitchFamily="18" charset="0"/>
                </a:rPr>
                <a:t>Haydn, Op 2, No. 3</a:t>
              </a:r>
              <a:endParaRPr lang="en-US" sz="36288" dirty="0">
                <a:latin typeface="Times New Roman" panose="02020603050405020304" pitchFamily="18" charset="0"/>
                <a:cs typeface="Times New Roman" panose="02020603050405020304" pitchFamily="18" charset="0"/>
              </a:endParaRPr>
            </a:p>
          </p:txBody>
        </p:sp>
      </p:grpSp>
      <p:grpSp>
        <p:nvGrpSpPr>
          <p:cNvPr id="27" name="Group 26">
            <a:extLst>
              <a:ext uri="{FF2B5EF4-FFF2-40B4-BE49-F238E27FC236}">
                <a16:creationId xmlns:a16="http://schemas.microsoft.com/office/drawing/2014/main" id="{17F8E01D-8BC1-47DC-90BE-F0BCA1BEE0A4}"/>
              </a:ext>
            </a:extLst>
          </p:cNvPr>
          <p:cNvGrpSpPr/>
          <p:nvPr/>
        </p:nvGrpSpPr>
        <p:grpSpPr>
          <a:xfrm>
            <a:off x="26516676" y="4878288"/>
            <a:ext cx="8734627" cy="4770402"/>
            <a:chOff x="4567226" y="2105909"/>
            <a:chExt cx="2079673" cy="1135810"/>
          </a:xfrm>
        </p:grpSpPr>
        <p:pic>
          <p:nvPicPr>
            <p:cNvPr id="21" name="Content Placeholder 4">
              <a:extLst>
                <a:ext uri="{FF2B5EF4-FFF2-40B4-BE49-F238E27FC236}">
                  <a16:creationId xmlns:a16="http://schemas.microsoft.com/office/drawing/2014/main" id="{0ABA3EDB-CAC4-49D6-B2B8-66BD4E96C749}"/>
                </a:ext>
              </a:extLst>
            </p:cNvPr>
            <p:cNvPicPr>
              <a:picLocks noChangeAspect="1"/>
            </p:cNvPicPr>
            <p:nvPr/>
          </p:nvPicPr>
          <p:blipFill>
            <a:blip r:embed="rId6"/>
            <a:stretch>
              <a:fillRect/>
            </a:stretch>
          </p:blipFill>
          <p:spPr>
            <a:xfrm>
              <a:off x="4567226" y="2142111"/>
              <a:ext cx="2079673" cy="1099608"/>
            </a:xfrm>
            <a:prstGeom prst="rect">
              <a:avLst/>
            </a:prstGeom>
          </p:spPr>
        </p:pic>
        <p:sp>
          <p:nvSpPr>
            <p:cNvPr id="24" name="TextBox 23">
              <a:extLst>
                <a:ext uri="{FF2B5EF4-FFF2-40B4-BE49-F238E27FC236}">
                  <a16:creationId xmlns:a16="http://schemas.microsoft.com/office/drawing/2014/main" id="{96B1D026-4A8C-4995-9AC7-23C230318C32}"/>
                </a:ext>
              </a:extLst>
            </p:cNvPr>
            <p:cNvSpPr txBox="1"/>
            <p:nvPr/>
          </p:nvSpPr>
          <p:spPr>
            <a:xfrm>
              <a:off x="4688653" y="2105909"/>
              <a:ext cx="426017" cy="68150"/>
            </a:xfrm>
            <a:prstGeom prst="rect">
              <a:avLst/>
            </a:prstGeom>
            <a:noFill/>
          </p:spPr>
          <p:txBody>
            <a:bodyPr wrap="none" rtlCol="0">
              <a:spAutoFit/>
            </a:bodyPr>
            <a:lstStyle/>
            <a:p>
              <a:r>
                <a:rPr lang="en-US" sz="1260" dirty="0">
                  <a:latin typeface="Times New Roman" panose="02020603050405020304" pitchFamily="18" charset="0"/>
                  <a:cs typeface="Times New Roman" panose="02020603050405020304" pitchFamily="18" charset="0"/>
                </a:rPr>
                <a:t>Beethoven Op. 18, No. 1</a:t>
              </a:r>
              <a:endParaRPr lang="en-US" sz="36288" dirty="0">
                <a:latin typeface="Times New Roman" panose="02020603050405020304" pitchFamily="18" charset="0"/>
                <a:cs typeface="Times New Roman" panose="02020603050405020304" pitchFamily="18" charset="0"/>
              </a:endParaRPr>
            </a:p>
          </p:txBody>
        </p:sp>
      </p:grpSp>
      <p:grpSp>
        <p:nvGrpSpPr>
          <p:cNvPr id="69" name="Group 68">
            <a:extLst>
              <a:ext uri="{FF2B5EF4-FFF2-40B4-BE49-F238E27FC236}">
                <a16:creationId xmlns:a16="http://schemas.microsoft.com/office/drawing/2014/main" id="{E9FB2289-1F12-4B2B-A5CF-653194A56F31}"/>
              </a:ext>
            </a:extLst>
          </p:cNvPr>
          <p:cNvGrpSpPr/>
          <p:nvPr/>
        </p:nvGrpSpPr>
        <p:grpSpPr>
          <a:xfrm>
            <a:off x="35345192" y="22190542"/>
            <a:ext cx="9307968" cy="6246691"/>
            <a:chOff x="33079305" y="25360619"/>
            <a:chExt cx="10637678" cy="7139075"/>
          </a:xfrm>
        </p:grpSpPr>
        <p:sp>
          <p:nvSpPr>
            <p:cNvPr id="67" name="Rectangle: Rounded Corners 66">
              <a:extLst>
                <a:ext uri="{FF2B5EF4-FFF2-40B4-BE49-F238E27FC236}">
                  <a16:creationId xmlns:a16="http://schemas.microsoft.com/office/drawing/2014/main" id="{88E3F105-5E89-411B-B33B-89E33AE140FB}"/>
                </a:ext>
              </a:extLst>
            </p:cNvPr>
            <p:cNvSpPr/>
            <p:nvPr/>
          </p:nvSpPr>
          <p:spPr>
            <a:xfrm>
              <a:off x="33079305" y="25360619"/>
              <a:ext cx="10637678" cy="7139075"/>
            </a:xfrm>
            <a:prstGeom prst="roundRect">
              <a:avLst/>
            </a:prstGeom>
            <a:gradFill>
              <a:gsLst>
                <a:gs pos="0">
                  <a:schemeClr val="accent1">
                    <a:tint val="100000"/>
                    <a:shade val="100000"/>
                    <a:satMod val="130000"/>
                    <a:lumMod val="50000"/>
                    <a:lumOff val="50000"/>
                  </a:schemeClr>
                </a:gs>
                <a:gs pos="100000">
                  <a:schemeClr val="accent1">
                    <a:tint val="50000"/>
                    <a:shade val="100000"/>
                    <a:satMod val="350000"/>
                    <a:lumMod val="50000"/>
                    <a:lumOff val="50000"/>
                  </a:schemeClr>
                </a:gs>
              </a:gsLs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60"/>
            </a:p>
          </p:txBody>
        </p:sp>
        <p:sp>
          <p:nvSpPr>
            <p:cNvPr id="40" name="Content Placeholder 2">
              <a:extLst>
                <a:ext uri="{FF2B5EF4-FFF2-40B4-BE49-F238E27FC236}">
                  <a16:creationId xmlns:a16="http://schemas.microsoft.com/office/drawing/2014/main" id="{51EDABAB-F09F-4B65-A1C1-0D71A3669537}"/>
                </a:ext>
              </a:extLst>
            </p:cNvPr>
            <p:cNvSpPr txBox="1">
              <a:spLocks/>
            </p:cNvSpPr>
            <p:nvPr/>
          </p:nvSpPr>
          <p:spPr>
            <a:xfrm>
              <a:off x="33466465" y="25360620"/>
              <a:ext cx="9985906" cy="6978378"/>
            </a:xfrm>
            <a:prstGeom prst="rect">
              <a:avLst/>
            </a:prstGeom>
          </p:spPr>
          <p:txBody>
            <a:bodyPr vert="horz" lIns="384048" tIns="192024" rIns="384048" bIns="192024" rtlCol="0">
              <a:normAutofit fontScale="92500"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spcBef>
                  <a:spcPts val="0"/>
                </a:spcBef>
              </a:pPr>
              <a:r>
                <a:rPr lang="en-US" sz="5040" u="sng" dirty="0">
                  <a:solidFill>
                    <a:prstClr val="black"/>
                  </a:solidFill>
                  <a:cs typeface="Times New Roman" panose="02020603050405020304" pitchFamily="18" charset="0"/>
                </a:rPr>
                <a:t>Summary</a:t>
              </a:r>
              <a:endParaRPr lang="en-US" sz="2520" dirty="0">
                <a:solidFill>
                  <a:schemeClr val="tx1"/>
                </a:solidFill>
                <a:cs typeface="Times New Roman" panose="02020603050405020304" pitchFamily="18" charset="0"/>
              </a:endParaRPr>
            </a:p>
            <a:p>
              <a:pPr marL="384048" indent="-384048" algn="l">
                <a:spcBef>
                  <a:spcPts val="0"/>
                </a:spcBef>
                <a:buFont typeface="+mj-lt"/>
                <a:buAutoNum type="arabicPeriod"/>
              </a:pPr>
              <a:r>
                <a:rPr lang="en-US" sz="2625" dirty="0">
                  <a:solidFill>
                    <a:schemeClr val="tx1"/>
                  </a:solidFill>
                  <a:cs typeface="Times New Roman" panose="02020603050405020304" pitchFamily="18" charset="0"/>
                </a:rPr>
                <a:t>Listeners, across training levels, track tonic region independent of surface features.</a:t>
              </a:r>
            </a:p>
            <a:p>
              <a:pPr marL="384048" indent="-384048" algn="l">
                <a:spcBef>
                  <a:spcPts val="0"/>
                </a:spcBef>
                <a:buFont typeface="+mj-lt"/>
                <a:buAutoNum type="arabicPeriod"/>
              </a:pPr>
              <a:r>
                <a:rPr lang="en-US" sz="2625" dirty="0">
                  <a:solidFill>
                    <a:schemeClr val="tx1"/>
                  </a:solidFill>
                  <a:cs typeface="Times New Roman" panose="02020603050405020304" pitchFamily="18" charset="0"/>
                </a:rPr>
                <a:t>Training helps, but only when that training is at or approaches a professional level.</a:t>
              </a:r>
            </a:p>
            <a:p>
              <a:pPr marL="384048" indent="-384048" algn="l">
                <a:spcBef>
                  <a:spcPts val="0"/>
                </a:spcBef>
                <a:buFont typeface="+mj-lt"/>
                <a:buAutoNum type="arabicPeriod"/>
              </a:pPr>
              <a:r>
                <a:rPr lang="en-US" sz="2625" dirty="0">
                  <a:solidFill>
                    <a:schemeClr val="tx1"/>
                  </a:solidFill>
                  <a:cs typeface="Times New Roman" panose="02020603050405020304" pitchFamily="18" charset="0"/>
                </a:rPr>
                <a:t>The most helpful surface feature is a sustained pitch that both provides reference and time to allow for listener comprehension.</a:t>
              </a:r>
            </a:p>
            <a:p>
              <a:pPr marL="384048" indent="-384048" algn="l">
                <a:spcBef>
                  <a:spcPts val="0"/>
                </a:spcBef>
                <a:buFont typeface="+mj-lt"/>
                <a:buAutoNum type="arabicPeriod"/>
              </a:pPr>
              <a:r>
                <a:rPr lang="en-US" sz="2625" dirty="0">
                  <a:solidFill>
                    <a:schemeClr val="tx1"/>
                  </a:solidFill>
                  <a:cs typeface="Times New Roman" panose="02020603050405020304" pitchFamily="18" charset="0"/>
                </a:rPr>
                <a:t>Trained listeners take longer to respond, but are overall more accurate. </a:t>
              </a:r>
            </a:p>
            <a:p>
              <a:pPr marL="384048" indent="-384048" algn="l">
                <a:spcBef>
                  <a:spcPts val="0"/>
                </a:spcBef>
                <a:buFont typeface="+mj-lt"/>
                <a:buAutoNum type="arabicPeriod"/>
              </a:pPr>
              <a:r>
                <a:rPr lang="en-US" sz="2625" dirty="0">
                  <a:solidFill>
                    <a:schemeClr val="tx1"/>
                  </a:solidFill>
                  <a:cs typeface="Times New Roman" panose="02020603050405020304" pitchFamily="18" charset="0"/>
                </a:rPr>
                <a:t>Prior evidence regarding key distance and modulation perception, specifically cognitive lag in processing greater key distance, is supported.</a:t>
              </a:r>
            </a:p>
            <a:p>
              <a:pPr marL="384048" indent="-384048" algn="l">
                <a:spcBef>
                  <a:spcPts val="0"/>
                </a:spcBef>
                <a:buFont typeface="+mj-lt"/>
                <a:buAutoNum type="arabicPeriod"/>
              </a:pPr>
              <a:r>
                <a:rPr lang="en-US" sz="2625" dirty="0">
                  <a:solidFill>
                    <a:schemeClr val="tx1"/>
                  </a:solidFill>
                  <a:cs typeface="Times New Roman" panose="02020603050405020304" pitchFamily="18" charset="0"/>
                </a:rPr>
                <a:t>Highly trained listeners seem to be able to consciously access the information regarding pitch set content and the specific function of each pitch in the set.</a:t>
              </a:r>
            </a:p>
          </p:txBody>
        </p:sp>
      </p:grpSp>
      <p:sp>
        <p:nvSpPr>
          <p:cNvPr id="48" name="Rectangle 47">
            <a:extLst>
              <a:ext uri="{FF2B5EF4-FFF2-40B4-BE49-F238E27FC236}">
                <a16:creationId xmlns:a16="http://schemas.microsoft.com/office/drawing/2014/main" id="{222A6C44-65C5-4184-8561-45B51F49ECD8}"/>
              </a:ext>
            </a:extLst>
          </p:cNvPr>
          <p:cNvSpPr/>
          <p:nvPr/>
        </p:nvSpPr>
        <p:spPr>
          <a:xfrm>
            <a:off x="16045703" y="9717037"/>
            <a:ext cx="19174524" cy="18771408"/>
          </a:xfrm>
          <a:prstGeom prst="rect">
            <a:avLst/>
          </a:prstGeom>
          <a:no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288"/>
          </a:p>
        </p:txBody>
      </p:sp>
      <p:sp>
        <p:nvSpPr>
          <p:cNvPr id="2" name="TextBox 1">
            <a:extLst>
              <a:ext uri="{FF2B5EF4-FFF2-40B4-BE49-F238E27FC236}">
                <a16:creationId xmlns:a16="http://schemas.microsoft.com/office/drawing/2014/main" id="{51F3C6CE-4885-4F35-845A-1E70F7A3EC87}"/>
              </a:ext>
            </a:extLst>
          </p:cNvPr>
          <p:cNvSpPr txBox="1"/>
          <p:nvPr/>
        </p:nvSpPr>
        <p:spPr>
          <a:xfrm>
            <a:off x="38279382" y="2471978"/>
            <a:ext cx="6526221" cy="954107"/>
          </a:xfrm>
          <a:prstGeom prst="rect">
            <a:avLst/>
          </a:prstGeom>
          <a:noFill/>
        </p:spPr>
        <p:txBody>
          <a:bodyPr wrap="square" rtlCol="0">
            <a:spAutoFit/>
          </a:bodyPr>
          <a:lstStyle/>
          <a:p>
            <a:pPr algn="ctr"/>
            <a:r>
              <a:rPr lang="en-US" sz="2800" dirty="0"/>
              <a:t>For questions or correspondence, contact:</a:t>
            </a:r>
          </a:p>
          <a:p>
            <a:pPr algn="ctr"/>
            <a:r>
              <a:rPr lang="en-US" sz="2800" dirty="0"/>
              <a:t>bmizener@utdallas.edu</a:t>
            </a:r>
          </a:p>
        </p:txBody>
      </p:sp>
      <p:grpSp>
        <p:nvGrpSpPr>
          <p:cNvPr id="52" name="Group 51">
            <a:extLst>
              <a:ext uri="{FF2B5EF4-FFF2-40B4-BE49-F238E27FC236}">
                <a16:creationId xmlns:a16="http://schemas.microsoft.com/office/drawing/2014/main" id="{75CD24EA-629A-4BD7-AC92-B5BEAD3528D0}"/>
              </a:ext>
            </a:extLst>
          </p:cNvPr>
          <p:cNvGrpSpPr>
            <a:grpSpLocks noChangeAspect="1"/>
          </p:cNvGrpSpPr>
          <p:nvPr/>
        </p:nvGrpSpPr>
        <p:grpSpPr>
          <a:xfrm>
            <a:off x="18090482" y="22488615"/>
            <a:ext cx="15156305" cy="5948618"/>
            <a:chOff x="13575560" y="25926407"/>
            <a:chExt cx="16505299" cy="6478077"/>
          </a:xfrm>
        </p:grpSpPr>
        <p:pic>
          <p:nvPicPr>
            <p:cNvPr id="34" name="Picture 33">
              <a:extLst>
                <a:ext uri="{FF2B5EF4-FFF2-40B4-BE49-F238E27FC236}">
                  <a16:creationId xmlns:a16="http://schemas.microsoft.com/office/drawing/2014/main" id="{E921FFA5-2B8D-4F26-9050-619834B7BD45}"/>
                </a:ext>
              </a:extLst>
            </p:cNvPr>
            <p:cNvPicPr>
              <a:picLocks noChangeAspect="1"/>
            </p:cNvPicPr>
            <p:nvPr/>
          </p:nvPicPr>
          <p:blipFill rotWithShape="1">
            <a:blip r:embed="rId7"/>
            <a:srcRect l="-1" r="29912"/>
            <a:stretch/>
          </p:blipFill>
          <p:spPr>
            <a:xfrm>
              <a:off x="23270260" y="25926407"/>
              <a:ext cx="6810599" cy="6478077"/>
            </a:xfrm>
            <a:prstGeom prst="rect">
              <a:avLst/>
            </a:prstGeom>
          </p:spPr>
        </p:pic>
        <p:pic>
          <p:nvPicPr>
            <p:cNvPr id="51" name="Picture 50">
              <a:extLst>
                <a:ext uri="{FF2B5EF4-FFF2-40B4-BE49-F238E27FC236}">
                  <a16:creationId xmlns:a16="http://schemas.microsoft.com/office/drawing/2014/main" id="{1BE1EF55-6222-4448-88FE-2CDEAC45BD4B}"/>
                </a:ext>
              </a:extLst>
            </p:cNvPr>
            <p:cNvPicPr>
              <a:picLocks noChangeAspect="1"/>
            </p:cNvPicPr>
            <p:nvPr/>
          </p:nvPicPr>
          <p:blipFill>
            <a:blip r:embed="rId8"/>
            <a:stretch>
              <a:fillRect/>
            </a:stretch>
          </p:blipFill>
          <p:spPr>
            <a:xfrm>
              <a:off x="13575560" y="25926407"/>
              <a:ext cx="9717115" cy="6478077"/>
            </a:xfrm>
            <a:prstGeom prst="rect">
              <a:avLst/>
            </a:prstGeom>
          </p:spPr>
        </p:pic>
      </p:grpSp>
      <p:pic>
        <p:nvPicPr>
          <p:cNvPr id="60" name="Picture 59">
            <a:extLst>
              <a:ext uri="{FF2B5EF4-FFF2-40B4-BE49-F238E27FC236}">
                <a16:creationId xmlns:a16="http://schemas.microsoft.com/office/drawing/2014/main" id="{B71611B1-204C-4431-BF64-E4295D1D2096}"/>
              </a:ext>
            </a:extLst>
          </p:cNvPr>
          <p:cNvPicPr>
            <a:picLocks noChangeAspect="1"/>
          </p:cNvPicPr>
          <p:nvPr/>
        </p:nvPicPr>
        <p:blipFill rotWithShape="1">
          <a:blip r:embed="rId9"/>
          <a:srcRect r="31025"/>
          <a:stretch/>
        </p:blipFill>
        <p:spPr>
          <a:xfrm>
            <a:off x="28983387" y="16312764"/>
            <a:ext cx="4552890" cy="4400550"/>
          </a:xfrm>
          <a:prstGeom prst="rect">
            <a:avLst/>
          </a:prstGeom>
        </p:spPr>
      </p:pic>
      <p:graphicFrame>
        <p:nvGraphicFramePr>
          <p:cNvPr id="62" name="Table 62">
            <a:extLst>
              <a:ext uri="{FF2B5EF4-FFF2-40B4-BE49-F238E27FC236}">
                <a16:creationId xmlns:a16="http://schemas.microsoft.com/office/drawing/2014/main" id="{1056A8CD-4551-4D72-B5DA-3A9788C2E53D}"/>
              </a:ext>
            </a:extLst>
          </p:cNvPr>
          <p:cNvGraphicFramePr>
            <a:graphicFrameLocks noGrp="1"/>
          </p:cNvGraphicFramePr>
          <p:nvPr/>
        </p:nvGraphicFramePr>
        <p:xfrm>
          <a:off x="16045703" y="9716210"/>
          <a:ext cx="19174524" cy="773239"/>
        </p:xfrm>
        <a:graphic>
          <a:graphicData uri="http://schemas.openxmlformats.org/drawingml/2006/table">
            <a:tbl>
              <a:tblPr firstRow="1" bandRow="1">
                <a:tableStyleId>{5C22544A-7EE6-4342-B048-85BDC9FD1C3A}</a:tableStyleId>
              </a:tblPr>
              <a:tblGrid>
                <a:gridCol w="9587262">
                  <a:extLst>
                    <a:ext uri="{9D8B030D-6E8A-4147-A177-3AD203B41FA5}">
                      <a16:colId xmlns:a16="http://schemas.microsoft.com/office/drawing/2014/main" val="680192415"/>
                    </a:ext>
                  </a:extLst>
                </a:gridCol>
                <a:gridCol w="9587262">
                  <a:extLst>
                    <a:ext uri="{9D8B030D-6E8A-4147-A177-3AD203B41FA5}">
                      <a16:colId xmlns:a16="http://schemas.microsoft.com/office/drawing/2014/main" val="1460816601"/>
                    </a:ext>
                  </a:extLst>
                </a:gridCol>
              </a:tblGrid>
              <a:tr h="773239">
                <a:tc>
                  <a:txBody>
                    <a:bodyPr/>
                    <a:lstStyle/>
                    <a:p>
                      <a:pPr marL="0" marR="0" lvl="0" indent="0" algn="ctr" defTabSz="2194560" rtl="0" eaLnBrk="1" fontAlgn="auto" latinLnBrk="0" hangingPunct="1">
                        <a:lnSpc>
                          <a:spcPct val="100000"/>
                        </a:lnSpc>
                        <a:spcBef>
                          <a:spcPts val="0"/>
                        </a:spcBef>
                        <a:spcAft>
                          <a:spcPts val="0"/>
                        </a:spcAft>
                        <a:buClrTx/>
                        <a:buSzTx/>
                        <a:buFontTx/>
                        <a:buNone/>
                        <a:tabLst/>
                        <a:defRPr/>
                      </a:pPr>
                      <a:r>
                        <a:rPr kumimoji="0" lang="en-US" sz="4200" b="0" i="0" u="none" strike="noStrike" kern="1200" cap="none" spc="0" normalizeH="0" baseline="0" noProof="0" dirty="0">
                          <a:ln>
                            <a:noFill/>
                          </a:ln>
                          <a:solidFill>
                            <a:prstClr val="black"/>
                          </a:solidFill>
                          <a:effectLst/>
                          <a:uLnTx/>
                          <a:uFillTx/>
                          <a:latin typeface="+mn-lt"/>
                          <a:ea typeface="+mn-ea"/>
                          <a:cs typeface="+mn-cs"/>
                        </a:rPr>
                        <a:t>A’: Key Distance</a:t>
                      </a:r>
                    </a:p>
                  </a:txBody>
                  <a:tcPr marL="80010" marR="80010" marT="40005" marB="40005">
                    <a:noFill/>
                  </a:tcPr>
                </a:tc>
                <a:tc>
                  <a:txBody>
                    <a:bodyPr/>
                    <a:lstStyle/>
                    <a:p>
                      <a:pPr marL="0" marR="0" lvl="0" indent="0" algn="ctr" defTabSz="2194560" rtl="0" eaLnBrk="1" fontAlgn="auto" latinLnBrk="0" hangingPunct="1">
                        <a:lnSpc>
                          <a:spcPct val="100000"/>
                        </a:lnSpc>
                        <a:spcBef>
                          <a:spcPts val="0"/>
                        </a:spcBef>
                        <a:spcAft>
                          <a:spcPts val="0"/>
                        </a:spcAft>
                        <a:buClrTx/>
                        <a:buSzTx/>
                        <a:buFontTx/>
                        <a:buNone/>
                        <a:tabLst/>
                        <a:defRPr/>
                      </a:pPr>
                      <a:r>
                        <a:rPr kumimoji="0" lang="en-US" sz="4200" b="0" i="0" u="none" strike="noStrike" kern="1200" cap="none" spc="0" normalizeH="0" baseline="0" noProof="0" dirty="0">
                          <a:ln>
                            <a:noFill/>
                          </a:ln>
                          <a:solidFill>
                            <a:prstClr val="black"/>
                          </a:solidFill>
                          <a:effectLst/>
                          <a:uLnTx/>
                          <a:uFillTx/>
                          <a:latin typeface="+mn-lt"/>
                          <a:ea typeface="+mn-ea"/>
                          <a:cs typeface="+mn-cs"/>
                        </a:rPr>
                        <a:t>A’: Key Distance and Mode Change</a:t>
                      </a:r>
                    </a:p>
                  </a:txBody>
                  <a:tcPr marL="80010" marR="80010" marT="40005" marB="40005">
                    <a:noFill/>
                  </a:tcPr>
                </a:tc>
                <a:extLst>
                  <a:ext uri="{0D108BD9-81ED-4DB2-BD59-A6C34878D82A}">
                    <a16:rowId xmlns:a16="http://schemas.microsoft.com/office/drawing/2014/main" val="3895486860"/>
                  </a:ext>
                </a:extLst>
              </a:tr>
            </a:tbl>
          </a:graphicData>
        </a:graphic>
      </p:graphicFrame>
      <p:graphicFrame>
        <p:nvGraphicFramePr>
          <p:cNvPr id="64" name="Table 62">
            <a:extLst>
              <a:ext uri="{FF2B5EF4-FFF2-40B4-BE49-F238E27FC236}">
                <a16:creationId xmlns:a16="http://schemas.microsoft.com/office/drawing/2014/main" id="{E987A78F-D147-4B09-9187-AA241EB6C61A}"/>
              </a:ext>
            </a:extLst>
          </p:cNvPr>
          <p:cNvGraphicFramePr>
            <a:graphicFrameLocks noGrp="1"/>
          </p:cNvGraphicFramePr>
          <p:nvPr/>
        </p:nvGraphicFramePr>
        <p:xfrm>
          <a:off x="15971958" y="15373213"/>
          <a:ext cx="19248270" cy="1360170"/>
        </p:xfrm>
        <a:graphic>
          <a:graphicData uri="http://schemas.openxmlformats.org/drawingml/2006/table">
            <a:tbl>
              <a:tblPr firstRow="1" bandRow="1">
                <a:tableStyleId>{5C22544A-7EE6-4342-B048-85BDC9FD1C3A}</a:tableStyleId>
              </a:tblPr>
              <a:tblGrid>
                <a:gridCol w="7336479">
                  <a:extLst>
                    <a:ext uri="{9D8B030D-6E8A-4147-A177-3AD203B41FA5}">
                      <a16:colId xmlns:a16="http://schemas.microsoft.com/office/drawing/2014/main" val="680192415"/>
                    </a:ext>
                  </a:extLst>
                </a:gridCol>
                <a:gridCol w="4585882">
                  <a:extLst>
                    <a:ext uri="{9D8B030D-6E8A-4147-A177-3AD203B41FA5}">
                      <a16:colId xmlns:a16="http://schemas.microsoft.com/office/drawing/2014/main" val="4063891812"/>
                    </a:ext>
                  </a:extLst>
                </a:gridCol>
                <a:gridCol w="7325909">
                  <a:extLst>
                    <a:ext uri="{9D8B030D-6E8A-4147-A177-3AD203B41FA5}">
                      <a16:colId xmlns:a16="http://schemas.microsoft.com/office/drawing/2014/main" val="1460816601"/>
                    </a:ext>
                  </a:extLst>
                </a:gridCol>
              </a:tblGrid>
              <a:tr h="1360170">
                <a:tc>
                  <a:txBody>
                    <a:bodyPr/>
                    <a:lstStyle/>
                    <a:p>
                      <a:pPr marL="0" marR="0" lvl="0" indent="0" algn="ctr" defTabSz="2194560" rtl="0" eaLnBrk="1" fontAlgn="auto" latinLnBrk="0" hangingPunct="1">
                        <a:lnSpc>
                          <a:spcPct val="100000"/>
                        </a:lnSpc>
                        <a:spcBef>
                          <a:spcPts val="0"/>
                        </a:spcBef>
                        <a:spcAft>
                          <a:spcPts val="0"/>
                        </a:spcAft>
                        <a:buClrTx/>
                        <a:buSzTx/>
                        <a:buFontTx/>
                        <a:buNone/>
                        <a:tabLst/>
                        <a:defRPr/>
                      </a:pPr>
                      <a:r>
                        <a:rPr kumimoji="0" lang="en-US" sz="4200" b="0" i="0" u="none" strike="noStrike" kern="1200" cap="none" spc="0" normalizeH="0" baseline="0" noProof="0" dirty="0">
                          <a:ln>
                            <a:noFill/>
                          </a:ln>
                          <a:solidFill>
                            <a:prstClr val="black"/>
                          </a:solidFill>
                          <a:effectLst/>
                          <a:uLnTx/>
                          <a:uFillTx/>
                          <a:latin typeface="+mn-lt"/>
                          <a:ea typeface="+mn-ea"/>
                          <a:cs typeface="+mn-cs"/>
                        </a:rPr>
                        <a:t>A’: Training Level</a:t>
                      </a:r>
                    </a:p>
                  </a:txBody>
                  <a:tcPr marL="80010" marR="80010" marT="40005" marB="40005">
                    <a:noFill/>
                  </a:tcPr>
                </a:tc>
                <a:tc>
                  <a:txBody>
                    <a:bodyPr/>
                    <a:lstStyle/>
                    <a:p>
                      <a:pPr marL="0" marR="0" lvl="0" indent="0" algn="ctr" defTabSz="2194560" rtl="0" eaLnBrk="1" fontAlgn="auto" latinLnBrk="0" hangingPunct="1">
                        <a:lnSpc>
                          <a:spcPct val="100000"/>
                        </a:lnSpc>
                        <a:spcBef>
                          <a:spcPts val="0"/>
                        </a:spcBef>
                        <a:spcAft>
                          <a:spcPts val="0"/>
                        </a:spcAft>
                        <a:buClrTx/>
                        <a:buSzTx/>
                        <a:buFontTx/>
                        <a:buNone/>
                        <a:tabLst/>
                        <a:defRPr/>
                      </a:pPr>
                      <a:r>
                        <a:rPr kumimoji="0" lang="en-US" sz="4200" b="0" i="0" u="none" strike="noStrike" kern="1200" cap="none" spc="0" normalizeH="0" baseline="0" noProof="0" dirty="0">
                          <a:ln>
                            <a:noFill/>
                          </a:ln>
                          <a:solidFill>
                            <a:prstClr val="black"/>
                          </a:solidFill>
                          <a:effectLst/>
                          <a:uLnTx/>
                          <a:uFillTx/>
                          <a:latin typeface="+mn-lt"/>
                          <a:ea typeface="+mn-ea"/>
                          <a:cs typeface="+mn-cs"/>
                        </a:rPr>
                        <a:t>A’: Modulation Type</a:t>
                      </a:r>
                    </a:p>
                    <a:p>
                      <a:pPr marL="0" marR="0" lvl="0" indent="0" algn="ctr" defTabSz="2194560" rtl="0" eaLnBrk="1" fontAlgn="auto" latinLnBrk="0" hangingPunct="1">
                        <a:lnSpc>
                          <a:spcPct val="100000"/>
                        </a:lnSpc>
                        <a:spcBef>
                          <a:spcPts val="0"/>
                        </a:spcBef>
                        <a:spcAft>
                          <a:spcPts val="0"/>
                        </a:spcAft>
                        <a:buClrTx/>
                        <a:buSzTx/>
                        <a:buFontTx/>
                        <a:buNone/>
                        <a:tabLst/>
                        <a:defRPr/>
                      </a:pPr>
                      <a:endParaRPr kumimoji="0" lang="en-US" sz="4200" b="0" i="0" u="none" strike="noStrike" kern="1200" cap="none" spc="0" normalizeH="0" baseline="0" noProof="0" dirty="0">
                        <a:ln>
                          <a:noFill/>
                        </a:ln>
                        <a:solidFill>
                          <a:prstClr val="black"/>
                        </a:solidFill>
                        <a:effectLst/>
                        <a:uLnTx/>
                        <a:uFillTx/>
                        <a:latin typeface="+mn-lt"/>
                        <a:ea typeface="+mn-ea"/>
                        <a:cs typeface="+mn-cs"/>
                      </a:endParaRPr>
                    </a:p>
                  </a:txBody>
                  <a:tcPr marL="80010" marR="80010" marT="40005" marB="40005">
                    <a:noFill/>
                  </a:tcPr>
                </a:tc>
                <a:tc>
                  <a:txBody>
                    <a:bodyPr/>
                    <a:lstStyle/>
                    <a:p>
                      <a:pPr marL="0" marR="0" lvl="0" indent="0" algn="ctr" defTabSz="2194560" rtl="0" eaLnBrk="1" fontAlgn="auto" latinLnBrk="0" hangingPunct="1">
                        <a:lnSpc>
                          <a:spcPct val="100000"/>
                        </a:lnSpc>
                        <a:spcBef>
                          <a:spcPts val="0"/>
                        </a:spcBef>
                        <a:spcAft>
                          <a:spcPts val="0"/>
                        </a:spcAft>
                        <a:buClrTx/>
                        <a:buSzTx/>
                        <a:buFontTx/>
                        <a:buNone/>
                        <a:tabLst/>
                        <a:defRPr/>
                      </a:pPr>
                      <a:r>
                        <a:rPr kumimoji="0" lang="en-US" sz="4200" b="0" i="0" u="none" strike="noStrike" kern="1200" cap="none" spc="0" normalizeH="0" baseline="0" noProof="0" dirty="0">
                          <a:ln>
                            <a:noFill/>
                          </a:ln>
                          <a:solidFill>
                            <a:prstClr val="black"/>
                          </a:solidFill>
                          <a:effectLst/>
                          <a:uLnTx/>
                          <a:uFillTx/>
                          <a:latin typeface="+mn-lt"/>
                          <a:ea typeface="+mn-ea"/>
                          <a:cs typeface="+mn-cs"/>
                        </a:rPr>
                        <a:t>Reaction Time: Training Level</a:t>
                      </a:r>
                    </a:p>
                  </a:txBody>
                  <a:tcPr marL="80010" marR="80010" marT="40005" marB="40005">
                    <a:noFill/>
                  </a:tcPr>
                </a:tc>
                <a:extLst>
                  <a:ext uri="{0D108BD9-81ED-4DB2-BD59-A6C34878D82A}">
                    <a16:rowId xmlns:a16="http://schemas.microsoft.com/office/drawing/2014/main" val="3895486860"/>
                  </a:ext>
                </a:extLst>
              </a:tr>
            </a:tbl>
          </a:graphicData>
        </a:graphic>
      </p:graphicFrame>
      <p:graphicFrame>
        <p:nvGraphicFramePr>
          <p:cNvPr id="65" name="Table 62">
            <a:extLst>
              <a:ext uri="{FF2B5EF4-FFF2-40B4-BE49-F238E27FC236}">
                <a16:creationId xmlns:a16="http://schemas.microsoft.com/office/drawing/2014/main" id="{84D3F399-E631-4774-8D6C-D891BBC532F6}"/>
              </a:ext>
            </a:extLst>
          </p:cNvPr>
          <p:cNvGraphicFramePr>
            <a:graphicFrameLocks noGrp="1"/>
          </p:cNvGraphicFramePr>
          <p:nvPr/>
        </p:nvGraphicFramePr>
        <p:xfrm>
          <a:off x="16008830" y="21077234"/>
          <a:ext cx="19248270" cy="1360170"/>
        </p:xfrm>
        <a:graphic>
          <a:graphicData uri="http://schemas.openxmlformats.org/drawingml/2006/table">
            <a:tbl>
              <a:tblPr firstRow="1" bandRow="1">
                <a:tableStyleId>{5C22544A-7EE6-4342-B048-85BDC9FD1C3A}</a:tableStyleId>
              </a:tblPr>
              <a:tblGrid>
                <a:gridCol w="9624135">
                  <a:extLst>
                    <a:ext uri="{9D8B030D-6E8A-4147-A177-3AD203B41FA5}">
                      <a16:colId xmlns:a16="http://schemas.microsoft.com/office/drawing/2014/main" val="680192415"/>
                    </a:ext>
                  </a:extLst>
                </a:gridCol>
                <a:gridCol w="9624135">
                  <a:extLst>
                    <a:ext uri="{9D8B030D-6E8A-4147-A177-3AD203B41FA5}">
                      <a16:colId xmlns:a16="http://schemas.microsoft.com/office/drawing/2014/main" val="1460816601"/>
                    </a:ext>
                  </a:extLst>
                </a:gridCol>
              </a:tblGrid>
              <a:tr h="1360170">
                <a:tc>
                  <a:txBody>
                    <a:bodyPr/>
                    <a:lstStyle/>
                    <a:p>
                      <a:pPr marL="0" marR="0" lvl="0" indent="0" algn="ctr" defTabSz="2194560" rtl="0" eaLnBrk="1" fontAlgn="auto" latinLnBrk="0" hangingPunct="1">
                        <a:lnSpc>
                          <a:spcPct val="100000"/>
                        </a:lnSpc>
                        <a:spcBef>
                          <a:spcPts val="0"/>
                        </a:spcBef>
                        <a:spcAft>
                          <a:spcPts val="0"/>
                        </a:spcAft>
                        <a:buClrTx/>
                        <a:buSzTx/>
                        <a:buFontTx/>
                        <a:buNone/>
                        <a:tabLst/>
                        <a:defRPr/>
                      </a:pPr>
                      <a:r>
                        <a:rPr kumimoji="0" lang="en-US" sz="4200" b="0" i="0" u="none" strike="noStrike" kern="1200" cap="none" spc="0" normalizeH="0" baseline="0" noProof="0" dirty="0">
                          <a:ln>
                            <a:noFill/>
                          </a:ln>
                          <a:solidFill>
                            <a:prstClr val="black"/>
                          </a:solidFill>
                          <a:effectLst/>
                          <a:uLnTx/>
                          <a:uFillTx/>
                          <a:latin typeface="+mn-lt"/>
                          <a:ea typeface="+mn-ea"/>
                          <a:cs typeface="+mn-cs"/>
                        </a:rPr>
                        <a:t>A’: Modulation Type by Training Level</a:t>
                      </a:r>
                    </a:p>
                    <a:p>
                      <a:pPr marL="0" marR="0" lvl="0" indent="0" algn="ctr" defTabSz="2194560" rtl="0" eaLnBrk="1" fontAlgn="auto" latinLnBrk="0" hangingPunct="1">
                        <a:lnSpc>
                          <a:spcPct val="100000"/>
                        </a:lnSpc>
                        <a:spcBef>
                          <a:spcPts val="0"/>
                        </a:spcBef>
                        <a:spcAft>
                          <a:spcPts val="0"/>
                        </a:spcAft>
                        <a:buClrTx/>
                        <a:buSzTx/>
                        <a:buFontTx/>
                        <a:buNone/>
                        <a:tabLst/>
                        <a:defRPr/>
                      </a:pPr>
                      <a:endParaRPr kumimoji="0" lang="en-US" sz="4200" b="0" i="0" u="none" strike="noStrike" kern="1200" cap="none" spc="0" normalizeH="0" baseline="0" noProof="0" dirty="0">
                        <a:ln>
                          <a:noFill/>
                        </a:ln>
                        <a:solidFill>
                          <a:prstClr val="black"/>
                        </a:solidFill>
                        <a:effectLst/>
                        <a:uLnTx/>
                        <a:uFillTx/>
                        <a:latin typeface="+mn-lt"/>
                        <a:ea typeface="+mn-ea"/>
                        <a:cs typeface="+mn-cs"/>
                      </a:endParaRPr>
                    </a:p>
                  </a:txBody>
                  <a:tcPr marL="80010" marR="80010" marT="40005" marB="40005">
                    <a:noFill/>
                  </a:tcPr>
                </a:tc>
                <a:tc>
                  <a:txBody>
                    <a:bodyPr/>
                    <a:lstStyle/>
                    <a:p>
                      <a:pPr marL="0" marR="0" lvl="0" indent="0" algn="ctr" defTabSz="2194560" rtl="0" eaLnBrk="1" fontAlgn="auto" latinLnBrk="0" hangingPunct="1">
                        <a:lnSpc>
                          <a:spcPct val="100000"/>
                        </a:lnSpc>
                        <a:spcBef>
                          <a:spcPts val="0"/>
                        </a:spcBef>
                        <a:spcAft>
                          <a:spcPts val="0"/>
                        </a:spcAft>
                        <a:buClrTx/>
                        <a:buSzTx/>
                        <a:buFontTx/>
                        <a:buNone/>
                        <a:tabLst/>
                        <a:defRPr/>
                      </a:pPr>
                      <a:r>
                        <a:rPr kumimoji="0" lang="en-US" sz="4200" b="0" i="0" u="none" strike="noStrike" kern="1200" cap="none" spc="0" normalizeH="0" baseline="0" noProof="0" dirty="0">
                          <a:ln>
                            <a:noFill/>
                          </a:ln>
                          <a:solidFill>
                            <a:prstClr val="black"/>
                          </a:solidFill>
                          <a:effectLst/>
                          <a:uLnTx/>
                          <a:uFillTx/>
                          <a:latin typeface="+mn-lt"/>
                          <a:ea typeface="+mn-ea"/>
                          <a:cs typeface="+mn-cs"/>
                        </a:rPr>
                        <a:t>Reaction Time: Training Level &amp;  Modulation Type</a:t>
                      </a:r>
                    </a:p>
                  </a:txBody>
                  <a:tcPr marL="80010" marR="80010" marT="40005" marB="40005">
                    <a:noFill/>
                  </a:tcPr>
                </a:tc>
                <a:extLst>
                  <a:ext uri="{0D108BD9-81ED-4DB2-BD59-A6C34878D82A}">
                    <a16:rowId xmlns:a16="http://schemas.microsoft.com/office/drawing/2014/main" val="3895486860"/>
                  </a:ext>
                </a:extLst>
              </a:tr>
            </a:tbl>
          </a:graphicData>
        </a:graphic>
      </p:graphicFrame>
      <p:sp>
        <p:nvSpPr>
          <p:cNvPr id="5" name="TextBox 4">
            <a:extLst>
              <a:ext uri="{FF2B5EF4-FFF2-40B4-BE49-F238E27FC236}">
                <a16:creationId xmlns:a16="http://schemas.microsoft.com/office/drawing/2014/main" id="{227AC520-F07A-41D2-A51B-EB038FA7164A}"/>
              </a:ext>
            </a:extLst>
          </p:cNvPr>
          <p:cNvSpPr txBox="1"/>
          <p:nvPr/>
        </p:nvSpPr>
        <p:spPr>
          <a:xfrm>
            <a:off x="7398710" y="4933491"/>
            <a:ext cx="2091234" cy="280846"/>
          </a:xfrm>
          <a:prstGeom prst="rect">
            <a:avLst/>
          </a:prstGeom>
          <a:noFill/>
        </p:spPr>
        <p:txBody>
          <a:bodyPr wrap="square" rtlCol="0">
            <a:spAutoFit/>
          </a:bodyPr>
          <a:lstStyle/>
          <a:p>
            <a:r>
              <a:rPr lang="en-US" sz="1225" dirty="0">
                <a:cs typeface="Times New Roman" panose="02020603050405020304" pitchFamily="18" charset="0"/>
              </a:rPr>
              <a:t>Simple pivot chord example</a:t>
            </a:r>
          </a:p>
        </p:txBody>
      </p:sp>
      <p:sp>
        <p:nvSpPr>
          <p:cNvPr id="71" name="TextBox 70">
            <a:extLst>
              <a:ext uri="{FF2B5EF4-FFF2-40B4-BE49-F238E27FC236}">
                <a16:creationId xmlns:a16="http://schemas.microsoft.com/office/drawing/2014/main" id="{F7940DE3-9BFC-4F20-A07E-22E15B43AAD6}"/>
              </a:ext>
            </a:extLst>
          </p:cNvPr>
          <p:cNvSpPr txBox="1"/>
          <p:nvPr/>
        </p:nvSpPr>
        <p:spPr>
          <a:xfrm>
            <a:off x="14410944" y="867069"/>
            <a:ext cx="2554454" cy="1815882"/>
          </a:xfrm>
          <a:prstGeom prst="rect">
            <a:avLst/>
          </a:prstGeom>
          <a:noFill/>
        </p:spPr>
        <p:txBody>
          <a:bodyPr wrap="square" rtlCol="0">
            <a:spAutoFit/>
          </a:bodyPr>
          <a:lstStyle/>
          <a:p>
            <a:r>
              <a:rPr lang="en-US" sz="2800" dirty="0"/>
              <a:t>Music</a:t>
            </a:r>
          </a:p>
          <a:p>
            <a:r>
              <a:rPr lang="en-US" sz="2800" dirty="0"/>
              <a:t>Perception and</a:t>
            </a:r>
          </a:p>
          <a:p>
            <a:r>
              <a:rPr lang="en-US" sz="2800" dirty="0"/>
              <a:t>Cognition</a:t>
            </a:r>
          </a:p>
          <a:p>
            <a:r>
              <a:rPr lang="en-US" sz="2800" dirty="0"/>
              <a:t>Lab</a:t>
            </a:r>
          </a:p>
        </p:txBody>
      </p:sp>
      <p:cxnSp>
        <p:nvCxnSpPr>
          <p:cNvPr id="73" name="Straight Connector 72">
            <a:extLst>
              <a:ext uri="{FF2B5EF4-FFF2-40B4-BE49-F238E27FC236}">
                <a16:creationId xmlns:a16="http://schemas.microsoft.com/office/drawing/2014/main" id="{5690C52E-F565-482F-A479-79369F822690}"/>
              </a:ext>
            </a:extLst>
          </p:cNvPr>
          <p:cNvCxnSpPr>
            <a:cxnSpLocks/>
          </p:cNvCxnSpPr>
          <p:nvPr/>
        </p:nvCxnSpPr>
        <p:spPr>
          <a:xfrm flipV="1">
            <a:off x="14385131" y="966788"/>
            <a:ext cx="0" cy="160877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BD2E11EB-7ADE-41FB-8642-30E5A644D98D}"/>
              </a:ext>
            </a:extLst>
          </p:cNvPr>
          <p:cNvSpPr txBox="1"/>
          <p:nvPr/>
        </p:nvSpPr>
        <p:spPr>
          <a:xfrm>
            <a:off x="8034516" y="3790199"/>
            <a:ext cx="6526221" cy="523220"/>
          </a:xfrm>
          <a:prstGeom prst="rect">
            <a:avLst/>
          </a:prstGeom>
          <a:noFill/>
        </p:spPr>
        <p:txBody>
          <a:bodyPr wrap="square" rtlCol="0">
            <a:spAutoFit/>
          </a:bodyPr>
          <a:lstStyle/>
          <a:p>
            <a:r>
              <a:rPr lang="en-US" sz="2800" dirty="0">
                <a:solidFill>
                  <a:schemeClr val="bg1"/>
                </a:solidFill>
              </a:rPr>
              <a:t>https://www.utdallas.edu/research/mpac/</a:t>
            </a:r>
          </a:p>
        </p:txBody>
      </p:sp>
      <p:grpSp>
        <p:nvGrpSpPr>
          <p:cNvPr id="82" name="Group 81">
            <a:extLst>
              <a:ext uri="{FF2B5EF4-FFF2-40B4-BE49-F238E27FC236}">
                <a16:creationId xmlns:a16="http://schemas.microsoft.com/office/drawing/2014/main" id="{4EC95C84-CE0E-4C84-B346-A025965F7093}"/>
              </a:ext>
            </a:extLst>
          </p:cNvPr>
          <p:cNvGrpSpPr/>
          <p:nvPr/>
        </p:nvGrpSpPr>
        <p:grpSpPr>
          <a:xfrm>
            <a:off x="31358009" y="16527220"/>
            <a:ext cx="1504950" cy="192345"/>
            <a:chOff x="11855609" y="17141371"/>
            <a:chExt cx="598214" cy="428015"/>
          </a:xfrm>
        </p:grpSpPr>
        <p:cxnSp>
          <p:nvCxnSpPr>
            <p:cNvPr id="83" name="Straight Connector 82">
              <a:extLst>
                <a:ext uri="{FF2B5EF4-FFF2-40B4-BE49-F238E27FC236}">
                  <a16:creationId xmlns:a16="http://schemas.microsoft.com/office/drawing/2014/main" id="{45E09329-8E80-4380-9452-6290A6A1361A}"/>
                </a:ext>
              </a:extLst>
            </p:cNvPr>
            <p:cNvCxnSpPr>
              <a:cxnSpLocks/>
            </p:cNvCxnSpPr>
            <p:nvPr/>
          </p:nvCxnSpPr>
          <p:spPr>
            <a:xfrm flipV="1">
              <a:off x="11858171" y="17141371"/>
              <a:ext cx="0" cy="428015"/>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AFC81E05-1292-4FF4-A467-A5812A036C7C}"/>
                </a:ext>
              </a:extLst>
            </p:cNvPr>
            <p:cNvCxnSpPr>
              <a:cxnSpLocks/>
            </p:cNvCxnSpPr>
            <p:nvPr/>
          </p:nvCxnSpPr>
          <p:spPr>
            <a:xfrm flipV="1">
              <a:off x="12449173" y="17141371"/>
              <a:ext cx="0" cy="428015"/>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44DD1A7C-1EC2-4B4E-B34F-C2C0B30E865A}"/>
                </a:ext>
              </a:extLst>
            </p:cNvPr>
            <p:cNvCxnSpPr>
              <a:cxnSpLocks/>
            </p:cNvCxnSpPr>
            <p:nvPr/>
          </p:nvCxnSpPr>
          <p:spPr>
            <a:xfrm flipH="1">
              <a:off x="11855609" y="17153279"/>
              <a:ext cx="598214"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98" name="Group 97">
            <a:extLst>
              <a:ext uri="{FF2B5EF4-FFF2-40B4-BE49-F238E27FC236}">
                <a16:creationId xmlns:a16="http://schemas.microsoft.com/office/drawing/2014/main" id="{8549DA78-B7D4-4F9B-81D2-489FFC0A113A}"/>
              </a:ext>
            </a:extLst>
          </p:cNvPr>
          <p:cNvGrpSpPr/>
          <p:nvPr/>
        </p:nvGrpSpPr>
        <p:grpSpPr>
          <a:xfrm>
            <a:off x="30288065" y="16225269"/>
            <a:ext cx="2574894" cy="192345"/>
            <a:chOff x="11855843" y="17141371"/>
            <a:chExt cx="594614" cy="428015"/>
          </a:xfrm>
        </p:grpSpPr>
        <p:cxnSp>
          <p:nvCxnSpPr>
            <p:cNvPr id="99" name="Straight Connector 98">
              <a:extLst>
                <a:ext uri="{FF2B5EF4-FFF2-40B4-BE49-F238E27FC236}">
                  <a16:creationId xmlns:a16="http://schemas.microsoft.com/office/drawing/2014/main" id="{0A1741AC-2BCF-4EC6-BF1D-4985B8A306D0}"/>
                </a:ext>
              </a:extLst>
            </p:cNvPr>
            <p:cNvCxnSpPr>
              <a:cxnSpLocks/>
            </p:cNvCxnSpPr>
            <p:nvPr/>
          </p:nvCxnSpPr>
          <p:spPr>
            <a:xfrm flipV="1">
              <a:off x="11858171" y="17141371"/>
              <a:ext cx="0" cy="4280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5886DBB4-BDCD-412E-A092-B75ABF36A748}"/>
                </a:ext>
              </a:extLst>
            </p:cNvPr>
            <p:cNvCxnSpPr>
              <a:cxnSpLocks/>
            </p:cNvCxnSpPr>
            <p:nvPr/>
          </p:nvCxnSpPr>
          <p:spPr>
            <a:xfrm flipV="1">
              <a:off x="12449173" y="17141371"/>
              <a:ext cx="0" cy="4280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E6DD4DB6-2075-4C0A-94E0-CED4A93A1C44}"/>
                </a:ext>
              </a:extLst>
            </p:cNvPr>
            <p:cNvCxnSpPr>
              <a:cxnSpLocks/>
            </p:cNvCxnSpPr>
            <p:nvPr/>
          </p:nvCxnSpPr>
          <p:spPr>
            <a:xfrm flipH="1">
              <a:off x="11855843" y="17165643"/>
              <a:ext cx="59461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04" name="TextBox 103">
            <a:extLst>
              <a:ext uri="{FF2B5EF4-FFF2-40B4-BE49-F238E27FC236}">
                <a16:creationId xmlns:a16="http://schemas.microsoft.com/office/drawing/2014/main" id="{8E50CA81-F245-4F55-89C7-C42C0FA37489}"/>
              </a:ext>
            </a:extLst>
          </p:cNvPr>
          <p:cNvSpPr txBox="1"/>
          <p:nvPr/>
        </p:nvSpPr>
        <p:spPr>
          <a:xfrm flipH="1">
            <a:off x="21382753" y="14621732"/>
            <a:ext cx="250032" cy="307777"/>
          </a:xfrm>
          <a:prstGeom prst="rect">
            <a:avLst/>
          </a:prstGeom>
          <a:noFill/>
        </p:spPr>
        <p:txBody>
          <a:bodyPr wrap="square" rtlCol="0">
            <a:spAutoFit/>
          </a:bodyPr>
          <a:lstStyle/>
          <a:p>
            <a:r>
              <a:rPr lang="en-US" sz="1400" dirty="0"/>
              <a:t>*</a:t>
            </a:r>
          </a:p>
        </p:txBody>
      </p:sp>
      <p:grpSp>
        <p:nvGrpSpPr>
          <p:cNvPr id="10" name="Group 9">
            <a:extLst>
              <a:ext uri="{FF2B5EF4-FFF2-40B4-BE49-F238E27FC236}">
                <a16:creationId xmlns:a16="http://schemas.microsoft.com/office/drawing/2014/main" id="{AD8A4B8F-508D-42EF-AB59-0631FDF55855}"/>
              </a:ext>
            </a:extLst>
          </p:cNvPr>
          <p:cNvGrpSpPr/>
          <p:nvPr/>
        </p:nvGrpSpPr>
        <p:grpSpPr>
          <a:xfrm>
            <a:off x="17274777" y="16197202"/>
            <a:ext cx="4793380" cy="4489970"/>
            <a:chOff x="12427402" y="18511088"/>
            <a:chExt cx="5478148" cy="5131394"/>
          </a:xfrm>
        </p:grpSpPr>
        <p:pic>
          <p:nvPicPr>
            <p:cNvPr id="54" name="Picture 53">
              <a:extLst>
                <a:ext uri="{FF2B5EF4-FFF2-40B4-BE49-F238E27FC236}">
                  <a16:creationId xmlns:a16="http://schemas.microsoft.com/office/drawing/2014/main" id="{91ABA9FD-94AC-44FA-9C37-49C8CEBDF665}"/>
                </a:ext>
              </a:extLst>
            </p:cNvPr>
            <p:cNvPicPr>
              <a:picLocks noChangeAspect="1"/>
            </p:cNvPicPr>
            <p:nvPr/>
          </p:nvPicPr>
          <p:blipFill rotWithShape="1">
            <a:blip r:embed="rId10"/>
            <a:srcRect r="27430"/>
            <a:stretch/>
          </p:blipFill>
          <p:spPr>
            <a:xfrm>
              <a:off x="12427402" y="18609951"/>
              <a:ext cx="5478148" cy="5032531"/>
            </a:xfrm>
            <a:prstGeom prst="rect">
              <a:avLst/>
            </a:prstGeom>
          </p:spPr>
        </p:pic>
        <p:grpSp>
          <p:nvGrpSpPr>
            <p:cNvPr id="72" name="Group 71">
              <a:extLst>
                <a:ext uri="{FF2B5EF4-FFF2-40B4-BE49-F238E27FC236}">
                  <a16:creationId xmlns:a16="http://schemas.microsoft.com/office/drawing/2014/main" id="{DF6E9255-5148-49EB-B40C-CEA9D3E0E334}"/>
                </a:ext>
              </a:extLst>
            </p:cNvPr>
            <p:cNvGrpSpPr/>
            <p:nvPr/>
          </p:nvGrpSpPr>
          <p:grpSpPr>
            <a:xfrm>
              <a:off x="15379029" y="19146731"/>
              <a:ext cx="1482883" cy="226114"/>
              <a:chOff x="11855609" y="17141371"/>
              <a:chExt cx="598214" cy="428015"/>
            </a:xfrm>
          </p:grpSpPr>
          <p:cxnSp>
            <p:nvCxnSpPr>
              <p:cNvPr id="74" name="Straight Connector 73">
                <a:extLst>
                  <a:ext uri="{FF2B5EF4-FFF2-40B4-BE49-F238E27FC236}">
                    <a16:creationId xmlns:a16="http://schemas.microsoft.com/office/drawing/2014/main" id="{577778B7-7401-4314-8D39-C40053A872E7}"/>
                  </a:ext>
                </a:extLst>
              </p:cNvPr>
              <p:cNvCxnSpPr>
                <a:cxnSpLocks/>
              </p:cNvCxnSpPr>
              <p:nvPr/>
            </p:nvCxnSpPr>
            <p:spPr>
              <a:xfrm flipV="1">
                <a:off x="11858171" y="17141371"/>
                <a:ext cx="0" cy="428015"/>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A72E169C-7D48-4A02-99D3-E5D8831EEA30}"/>
                  </a:ext>
                </a:extLst>
              </p:cNvPr>
              <p:cNvCxnSpPr>
                <a:cxnSpLocks/>
              </p:cNvCxnSpPr>
              <p:nvPr/>
            </p:nvCxnSpPr>
            <p:spPr>
              <a:xfrm flipV="1">
                <a:off x="12449173" y="17141371"/>
                <a:ext cx="0" cy="428015"/>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63DBBCA7-8CD1-4131-8B7D-C7C56F95C8D8}"/>
                  </a:ext>
                </a:extLst>
              </p:cNvPr>
              <p:cNvCxnSpPr>
                <a:cxnSpLocks/>
              </p:cNvCxnSpPr>
              <p:nvPr/>
            </p:nvCxnSpPr>
            <p:spPr>
              <a:xfrm flipH="1">
                <a:off x="11855609" y="17153279"/>
                <a:ext cx="598214"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8" name="Group 77">
              <a:extLst>
                <a:ext uri="{FF2B5EF4-FFF2-40B4-BE49-F238E27FC236}">
                  <a16:creationId xmlns:a16="http://schemas.microsoft.com/office/drawing/2014/main" id="{28AE7388-DCAC-4A8F-85D7-AFD848F6BA91}"/>
                </a:ext>
              </a:extLst>
            </p:cNvPr>
            <p:cNvGrpSpPr/>
            <p:nvPr/>
          </p:nvGrpSpPr>
          <p:grpSpPr>
            <a:xfrm>
              <a:off x="13907723" y="18745873"/>
              <a:ext cx="2942736" cy="219823"/>
              <a:chOff x="11855843" y="17141371"/>
              <a:chExt cx="594614" cy="428015"/>
            </a:xfrm>
          </p:grpSpPr>
          <p:cxnSp>
            <p:nvCxnSpPr>
              <p:cNvPr id="79" name="Straight Connector 78">
                <a:extLst>
                  <a:ext uri="{FF2B5EF4-FFF2-40B4-BE49-F238E27FC236}">
                    <a16:creationId xmlns:a16="http://schemas.microsoft.com/office/drawing/2014/main" id="{E07A8029-3786-47B7-A3C9-BFF95BBABBC1}"/>
                  </a:ext>
                </a:extLst>
              </p:cNvPr>
              <p:cNvCxnSpPr>
                <a:cxnSpLocks/>
              </p:cNvCxnSpPr>
              <p:nvPr/>
            </p:nvCxnSpPr>
            <p:spPr>
              <a:xfrm flipV="1">
                <a:off x="11858171" y="17141371"/>
                <a:ext cx="0" cy="428015"/>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4E4D11E9-7762-4D85-A9CE-E950CD2BE781}"/>
                  </a:ext>
                </a:extLst>
              </p:cNvPr>
              <p:cNvCxnSpPr>
                <a:cxnSpLocks/>
              </p:cNvCxnSpPr>
              <p:nvPr/>
            </p:nvCxnSpPr>
            <p:spPr>
              <a:xfrm flipV="1">
                <a:off x="12449173" y="17141371"/>
                <a:ext cx="0" cy="428015"/>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34E59641-F267-4DB2-A75C-C85523BB261C}"/>
                  </a:ext>
                </a:extLst>
              </p:cNvPr>
              <p:cNvCxnSpPr>
                <a:cxnSpLocks/>
              </p:cNvCxnSpPr>
              <p:nvPr/>
            </p:nvCxnSpPr>
            <p:spPr>
              <a:xfrm flipH="1">
                <a:off x="11855843" y="17165643"/>
                <a:ext cx="59461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05" name="TextBox 104">
              <a:extLst>
                <a:ext uri="{FF2B5EF4-FFF2-40B4-BE49-F238E27FC236}">
                  <a16:creationId xmlns:a16="http://schemas.microsoft.com/office/drawing/2014/main" id="{4F75A1C9-F700-4E4A-AD48-F16B4F6C33AB}"/>
                </a:ext>
              </a:extLst>
            </p:cNvPr>
            <p:cNvSpPr txBox="1"/>
            <p:nvPr/>
          </p:nvSpPr>
          <p:spPr>
            <a:xfrm flipH="1">
              <a:off x="15017135" y="18511088"/>
              <a:ext cx="502504" cy="597966"/>
            </a:xfrm>
            <a:prstGeom prst="rect">
              <a:avLst/>
            </a:prstGeom>
            <a:noFill/>
          </p:spPr>
          <p:txBody>
            <a:bodyPr wrap="square" rtlCol="0">
              <a:spAutoFit/>
            </a:bodyPr>
            <a:lstStyle/>
            <a:p>
              <a:r>
                <a:rPr lang="en-US" sz="1400" dirty="0"/>
                <a:t>***</a:t>
              </a:r>
            </a:p>
          </p:txBody>
        </p:sp>
        <p:sp>
          <p:nvSpPr>
            <p:cNvPr id="106" name="TextBox 105">
              <a:extLst>
                <a:ext uri="{FF2B5EF4-FFF2-40B4-BE49-F238E27FC236}">
                  <a16:creationId xmlns:a16="http://schemas.microsoft.com/office/drawing/2014/main" id="{59F75A39-93C5-4B70-ACAF-388DFDEFD60C}"/>
                </a:ext>
              </a:extLst>
            </p:cNvPr>
            <p:cNvSpPr txBox="1"/>
            <p:nvPr/>
          </p:nvSpPr>
          <p:spPr>
            <a:xfrm flipH="1">
              <a:off x="15883311" y="18913197"/>
              <a:ext cx="502504" cy="597966"/>
            </a:xfrm>
            <a:prstGeom prst="rect">
              <a:avLst/>
            </a:prstGeom>
            <a:noFill/>
          </p:spPr>
          <p:txBody>
            <a:bodyPr wrap="square" rtlCol="0">
              <a:spAutoFit/>
            </a:bodyPr>
            <a:lstStyle/>
            <a:p>
              <a:r>
                <a:rPr lang="en-US" sz="1400" dirty="0"/>
                <a:t>***</a:t>
              </a:r>
            </a:p>
          </p:txBody>
        </p:sp>
      </p:grpSp>
      <p:grpSp>
        <p:nvGrpSpPr>
          <p:cNvPr id="12" name="Group 11">
            <a:extLst>
              <a:ext uri="{FF2B5EF4-FFF2-40B4-BE49-F238E27FC236}">
                <a16:creationId xmlns:a16="http://schemas.microsoft.com/office/drawing/2014/main" id="{E288FEF2-DCF8-43FD-8DA2-2FBEA2D0C8D5}"/>
              </a:ext>
            </a:extLst>
          </p:cNvPr>
          <p:cNvGrpSpPr/>
          <p:nvPr/>
        </p:nvGrpSpPr>
        <p:grpSpPr>
          <a:xfrm>
            <a:off x="22943536" y="15890830"/>
            <a:ext cx="5378858" cy="4796342"/>
            <a:chOff x="18905984" y="18160948"/>
            <a:chExt cx="6147266" cy="5481534"/>
          </a:xfrm>
        </p:grpSpPr>
        <p:pic>
          <p:nvPicPr>
            <p:cNvPr id="58" name="Picture 57">
              <a:extLst>
                <a:ext uri="{FF2B5EF4-FFF2-40B4-BE49-F238E27FC236}">
                  <a16:creationId xmlns:a16="http://schemas.microsoft.com/office/drawing/2014/main" id="{48F22DE1-A7E2-4BDC-817E-E2C2DC013178}"/>
                </a:ext>
              </a:extLst>
            </p:cNvPr>
            <p:cNvPicPr>
              <a:picLocks noChangeAspect="1"/>
            </p:cNvPicPr>
            <p:nvPr/>
          </p:nvPicPr>
          <p:blipFill rotWithShape="1">
            <a:blip r:embed="rId11"/>
            <a:srcRect r="18512"/>
            <a:stretch/>
          </p:blipFill>
          <p:spPr>
            <a:xfrm>
              <a:off x="18905984" y="18613282"/>
              <a:ext cx="6147266" cy="5029200"/>
            </a:xfrm>
            <a:prstGeom prst="rect">
              <a:avLst/>
            </a:prstGeom>
          </p:spPr>
        </p:pic>
        <p:grpSp>
          <p:nvGrpSpPr>
            <p:cNvPr id="86" name="Group 85">
              <a:extLst>
                <a:ext uri="{FF2B5EF4-FFF2-40B4-BE49-F238E27FC236}">
                  <a16:creationId xmlns:a16="http://schemas.microsoft.com/office/drawing/2014/main" id="{E9FB5DD2-6C2A-47C7-998D-278A53E4DC39}"/>
                </a:ext>
              </a:extLst>
            </p:cNvPr>
            <p:cNvGrpSpPr/>
            <p:nvPr/>
          </p:nvGrpSpPr>
          <p:grpSpPr>
            <a:xfrm>
              <a:off x="20429319" y="18388454"/>
              <a:ext cx="3503152" cy="314739"/>
              <a:chOff x="11855843" y="17141371"/>
              <a:chExt cx="594614" cy="428015"/>
            </a:xfrm>
          </p:grpSpPr>
          <p:cxnSp>
            <p:nvCxnSpPr>
              <p:cNvPr id="87" name="Straight Connector 86">
                <a:extLst>
                  <a:ext uri="{FF2B5EF4-FFF2-40B4-BE49-F238E27FC236}">
                    <a16:creationId xmlns:a16="http://schemas.microsoft.com/office/drawing/2014/main" id="{3E8722E8-B7A4-4864-86D3-2C735A7511A3}"/>
                  </a:ext>
                </a:extLst>
              </p:cNvPr>
              <p:cNvCxnSpPr>
                <a:cxnSpLocks/>
              </p:cNvCxnSpPr>
              <p:nvPr/>
            </p:nvCxnSpPr>
            <p:spPr>
              <a:xfrm flipV="1">
                <a:off x="11858171" y="17141371"/>
                <a:ext cx="0" cy="428015"/>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4CAEE5CB-4A0D-495D-8F34-11E83AE4EB62}"/>
                  </a:ext>
                </a:extLst>
              </p:cNvPr>
              <p:cNvCxnSpPr>
                <a:cxnSpLocks/>
              </p:cNvCxnSpPr>
              <p:nvPr/>
            </p:nvCxnSpPr>
            <p:spPr>
              <a:xfrm flipV="1">
                <a:off x="12449173" y="17141371"/>
                <a:ext cx="0" cy="428015"/>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83D7417E-BC03-45AC-B93E-E8B9FB96EDFE}"/>
                  </a:ext>
                </a:extLst>
              </p:cNvPr>
              <p:cNvCxnSpPr>
                <a:cxnSpLocks/>
              </p:cNvCxnSpPr>
              <p:nvPr/>
            </p:nvCxnSpPr>
            <p:spPr>
              <a:xfrm flipH="1">
                <a:off x="11855843" y="17165643"/>
                <a:ext cx="594614"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90" name="Group 89">
              <a:extLst>
                <a:ext uri="{FF2B5EF4-FFF2-40B4-BE49-F238E27FC236}">
                  <a16:creationId xmlns:a16="http://schemas.microsoft.com/office/drawing/2014/main" id="{AEC157BE-F8EB-4947-B78A-0D2C8BF38DE4}"/>
                </a:ext>
              </a:extLst>
            </p:cNvPr>
            <p:cNvGrpSpPr/>
            <p:nvPr/>
          </p:nvGrpSpPr>
          <p:grpSpPr>
            <a:xfrm>
              <a:off x="20421600" y="18982616"/>
              <a:ext cx="1802381" cy="278951"/>
              <a:chOff x="11855609" y="17141371"/>
              <a:chExt cx="598214" cy="428015"/>
            </a:xfrm>
          </p:grpSpPr>
          <p:cxnSp>
            <p:nvCxnSpPr>
              <p:cNvPr id="91" name="Straight Connector 90">
                <a:extLst>
                  <a:ext uri="{FF2B5EF4-FFF2-40B4-BE49-F238E27FC236}">
                    <a16:creationId xmlns:a16="http://schemas.microsoft.com/office/drawing/2014/main" id="{FC664674-1EC6-4976-9827-064D0002A33F}"/>
                  </a:ext>
                </a:extLst>
              </p:cNvPr>
              <p:cNvCxnSpPr>
                <a:cxnSpLocks/>
              </p:cNvCxnSpPr>
              <p:nvPr/>
            </p:nvCxnSpPr>
            <p:spPr>
              <a:xfrm flipV="1">
                <a:off x="11858171" y="17141371"/>
                <a:ext cx="0" cy="428015"/>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51963CB4-4270-4010-B7B1-04E1A0D3141D}"/>
                  </a:ext>
                </a:extLst>
              </p:cNvPr>
              <p:cNvCxnSpPr>
                <a:cxnSpLocks/>
              </p:cNvCxnSpPr>
              <p:nvPr/>
            </p:nvCxnSpPr>
            <p:spPr>
              <a:xfrm flipV="1">
                <a:off x="12449173" y="17141371"/>
                <a:ext cx="0" cy="428015"/>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31A354AA-3E76-49E2-A62C-83EADDE8612A}"/>
                  </a:ext>
                </a:extLst>
              </p:cNvPr>
              <p:cNvCxnSpPr>
                <a:cxnSpLocks/>
              </p:cNvCxnSpPr>
              <p:nvPr/>
            </p:nvCxnSpPr>
            <p:spPr>
              <a:xfrm flipH="1">
                <a:off x="11855609" y="17153279"/>
                <a:ext cx="598214"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94" name="Group 93">
              <a:extLst>
                <a:ext uri="{FF2B5EF4-FFF2-40B4-BE49-F238E27FC236}">
                  <a16:creationId xmlns:a16="http://schemas.microsoft.com/office/drawing/2014/main" id="{9AC785D4-B144-49B2-804D-D8FC9FA75C4D}"/>
                </a:ext>
              </a:extLst>
            </p:cNvPr>
            <p:cNvGrpSpPr/>
            <p:nvPr/>
          </p:nvGrpSpPr>
          <p:grpSpPr>
            <a:xfrm>
              <a:off x="22461041" y="18724199"/>
              <a:ext cx="1482883" cy="226114"/>
              <a:chOff x="11855609" y="17141371"/>
              <a:chExt cx="598214" cy="428015"/>
            </a:xfrm>
          </p:grpSpPr>
          <p:cxnSp>
            <p:nvCxnSpPr>
              <p:cNvPr id="95" name="Straight Connector 94">
                <a:extLst>
                  <a:ext uri="{FF2B5EF4-FFF2-40B4-BE49-F238E27FC236}">
                    <a16:creationId xmlns:a16="http://schemas.microsoft.com/office/drawing/2014/main" id="{991000C2-65D8-4B3C-B9C4-C5218A1CCD29}"/>
                  </a:ext>
                </a:extLst>
              </p:cNvPr>
              <p:cNvCxnSpPr>
                <a:cxnSpLocks/>
              </p:cNvCxnSpPr>
              <p:nvPr/>
            </p:nvCxnSpPr>
            <p:spPr>
              <a:xfrm flipV="1">
                <a:off x="11858171" y="17141371"/>
                <a:ext cx="0" cy="428015"/>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C2FFB390-BA46-42D2-8167-439FD85ECB0B}"/>
                  </a:ext>
                </a:extLst>
              </p:cNvPr>
              <p:cNvCxnSpPr>
                <a:cxnSpLocks/>
              </p:cNvCxnSpPr>
              <p:nvPr/>
            </p:nvCxnSpPr>
            <p:spPr>
              <a:xfrm flipV="1">
                <a:off x="12449173" y="17141371"/>
                <a:ext cx="0" cy="428015"/>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B5B2B743-00DB-4BAB-9980-E98EACB41731}"/>
                  </a:ext>
                </a:extLst>
              </p:cNvPr>
              <p:cNvCxnSpPr>
                <a:cxnSpLocks/>
              </p:cNvCxnSpPr>
              <p:nvPr/>
            </p:nvCxnSpPr>
            <p:spPr>
              <a:xfrm flipH="1">
                <a:off x="11855609" y="17153279"/>
                <a:ext cx="59821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07" name="TextBox 106">
              <a:extLst>
                <a:ext uri="{FF2B5EF4-FFF2-40B4-BE49-F238E27FC236}">
                  <a16:creationId xmlns:a16="http://schemas.microsoft.com/office/drawing/2014/main" id="{2F98FD3E-9EF5-4520-93C6-9C2BEA46EE7A}"/>
                </a:ext>
              </a:extLst>
            </p:cNvPr>
            <p:cNvSpPr txBox="1"/>
            <p:nvPr/>
          </p:nvSpPr>
          <p:spPr>
            <a:xfrm flipH="1">
              <a:off x="21879195" y="18160948"/>
              <a:ext cx="502504" cy="597966"/>
            </a:xfrm>
            <a:prstGeom prst="rect">
              <a:avLst/>
            </a:prstGeom>
            <a:noFill/>
          </p:spPr>
          <p:txBody>
            <a:bodyPr wrap="square" rtlCol="0">
              <a:spAutoFit/>
            </a:bodyPr>
            <a:lstStyle/>
            <a:p>
              <a:r>
                <a:rPr lang="en-US" sz="1400" dirty="0"/>
                <a:t>***</a:t>
              </a:r>
            </a:p>
          </p:txBody>
        </p:sp>
        <p:sp>
          <p:nvSpPr>
            <p:cNvPr id="108" name="TextBox 107">
              <a:extLst>
                <a:ext uri="{FF2B5EF4-FFF2-40B4-BE49-F238E27FC236}">
                  <a16:creationId xmlns:a16="http://schemas.microsoft.com/office/drawing/2014/main" id="{435FEE44-17E5-4CAF-9F61-CC361BD4D003}"/>
                </a:ext>
              </a:extLst>
            </p:cNvPr>
            <p:cNvSpPr txBox="1"/>
            <p:nvPr/>
          </p:nvSpPr>
          <p:spPr>
            <a:xfrm flipH="1">
              <a:off x="22905286" y="18482380"/>
              <a:ext cx="502504" cy="351745"/>
            </a:xfrm>
            <a:prstGeom prst="rect">
              <a:avLst/>
            </a:prstGeom>
            <a:noFill/>
          </p:spPr>
          <p:txBody>
            <a:bodyPr wrap="square" rtlCol="0">
              <a:spAutoFit/>
            </a:bodyPr>
            <a:lstStyle/>
            <a:p>
              <a:pPr algn="ctr"/>
              <a:r>
                <a:rPr lang="en-US" sz="1400" dirty="0"/>
                <a:t>**</a:t>
              </a:r>
            </a:p>
          </p:txBody>
        </p:sp>
        <p:sp>
          <p:nvSpPr>
            <p:cNvPr id="109" name="TextBox 108">
              <a:extLst>
                <a:ext uri="{FF2B5EF4-FFF2-40B4-BE49-F238E27FC236}">
                  <a16:creationId xmlns:a16="http://schemas.microsoft.com/office/drawing/2014/main" id="{F71BA697-C44B-4D4A-810E-B3EDDDA6CECA}"/>
                </a:ext>
              </a:extLst>
            </p:cNvPr>
            <p:cNvSpPr txBox="1"/>
            <p:nvPr/>
          </p:nvSpPr>
          <p:spPr>
            <a:xfrm flipH="1">
              <a:off x="21046350" y="18758339"/>
              <a:ext cx="552879" cy="351745"/>
            </a:xfrm>
            <a:prstGeom prst="rect">
              <a:avLst/>
            </a:prstGeom>
            <a:noFill/>
          </p:spPr>
          <p:txBody>
            <a:bodyPr wrap="square" rtlCol="0">
              <a:spAutoFit/>
            </a:bodyPr>
            <a:lstStyle/>
            <a:p>
              <a:pPr algn="ctr"/>
              <a:r>
                <a:rPr lang="en-US" sz="1400" dirty="0"/>
                <a:t>***</a:t>
              </a:r>
            </a:p>
          </p:txBody>
        </p:sp>
      </p:grpSp>
      <p:sp>
        <p:nvSpPr>
          <p:cNvPr id="110" name="TextBox 109">
            <a:extLst>
              <a:ext uri="{FF2B5EF4-FFF2-40B4-BE49-F238E27FC236}">
                <a16:creationId xmlns:a16="http://schemas.microsoft.com/office/drawing/2014/main" id="{5E4729FD-5DE0-4897-8088-7B80DC261CFB}"/>
              </a:ext>
            </a:extLst>
          </p:cNvPr>
          <p:cNvSpPr txBox="1"/>
          <p:nvPr/>
        </p:nvSpPr>
        <p:spPr>
          <a:xfrm flipH="1">
            <a:off x="31333627" y="16004615"/>
            <a:ext cx="483769" cy="307777"/>
          </a:xfrm>
          <a:prstGeom prst="rect">
            <a:avLst/>
          </a:prstGeom>
          <a:noFill/>
        </p:spPr>
        <p:txBody>
          <a:bodyPr wrap="square" rtlCol="0">
            <a:spAutoFit/>
          </a:bodyPr>
          <a:lstStyle/>
          <a:p>
            <a:pPr algn="ctr"/>
            <a:r>
              <a:rPr lang="en-US" sz="1400" dirty="0"/>
              <a:t>***</a:t>
            </a:r>
          </a:p>
        </p:txBody>
      </p:sp>
      <p:sp>
        <p:nvSpPr>
          <p:cNvPr id="111" name="TextBox 110">
            <a:extLst>
              <a:ext uri="{FF2B5EF4-FFF2-40B4-BE49-F238E27FC236}">
                <a16:creationId xmlns:a16="http://schemas.microsoft.com/office/drawing/2014/main" id="{5C34C6D0-1B35-4CA4-92F1-1657FC1C7291}"/>
              </a:ext>
            </a:extLst>
          </p:cNvPr>
          <p:cNvSpPr txBox="1"/>
          <p:nvPr/>
        </p:nvSpPr>
        <p:spPr>
          <a:xfrm flipH="1">
            <a:off x="31868599" y="16342298"/>
            <a:ext cx="483769" cy="307777"/>
          </a:xfrm>
          <a:prstGeom prst="rect">
            <a:avLst/>
          </a:prstGeom>
          <a:noFill/>
        </p:spPr>
        <p:txBody>
          <a:bodyPr wrap="square" rtlCol="0">
            <a:spAutoFit/>
          </a:bodyPr>
          <a:lstStyle/>
          <a:p>
            <a:pPr algn="ctr"/>
            <a:r>
              <a:rPr lang="en-US" sz="1400" dirty="0"/>
              <a:t>***</a:t>
            </a:r>
          </a:p>
        </p:txBody>
      </p:sp>
      <p:grpSp>
        <p:nvGrpSpPr>
          <p:cNvPr id="13" name="Group 12">
            <a:extLst>
              <a:ext uri="{FF2B5EF4-FFF2-40B4-BE49-F238E27FC236}">
                <a16:creationId xmlns:a16="http://schemas.microsoft.com/office/drawing/2014/main" id="{D32033D5-D283-47A8-BD0F-930F54A2E50D}"/>
              </a:ext>
            </a:extLst>
          </p:cNvPr>
          <p:cNvGrpSpPr/>
          <p:nvPr/>
        </p:nvGrpSpPr>
        <p:grpSpPr>
          <a:xfrm>
            <a:off x="17274777" y="10602599"/>
            <a:ext cx="17507194" cy="4486724"/>
            <a:chOff x="12427402" y="12117255"/>
            <a:chExt cx="20008222" cy="5127685"/>
          </a:xfrm>
        </p:grpSpPr>
        <p:pic>
          <p:nvPicPr>
            <p:cNvPr id="33" name="Content Placeholder 3">
              <a:extLst>
                <a:ext uri="{FF2B5EF4-FFF2-40B4-BE49-F238E27FC236}">
                  <a16:creationId xmlns:a16="http://schemas.microsoft.com/office/drawing/2014/main" id="{230FA58E-3B9A-482F-B04D-48C5451B126F}"/>
                </a:ext>
              </a:extLst>
            </p:cNvPr>
            <p:cNvPicPr>
              <a:picLocks noChangeAspect="1"/>
            </p:cNvPicPr>
            <p:nvPr/>
          </p:nvPicPr>
          <p:blipFill>
            <a:blip r:embed="rId12"/>
            <a:stretch>
              <a:fillRect/>
            </a:stretch>
          </p:blipFill>
          <p:spPr>
            <a:xfrm>
              <a:off x="23774169" y="12160767"/>
              <a:ext cx="8238245" cy="5084173"/>
            </a:xfrm>
            <a:prstGeom prst="rect">
              <a:avLst/>
            </a:prstGeom>
          </p:spPr>
        </p:pic>
        <p:pic>
          <p:nvPicPr>
            <p:cNvPr id="36" name="Picture 35">
              <a:extLst>
                <a:ext uri="{FF2B5EF4-FFF2-40B4-BE49-F238E27FC236}">
                  <a16:creationId xmlns:a16="http://schemas.microsoft.com/office/drawing/2014/main" id="{F0078AC3-F0B7-4FFA-B646-92F05A0EFE9A}"/>
                </a:ext>
              </a:extLst>
            </p:cNvPr>
            <p:cNvPicPr>
              <a:picLocks noChangeAspect="1"/>
            </p:cNvPicPr>
            <p:nvPr/>
          </p:nvPicPr>
          <p:blipFill>
            <a:blip r:embed="rId13"/>
            <a:stretch>
              <a:fillRect/>
            </a:stretch>
          </p:blipFill>
          <p:spPr>
            <a:xfrm>
              <a:off x="12427402" y="12117255"/>
              <a:ext cx="8112310" cy="5006192"/>
            </a:xfrm>
            <a:prstGeom prst="rect">
              <a:avLst/>
            </a:prstGeom>
          </p:spPr>
        </p:pic>
        <p:sp>
          <p:nvSpPr>
            <p:cNvPr id="37" name="TextBox 36">
              <a:extLst>
                <a:ext uri="{FF2B5EF4-FFF2-40B4-BE49-F238E27FC236}">
                  <a16:creationId xmlns:a16="http://schemas.microsoft.com/office/drawing/2014/main" id="{A2AE9B29-F6FA-46F3-91D3-CF4905EC9777}"/>
                </a:ext>
              </a:extLst>
            </p:cNvPr>
            <p:cNvSpPr txBox="1"/>
            <p:nvPr/>
          </p:nvSpPr>
          <p:spPr>
            <a:xfrm>
              <a:off x="20966664" y="13657422"/>
              <a:ext cx="2664688" cy="1644406"/>
            </a:xfrm>
            <a:prstGeom prst="rect">
              <a:avLst/>
            </a:prstGeom>
            <a:noFill/>
          </p:spPr>
          <p:txBody>
            <a:bodyPr wrap="square" rtlCol="0">
              <a:spAutoFit/>
            </a:bodyPr>
            <a:lstStyle/>
            <a:p>
              <a:pPr algn="ctr"/>
              <a:r>
                <a:rPr lang="en-US" sz="1750" dirty="0"/>
                <a:t>Significance indicators:</a:t>
              </a:r>
            </a:p>
            <a:p>
              <a:pPr algn="ctr"/>
              <a:r>
                <a:rPr lang="en-US" sz="1750" dirty="0"/>
                <a:t>.05</a:t>
              </a:r>
              <a:r>
                <a:rPr lang="en-US" sz="1750" i="1" dirty="0"/>
                <a:t> </a:t>
              </a:r>
              <a:r>
                <a:rPr lang="en-US" sz="1750" dirty="0"/>
                <a:t>&gt;</a:t>
              </a:r>
              <a:r>
                <a:rPr lang="en-US" sz="1750" i="1" dirty="0"/>
                <a:t> p </a:t>
              </a:r>
              <a:r>
                <a:rPr lang="en-US" sz="1750" dirty="0"/>
                <a:t>&lt;  .1 †</a:t>
              </a:r>
              <a:endParaRPr lang="en-US" sz="1750" i="1" dirty="0"/>
            </a:p>
            <a:p>
              <a:pPr algn="ctr"/>
              <a:r>
                <a:rPr lang="en-US" sz="1750" i="1" dirty="0"/>
                <a:t>p</a:t>
              </a:r>
              <a:r>
                <a:rPr lang="en-US" sz="1750" dirty="0"/>
                <a:t> &lt; .05 *</a:t>
              </a:r>
            </a:p>
            <a:p>
              <a:pPr algn="ctr"/>
              <a:r>
                <a:rPr lang="en-US" sz="1750" i="1" dirty="0"/>
                <a:t>p</a:t>
              </a:r>
              <a:r>
                <a:rPr lang="en-US" sz="1750" dirty="0"/>
                <a:t> &lt; .01 **</a:t>
              </a:r>
            </a:p>
            <a:p>
              <a:pPr algn="ctr"/>
              <a:r>
                <a:rPr lang="en-US" sz="1750" i="1" dirty="0"/>
                <a:t>p</a:t>
              </a:r>
              <a:r>
                <a:rPr lang="en-US" sz="1750" dirty="0"/>
                <a:t> &lt; .001 ***</a:t>
              </a:r>
            </a:p>
          </p:txBody>
        </p:sp>
        <p:sp>
          <p:nvSpPr>
            <p:cNvPr id="39" name="TextBox 38">
              <a:extLst>
                <a:ext uri="{FF2B5EF4-FFF2-40B4-BE49-F238E27FC236}">
                  <a16:creationId xmlns:a16="http://schemas.microsoft.com/office/drawing/2014/main" id="{8EA0B81A-FF1B-438D-9AB4-E7CE61387B9F}"/>
                </a:ext>
              </a:extLst>
            </p:cNvPr>
            <p:cNvSpPr txBox="1"/>
            <p:nvPr/>
          </p:nvSpPr>
          <p:spPr>
            <a:xfrm>
              <a:off x="30689541" y="15365992"/>
              <a:ext cx="1746083" cy="1275368"/>
            </a:xfrm>
            <a:prstGeom prst="rect">
              <a:avLst/>
            </a:prstGeom>
            <a:noFill/>
          </p:spPr>
          <p:txBody>
            <a:bodyPr wrap="square" rtlCol="0">
              <a:spAutoFit/>
            </a:bodyPr>
            <a:lstStyle/>
            <a:p>
              <a:r>
                <a:rPr lang="en-US" sz="1313" dirty="0"/>
                <a:t>Overall * </a:t>
              </a:r>
            </a:p>
            <a:p>
              <a:r>
                <a:rPr lang="en-US" sz="1313" dirty="0"/>
                <a:t>Key Distance </a:t>
              </a:r>
              <a:r>
                <a:rPr lang="en-US" sz="1313" i="1" dirty="0" err="1"/>
                <a:t>n.s</a:t>
              </a:r>
              <a:r>
                <a:rPr lang="en-US" sz="1313" i="1" dirty="0"/>
                <a:t>.</a:t>
              </a:r>
              <a:endParaRPr lang="en-US" sz="1313" dirty="0"/>
            </a:p>
            <a:p>
              <a:r>
                <a:rPr lang="en-US" sz="1313" dirty="0"/>
                <a:t>Mode Change </a:t>
              </a:r>
              <a:r>
                <a:rPr lang="en-US" sz="1400" dirty="0"/>
                <a:t>†</a:t>
              </a:r>
              <a:r>
                <a:rPr lang="en-US" sz="1313" dirty="0"/>
                <a:t> </a:t>
              </a:r>
            </a:p>
            <a:p>
              <a:r>
                <a:rPr lang="en-US" sz="1313" dirty="0"/>
                <a:t>Interaction *</a:t>
              </a:r>
            </a:p>
            <a:p>
              <a:endParaRPr lang="en-US" sz="1313" dirty="0"/>
            </a:p>
          </p:txBody>
        </p:sp>
      </p:grpSp>
    </p:spTree>
    <p:extLst>
      <p:ext uri="{BB962C8B-B14F-4D97-AF65-F5344CB8AC3E}">
        <p14:creationId xmlns:p14="http://schemas.microsoft.com/office/powerpoint/2010/main" val="699534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4904</TotalTime>
  <Words>1975</Words>
  <Application>Microsoft Office PowerPoint</Application>
  <PresentationFormat>Custom</PresentationFormat>
  <Paragraphs>137</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Times New Roman</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lxe072000</dc:creator>
  <cp:lastModifiedBy>Mizener, Brendon J</cp:lastModifiedBy>
  <cp:revision>81</cp:revision>
  <dcterms:created xsi:type="dcterms:W3CDTF">2011-08-25T15:49:05Z</dcterms:created>
  <dcterms:modified xsi:type="dcterms:W3CDTF">2021-11-05T18:11:59Z</dcterms:modified>
</cp:coreProperties>
</file>