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63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84354" autoAdjust="0"/>
  </p:normalViewPr>
  <p:slideViewPr>
    <p:cSldViewPr>
      <p:cViewPr varScale="1">
        <p:scale>
          <a:sx n="123" d="100"/>
          <a:sy n="123" d="100"/>
        </p:scale>
        <p:origin x="96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7F11-519A-4408-81D8-774FDAF80A26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18227-643D-4C0F-A5E3-E18F25CF05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18227-643D-4C0F-A5E3-E18F25CF05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5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you sure that the t value is &lt; .001 (i.e., that confidence intervals were computed with an alpha of .001; this is not the same thing as having used 1000 iteration for the bootstrap test)?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18227-643D-4C0F-A5E3-E18F25CF0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18227-643D-4C0F-A5E3-E18F25CF05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People by Participants, those by these, replace factor analysis by multivariate analysis (some people may think that we used “Factor Analysis,” but we did not)</a:t>
            </a:r>
          </a:p>
          <a:p>
            <a:endParaRPr lang="en-US" dirty="0"/>
          </a:p>
          <a:p>
            <a:r>
              <a:rPr lang="en-US" dirty="0"/>
              <a:t>I am not sure that I understand the meaning of: “</a:t>
            </a:r>
            <a:r>
              <a:rPr lang="en-US" sz="1200" dirty="0"/>
              <a:t>Describing music using explicit musical qualities reveals a high dimensionality; 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Maybe replace: ”</a:t>
            </a:r>
            <a:r>
              <a:rPr lang="en-US" sz="1200" dirty="0"/>
              <a:t> Evaluating the covariance of the latent structures between the </a:t>
            </a:r>
            <a:r>
              <a:rPr lang="en-US" dirty="0"/>
              <a:t>” by “The latent variables common to the”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18227-643D-4C0F-A5E3-E18F25CF05E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2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Z:\RESOURCES-art templates fonts icons\UT Dallas Logos\University logos\UT Dallas\UT Dallas_no_secondary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4330275"/>
            <a:ext cx="1560512" cy="57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9745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-5476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spc="300" dirty="0">
                <a:solidFill>
                  <a:schemeClr val="bg1"/>
                </a:solidFill>
              </a:rPr>
              <a:t>THE UNIVERSITY OF TEXAS AT DALLAS</a:t>
            </a:r>
            <a:r>
              <a:rPr lang="en-US" sz="1500" b="1" spc="300" baseline="30000" dirty="0">
                <a:solidFill>
                  <a:schemeClr val="bg1"/>
                </a:solidFill>
              </a:rPr>
              <a:t>1</a:t>
            </a:r>
          </a:p>
          <a:p>
            <a:r>
              <a:rPr lang="en-US" sz="1500" b="1" spc="300" dirty="0">
                <a:solidFill>
                  <a:schemeClr val="bg1"/>
                </a:solidFill>
              </a:rPr>
              <a:t>JUNIA GRANDE ECOLE D’INGENIEURS</a:t>
            </a:r>
            <a:r>
              <a:rPr lang="en-US" sz="1500" b="1" spc="300" baseline="30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68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3" descr="Z:\RESOURCES-art templates fonts icons\UT Dallas Logos\University logos\UT Dallas\UT Dallas_no_secondary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28" y="4663397"/>
            <a:ext cx="1037771" cy="3827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74914" y="4747478"/>
            <a:ext cx="6625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spc="300" dirty="0">
                <a:solidFill>
                  <a:schemeClr val="bg1"/>
                </a:solidFill>
                <a:latin typeface="+mj-lt"/>
              </a:rPr>
              <a:t>THE 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307721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3" descr="Z:\RESOURCES-art templates fonts icons\UT Dallas Logos\University logos\UT Dallas\UT Dallas_no_secondary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28" y="4663397"/>
            <a:ext cx="1037771" cy="3827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74914" y="4747478"/>
            <a:ext cx="6625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spc="300" dirty="0">
                <a:solidFill>
                  <a:schemeClr val="bg1"/>
                </a:solidFill>
                <a:latin typeface="+mj-lt"/>
              </a:rPr>
              <a:t>THE 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377242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 descr="Z:\RESOURCES-art templates fonts icons\UT Dallas Logos\University logos\UT Dallas\UT Dallas_no_secondary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28" y="4663397"/>
            <a:ext cx="1037771" cy="3827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74914" y="4747478"/>
            <a:ext cx="6625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spc="300" dirty="0">
                <a:solidFill>
                  <a:schemeClr val="bg1"/>
                </a:solidFill>
                <a:latin typeface="+mj-lt"/>
              </a:rPr>
              <a:t>THE 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334146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3" descr="Z:\RESOURCES-art templates fonts icons\UT Dallas Logos\University logos\UT Dallas\UT Dallas_no_secondary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28" y="4663397"/>
            <a:ext cx="1037771" cy="3827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74914" y="4747478"/>
            <a:ext cx="6625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spc="300" dirty="0">
                <a:solidFill>
                  <a:schemeClr val="bg1"/>
                </a:solidFill>
                <a:latin typeface="+mj-lt"/>
              </a:rPr>
              <a:t>THE 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174409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Z:\RESOURCES-art templates fonts icons\UT Dallas Logos\University logos\UT Dallas\UT Dallas_no_secondary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28" y="4663397"/>
            <a:ext cx="1037771" cy="3827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74914" y="4747478"/>
            <a:ext cx="6625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spc="300" dirty="0">
                <a:solidFill>
                  <a:schemeClr val="bg1"/>
                </a:solidFill>
                <a:latin typeface="+mj-lt"/>
              </a:rPr>
              <a:t>THE 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232375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90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0631"/>
            <a:ext cx="7772400" cy="1102519"/>
          </a:xfrm>
        </p:spPr>
        <p:txBody>
          <a:bodyPr/>
          <a:lstStyle/>
          <a:p>
            <a:r>
              <a:rPr lang="en-US" dirty="0"/>
              <a:t>Music Listening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71750"/>
            <a:ext cx="8001000" cy="152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multivariate analysis of cognitive listening space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Brendon Mizener</a:t>
            </a:r>
            <a:r>
              <a:rPr lang="en-US" sz="1600" baseline="30000" dirty="0"/>
              <a:t>1</a:t>
            </a:r>
            <a:r>
              <a:rPr lang="en-US" sz="1600" dirty="0"/>
              <a:t>, Mathilde Vandenberghe</a:t>
            </a:r>
            <a:r>
              <a:rPr lang="en-US" sz="1600" baseline="30000" dirty="0"/>
              <a:t>2</a:t>
            </a:r>
            <a:r>
              <a:rPr lang="en-US" sz="1600" dirty="0"/>
              <a:t>, Hervé Abdi</a:t>
            </a:r>
            <a:r>
              <a:rPr lang="en-US" sz="1600" baseline="30000" dirty="0"/>
              <a:t>1</a:t>
            </a:r>
            <a:r>
              <a:rPr lang="en-US" sz="1600" dirty="0"/>
              <a:t>, Sylvie Chollet</a:t>
            </a:r>
            <a:r>
              <a:rPr lang="en-US" sz="1600" baseline="30000" dirty="0"/>
              <a:t>2</a:t>
            </a:r>
          </a:p>
          <a:p>
            <a:endParaRPr lang="en-US" sz="1600" baseline="30000" dirty="0"/>
          </a:p>
          <a:p>
            <a:r>
              <a:rPr lang="en-US" sz="1300" dirty="0"/>
              <a:t>Correspondence &amp; questions should be addressed to bmizener@utdallas.edu</a:t>
            </a:r>
          </a:p>
        </p:txBody>
      </p:sp>
    </p:spTree>
    <p:extLst>
      <p:ext uri="{BB962C8B-B14F-4D97-AF65-F5344CB8AC3E}">
        <p14:creationId xmlns:p14="http://schemas.microsoft.com/office/powerpoint/2010/main" val="150118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F4C8-E4BE-C74C-80CF-54A2898F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1" y="20955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Maybe-</a:t>
            </a:r>
            <a:br>
              <a:rPr lang="en-US" dirty="0"/>
            </a:br>
            <a:r>
              <a:rPr lang="en-US" dirty="0"/>
              <a:t>Something about the problem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48F2-7E05-3B47-93FE-D3833E0C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28949"/>
            <a:ext cx="8229600" cy="15656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8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A84D-761B-494F-B2D5-97FD33AA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 &amp;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79D0-1014-D34A-B5D4-D929EC5A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93F6-95F8-784A-B6CD-3E741919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</a:t>
            </a:r>
            <a:r>
              <a:rPr lang="en-US"/>
              <a:t>Statistical Methods </a:t>
            </a:r>
            <a:r>
              <a:rPr lang="en-US" dirty="0"/>
              <a:t>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165C-95B5-1549-A516-E9D82090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8E296C-EF8A-43F0-94EC-04A40F4C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Musical Qualities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DD8106B-1DFE-4D46-9497-95A40D23BB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0977" r="55834" b="1386"/>
          <a:stretch/>
        </p:blipFill>
        <p:spPr>
          <a:xfrm>
            <a:off x="727211" y="1096315"/>
            <a:ext cx="2536690" cy="193312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7559AE9-D1EF-4527-A11F-8DB27AAAE8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9" t="5098" r="10209"/>
          <a:stretch/>
        </p:blipFill>
        <p:spPr>
          <a:xfrm>
            <a:off x="6168524" y="873859"/>
            <a:ext cx="2518275" cy="3753849"/>
          </a:xfrm>
          <a:prstGeom prst="rect">
            <a:avLst/>
          </a:prstGeom>
        </p:spPr>
      </p:pic>
      <p:pic>
        <p:nvPicPr>
          <p:cNvPr id="10" name="image2.png">
            <a:extLst>
              <a:ext uri="{FF2B5EF4-FFF2-40B4-BE49-F238E27FC236}">
                <a16:creationId xmlns:a16="http://schemas.microsoft.com/office/drawing/2014/main" id="{660A6487-E9FA-4AA1-957A-629FDFF29E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" y="3075584"/>
            <a:ext cx="2536690" cy="1565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0E919-205C-4745-8535-4E5267C3BC3B}"/>
              </a:ext>
            </a:extLst>
          </p:cNvPr>
          <p:cNvSpPr txBox="1"/>
          <p:nvPr/>
        </p:nvSpPr>
        <p:spPr>
          <a:xfrm>
            <a:off x="3429000" y="1103051"/>
            <a:ext cx="2070099" cy="96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1400" i="1" dirty="0">
                <a:solidFill>
                  <a:schemeClr val="bg1"/>
                </a:solidFill>
              </a:rPr>
              <a:t>N</a:t>
            </a:r>
            <a:r>
              <a:rPr lang="en-US" sz="1400" baseline="-25000" dirty="0">
                <a:solidFill>
                  <a:schemeClr val="bg1"/>
                </a:solidFill>
              </a:rPr>
              <a:t>US </a:t>
            </a:r>
            <a:r>
              <a:rPr lang="en-US" sz="1400" dirty="0">
                <a:solidFill>
                  <a:schemeClr val="bg1"/>
                </a:solidFill>
              </a:rPr>
              <a:t>= 18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i="1" dirty="0" err="1">
                <a:solidFill>
                  <a:schemeClr val="bg1"/>
                </a:solidFill>
              </a:rPr>
              <a:t>N</a:t>
            </a:r>
            <a:r>
              <a:rPr lang="en-US" sz="1400" baseline="-25000" dirty="0" err="1">
                <a:solidFill>
                  <a:schemeClr val="bg1"/>
                </a:solidFill>
              </a:rPr>
              <a:t>France</a:t>
            </a:r>
            <a:r>
              <a:rPr lang="en-US" sz="1400" dirty="0">
                <a:solidFill>
                  <a:schemeClr val="bg1"/>
                </a:solidFill>
              </a:rPr>
              <a:t> = 9</a:t>
            </a:r>
          </a:p>
          <a:p>
            <a:pPr marL="0" lvl="1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No significant group differences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8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1AB3-766E-4A34-ADDE-A48F3C1A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Adjectives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B7CB63A-C848-4373-B627-47933FFCC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/>
          <a:stretch/>
        </p:blipFill>
        <p:spPr>
          <a:xfrm>
            <a:off x="4474276" y="1065187"/>
            <a:ext cx="4198551" cy="3154561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98DF406-9CBA-49FC-9C71-9B8D2444C6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3" y="1276351"/>
            <a:ext cx="2128606" cy="2336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246C78-E1FC-4893-A244-0471AB84D789}"/>
              </a:ext>
            </a:extLst>
          </p:cNvPr>
          <p:cNvSpPr txBox="1"/>
          <p:nvPr/>
        </p:nvSpPr>
        <p:spPr>
          <a:xfrm>
            <a:off x="304800" y="3613203"/>
            <a:ext cx="3110227" cy="12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US </a:t>
            </a:r>
            <a:r>
              <a:rPr lang="en-US" dirty="0">
                <a:solidFill>
                  <a:schemeClr val="bg1"/>
                </a:solidFill>
              </a:rPr>
              <a:t>= 171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France</a:t>
            </a:r>
            <a:r>
              <a:rPr lang="en-US" dirty="0">
                <a:solidFill>
                  <a:schemeClr val="bg1"/>
                </a:solidFill>
              </a:rPr>
              <a:t> = 111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Significant group differences (p &lt; .001)</a:t>
            </a:r>
          </a:p>
        </p:txBody>
      </p:sp>
    </p:spTree>
    <p:extLst>
      <p:ext uri="{BB962C8B-B14F-4D97-AF65-F5344CB8AC3E}">
        <p14:creationId xmlns:p14="http://schemas.microsoft.com/office/powerpoint/2010/main" val="376943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1AB3-766E-4A34-ADDE-A48F3C1A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3: The combined Surveys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0157ADA-4250-491A-8222-08953060C5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1276350"/>
            <a:ext cx="5629840" cy="2924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87469-E819-4667-99D7-683062019B59}"/>
              </a:ext>
            </a:extLst>
          </p:cNvPr>
          <p:cNvSpPr txBox="1"/>
          <p:nvPr/>
        </p:nvSpPr>
        <p:spPr>
          <a:xfrm>
            <a:off x="431800" y="1657350"/>
            <a:ext cx="2768599" cy="143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Excerpt groupings: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Gold: positive valence, low arousal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Green: negative valence, high arousal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Red: positive valence, high arousal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Blue: negative valence, low arousal</a:t>
            </a:r>
          </a:p>
        </p:txBody>
      </p:sp>
    </p:spTree>
    <p:extLst>
      <p:ext uri="{BB962C8B-B14F-4D97-AF65-F5344CB8AC3E}">
        <p14:creationId xmlns:p14="http://schemas.microsoft.com/office/powerpoint/2010/main" val="363119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2651-3027-4EC8-8D65-510021DD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8E13-61D2-47F5-9469-A724646F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6172200" cy="3394472"/>
          </a:xfrm>
        </p:spPr>
        <p:txBody>
          <a:bodyPr>
            <a:normAutofit fontScale="32500" lnSpcReduction="20000"/>
          </a:bodyPr>
          <a:lstStyle/>
          <a:p>
            <a:r>
              <a:rPr lang="en-US" sz="5000" dirty="0">
                <a:cs typeface="Lato" panose="020F0502020204030203" pitchFamily="34" charset="0"/>
              </a:rPr>
              <a:t>Participants from different countries describe music differently, but those differences appear to be semantic, not perceptual.</a:t>
            </a:r>
          </a:p>
          <a:p>
            <a:endParaRPr lang="en-US" sz="5000" dirty="0">
              <a:cs typeface="Lato" panose="020F0502020204030203" pitchFamily="34" charset="0"/>
            </a:endParaRPr>
          </a:p>
          <a:p>
            <a:r>
              <a:rPr lang="en-US" sz="5000" dirty="0"/>
              <a:t>Even when using adjectives that are not explicitly emotional, multivariate analysis of the adjectives used to describe the excerpts reveals the valence-arousal plane in the two strongest dimensions.</a:t>
            </a:r>
          </a:p>
          <a:p>
            <a:endParaRPr lang="en-US" sz="5000" dirty="0"/>
          </a:p>
          <a:p>
            <a:r>
              <a:rPr lang="en-US" sz="5000" dirty="0"/>
              <a:t>Describing music using explicit musical qualities reveals a high dimensionality; the strongest dimension can be interpreted as arousal and the second dimension can be interpreted as complexity, not arousal.</a:t>
            </a:r>
          </a:p>
          <a:p>
            <a:endParaRPr lang="en-US" sz="5000" dirty="0"/>
          </a:p>
          <a:p>
            <a:r>
              <a:rPr lang="en-US" sz="5000" dirty="0"/>
              <a:t>The latent variables common to the two data sets separates the excerpts by positive and negative valence and high and low arousal</a:t>
            </a:r>
          </a:p>
          <a:p>
            <a:endParaRPr lang="en-US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08E0B3E7-90DC-48D9-B466-81A711203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1504950"/>
            <a:ext cx="1581150" cy="158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51EB08-0B4A-456A-A8ED-9925A600712B}"/>
              </a:ext>
            </a:extLst>
          </p:cNvPr>
          <p:cNvSpPr txBox="1"/>
          <p:nvPr/>
        </p:nvSpPr>
        <p:spPr>
          <a:xfrm>
            <a:off x="7118350" y="1200151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OSF Repository</a:t>
            </a:r>
          </a:p>
        </p:txBody>
      </p:sp>
    </p:spTree>
    <p:extLst>
      <p:ext uri="{BB962C8B-B14F-4D97-AF65-F5344CB8AC3E}">
        <p14:creationId xmlns:p14="http://schemas.microsoft.com/office/powerpoint/2010/main" val="42743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6290</TotalTime>
  <Words>354</Words>
  <Application>Microsoft Office PowerPoint</Application>
  <PresentationFormat>On-screen Show (16:9)</PresentationFormat>
  <Paragraphs>41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Lato</vt:lpstr>
      <vt:lpstr>Office Theme</vt:lpstr>
      <vt:lpstr>Music Listening Space</vt:lpstr>
      <vt:lpstr>Maybe- Something about the problem here</vt:lpstr>
      <vt:lpstr>Variables  &amp; Stimuli</vt:lpstr>
      <vt:lpstr>And the Statistical Methods Here</vt:lpstr>
      <vt:lpstr>Experiment 1: Musical Qualities</vt:lpstr>
      <vt:lpstr>Experiment 2: Adjectives</vt:lpstr>
      <vt:lpstr>Experiment 3: The combined Surveys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of Texas at Dallas</dc:title>
  <dc:creator>Melton, Jessica</dc:creator>
  <cp:lastModifiedBy>Mizener, Brendon J</cp:lastModifiedBy>
  <cp:revision>70</cp:revision>
  <dcterms:created xsi:type="dcterms:W3CDTF">2015-05-26T20:34:39Z</dcterms:created>
  <dcterms:modified xsi:type="dcterms:W3CDTF">2021-11-10T03:12:38Z</dcterms:modified>
</cp:coreProperties>
</file>