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63" r:id="rId4"/>
    <p:sldId id="264" r:id="rId5"/>
    <p:sldId id="258" r:id="rId6"/>
    <p:sldId id="259" r:id="rId7"/>
    <p:sldId id="260" r:id="rId8"/>
    <p:sldId id="261"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84356" autoAdjust="0"/>
  </p:normalViewPr>
  <p:slideViewPr>
    <p:cSldViewPr>
      <p:cViewPr varScale="1">
        <p:scale>
          <a:sx n="123" d="100"/>
          <a:sy n="123" d="100"/>
        </p:scale>
        <p:origin x="348"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77F11-519A-4408-81D8-774FDAF80A26}" type="datetimeFigureOut">
              <a:rPr lang="en-US" smtClean="0"/>
              <a:t>11/13/2021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18227-643D-4C0F-A5E3-E18F25CF05E3}" type="slidenum">
              <a:rPr lang="en-US" smtClean="0"/>
              <a:t>‹#›</a:t>
            </a:fld>
            <a:endParaRPr lang="en-US" dirty="0"/>
          </a:p>
        </p:txBody>
      </p:sp>
    </p:spTree>
    <p:extLst>
      <p:ext uri="{BB962C8B-B14F-4D97-AF65-F5344CB8AC3E}">
        <p14:creationId xmlns:p14="http://schemas.microsoft.com/office/powerpoint/2010/main" val="14236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problem was … </a:t>
            </a:r>
          </a:p>
          <a:p>
            <a:endParaRPr lang="en-US" dirty="0"/>
          </a:p>
          <a:p>
            <a:r>
              <a:rPr lang="en-US" dirty="0"/>
              <a:t>Performed as a collaboration between the UT Dallas Music Perception &amp; Cognition Lab and the Applied consumer and sensory sciences lab at </a:t>
            </a:r>
            <a:r>
              <a:rPr lang="en-US" dirty="0" err="1"/>
              <a:t>Junia</a:t>
            </a:r>
            <a:r>
              <a:rPr lang="en-US" dirty="0"/>
              <a:t> ISA Lille, in Lille, Fr. </a:t>
            </a:r>
          </a:p>
          <a:p>
            <a:endParaRPr lang="en-US" dirty="0"/>
          </a:p>
          <a:p>
            <a:r>
              <a:rPr lang="en-US" dirty="0"/>
              <a:t>Consisted of 3 bilingual experiments run in the US and in France</a:t>
            </a:r>
          </a:p>
          <a:p>
            <a:pPr marL="171450" indent="-171450">
              <a:buFontTx/>
              <a:buChar char="-"/>
            </a:pPr>
            <a:r>
              <a:rPr lang="en-US" dirty="0"/>
              <a:t>Musical experts rating stimuli on quantifiable musical dimensions</a:t>
            </a:r>
          </a:p>
          <a:p>
            <a:pPr marL="171450" indent="-171450">
              <a:buFontTx/>
              <a:buChar char="-"/>
            </a:pPr>
            <a:r>
              <a:rPr lang="en-US" dirty="0"/>
              <a:t>Participants recruited without respect to musical training describing musical excerpts using adjectives</a:t>
            </a:r>
          </a:p>
          <a:p>
            <a:pPr marL="171450" indent="-171450">
              <a:buFontTx/>
              <a:buChar char="-"/>
            </a:pPr>
            <a:r>
              <a:rPr lang="en-US" dirty="0"/>
              <a:t>A 3</a:t>
            </a:r>
            <a:r>
              <a:rPr lang="en-US" baseline="30000" dirty="0"/>
              <a:t>rd</a:t>
            </a:r>
            <a:r>
              <a:rPr lang="en-US" dirty="0"/>
              <a:t> experiment not including analyzing the data together</a:t>
            </a:r>
          </a:p>
        </p:txBody>
      </p:sp>
      <p:sp>
        <p:nvSpPr>
          <p:cNvPr id="4" name="Slide Number Placeholder 3"/>
          <p:cNvSpPr>
            <a:spLocks noGrp="1"/>
          </p:cNvSpPr>
          <p:nvPr>
            <p:ph type="sldNum" sz="quarter" idx="5"/>
          </p:nvPr>
        </p:nvSpPr>
        <p:spPr/>
        <p:txBody>
          <a:bodyPr/>
          <a:lstStyle/>
          <a:p>
            <a:fld id="{CC518227-643D-4C0F-A5E3-E18F25CF05E3}" type="slidenum">
              <a:rPr lang="en-US" smtClean="0"/>
              <a:t>2</a:t>
            </a:fld>
            <a:endParaRPr lang="en-US" dirty="0"/>
          </a:p>
        </p:txBody>
      </p:sp>
    </p:spTree>
    <p:extLst>
      <p:ext uri="{BB962C8B-B14F-4D97-AF65-F5344CB8AC3E}">
        <p14:creationId xmlns:p14="http://schemas.microsoft.com/office/powerpoint/2010/main" val="2978809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Excerpts:  approx. 30 seconds long</a:t>
            </a:r>
          </a:p>
        </p:txBody>
      </p:sp>
      <p:sp>
        <p:nvSpPr>
          <p:cNvPr id="4" name="Slide Number Placeholder 3"/>
          <p:cNvSpPr>
            <a:spLocks noGrp="1"/>
          </p:cNvSpPr>
          <p:nvPr>
            <p:ph type="sldNum" sz="quarter" idx="5"/>
          </p:nvPr>
        </p:nvSpPr>
        <p:spPr/>
        <p:txBody>
          <a:bodyPr/>
          <a:lstStyle/>
          <a:p>
            <a:fld id="{CC518227-643D-4C0F-A5E3-E18F25CF05E3}" type="slidenum">
              <a:rPr lang="en-US" smtClean="0"/>
              <a:t>3</a:t>
            </a:fld>
            <a:endParaRPr lang="en-US" dirty="0"/>
          </a:p>
        </p:txBody>
      </p:sp>
    </p:spTree>
    <p:extLst>
      <p:ext uri="{BB962C8B-B14F-4D97-AF65-F5344CB8AC3E}">
        <p14:creationId xmlns:p14="http://schemas.microsoft.com/office/powerpoint/2010/main" val="2228459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 – similar to PCA, but can be performed on qual data, allows visualization of variables and observations in the same space</a:t>
            </a:r>
          </a:p>
          <a:p>
            <a:r>
              <a:rPr lang="en-US" dirty="0"/>
              <a:t>MDS – distance analysis that evaluates a group of items and plots the similarity among them as proximity in a factor space</a:t>
            </a:r>
          </a:p>
          <a:p>
            <a:r>
              <a:rPr lang="en-US" dirty="0"/>
              <a:t>HCA – evaluates clusters of items in a set, used here to evaluate a posteriori clusters of stimuli that arose during description</a:t>
            </a:r>
          </a:p>
          <a:p>
            <a:r>
              <a:rPr lang="en-US" dirty="0"/>
              <a:t>MFA – extension of PCA that computes partial factor scores from multiple data tables and then computes a compromise from those, essentially showing how each table contributes to each item in the factor space.</a:t>
            </a:r>
          </a:p>
          <a:p>
            <a:r>
              <a:rPr lang="en-US" dirty="0"/>
              <a:t>PLSC – evaluates the covariance of laten variables in two data tables. Used commonly in brain imaging.</a:t>
            </a:r>
          </a:p>
          <a:p>
            <a:r>
              <a:rPr lang="en-US" dirty="0"/>
              <a:t>Boots &amp; Perm – resampling with replacement &amp; shuffling</a:t>
            </a:r>
          </a:p>
        </p:txBody>
      </p:sp>
      <p:sp>
        <p:nvSpPr>
          <p:cNvPr id="4" name="Slide Number Placeholder 3"/>
          <p:cNvSpPr>
            <a:spLocks noGrp="1"/>
          </p:cNvSpPr>
          <p:nvPr>
            <p:ph type="sldNum" sz="quarter" idx="5"/>
          </p:nvPr>
        </p:nvSpPr>
        <p:spPr/>
        <p:txBody>
          <a:bodyPr/>
          <a:lstStyle/>
          <a:p>
            <a:fld id="{CC518227-643D-4C0F-A5E3-E18F25CF05E3}" type="slidenum">
              <a:rPr lang="en-US" smtClean="0"/>
              <a:t>4</a:t>
            </a:fld>
            <a:endParaRPr lang="en-US" dirty="0"/>
          </a:p>
        </p:txBody>
      </p:sp>
    </p:spTree>
    <p:extLst>
      <p:ext uri="{BB962C8B-B14F-4D97-AF65-F5344CB8AC3E}">
        <p14:creationId xmlns:p14="http://schemas.microsoft.com/office/powerpoint/2010/main" val="14626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Tx/>
              <a:buChar char="-"/>
            </a:pPr>
            <a:r>
              <a:rPr lang="en-US" dirty="0"/>
              <a:t>No significant group differences between French &amp; American musical experts in how they described the musical excerpts</a:t>
            </a:r>
          </a:p>
          <a:p>
            <a:pPr marL="171450" indent="-171450">
              <a:buFontTx/>
              <a:buChar char="-"/>
            </a:pPr>
            <a:r>
              <a:rPr lang="en-US" dirty="0"/>
              <a:t>High dimensionality revealed by this – by any metric (permutation testing, Kaiser line, elbow test), suggesting that there are a number of significant elements that go into participant judgments of musical qualities</a:t>
            </a:r>
          </a:p>
          <a:p>
            <a:pPr marL="628650" lvl="1" indent="-171450">
              <a:buFontTx/>
              <a:buChar char="-"/>
            </a:pPr>
            <a:r>
              <a:rPr lang="en-US" dirty="0"/>
              <a:t>CAUTION: “significant” and “important” are not synonyms here, and both are limited by interpretability. If we can’t tell what the dimension represents, it’s not helpful.</a:t>
            </a:r>
          </a:p>
          <a:p>
            <a:pPr marL="171450" indent="-171450">
              <a:buFontTx/>
              <a:buChar char="-"/>
            </a:pPr>
            <a:r>
              <a:rPr lang="en-US" dirty="0"/>
              <a:t>Separates excerpts approximately by genre, 2 Excerpts that are wildly different - #6 and #14, (minimalist, jazz-y) dominate the 2nd and 3</a:t>
            </a:r>
            <a:r>
              <a:rPr lang="en-US" baseline="30000" dirty="0"/>
              <a:t>rd</a:t>
            </a:r>
            <a:r>
              <a:rPr lang="en-US" dirty="0"/>
              <a:t> dimensions, respectively. </a:t>
            </a:r>
          </a:p>
          <a:p>
            <a:pPr marL="171450" indent="-171450">
              <a:buFontTx/>
              <a:buChar char="-"/>
            </a:pPr>
            <a:r>
              <a:rPr lang="en-US" dirty="0"/>
              <a:t>The others, which are largely tonal and could be classified as western art music (baroque, classical, romantic periods), </a:t>
            </a:r>
          </a:p>
        </p:txBody>
      </p:sp>
      <p:sp>
        <p:nvSpPr>
          <p:cNvPr id="4" name="Slide Number Placeholder 3"/>
          <p:cNvSpPr>
            <a:spLocks noGrp="1"/>
          </p:cNvSpPr>
          <p:nvPr>
            <p:ph type="sldNum" sz="quarter" idx="5"/>
          </p:nvPr>
        </p:nvSpPr>
        <p:spPr/>
        <p:txBody>
          <a:bodyPr/>
          <a:lstStyle/>
          <a:p>
            <a:fld id="{CC518227-643D-4C0F-A5E3-E18F25CF05E3}" type="slidenum">
              <a:rPr lang="en-US" smtClean="0"/>
              <a:t>5</a:t>
            </a:fld>
            <a:endParaRPr lang="en-US"/>
          </a:p>
        </p:txBody>
      </p:sp>
    </p:spTree>
    <p:extLst>
      <p:ext uri="{BB962C8B-B14F-4D97-AF65-F5344CB8AC3E}">
        <p14:creationId xmlns:p14="http://schemas.microsoft.com/office/powerpoint/2010/main" val="265325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Significant group differences between participants – in the plot, the means and bootstrapped confidence intervals are plotted for the two groups. This significance was confirmed by a t-test of the first dimension factor scores.</a:t>
            </a:r>
          </a:p>
          <a:p>
            <a:pPr marL="171450" indent="-171450">
              <a:buFontTx/>
              <a:buChar char="-"/>
            </a:pPr>
            <a:r>
              <a:rPr lang="en-US" dirty="0"/>
              <a:t>Plot on the right shows how different words were used differently by participants from different nationalities.</a:t>
            </a:r>
          </a:p>
          <a:p>
            <a:pPr marL="171450" indent="-171450">
              <a:buFontTx/>
              <a:buChar char="-"/>
            </a:pPr>
            <a:r>
              <a:rPr lang="en-US" dirty="0"/>
              <a:t>These differences appear to be semantic, not perceptual</a:t>
            </a:r>
          </a:p>
          <a:p>
            <a:pPr marL="628650" lvl="1" indent="-171450">
              <a:buFontTx/>
              <a:buChar char="-"/>
            </a:pPr>
            <a:r>
              <a:rPr lang="en-US" dirty="0"/>
              <a:t>Examples: Melancholy, Bright</a:t>
            </a:r>
          </a:p>
        </p:txBody>
      </p:sp>
      <p:sp>
        <p:nvSpPr>
          <p:cNvPr id="4" name="Slide Number Placeholder 3"/>
          <p:cNvSpPr>
            <a:spLocks noGrp="1"/>
          </p:cNvSpPr>
          <p:nvPr>
            <p:ph type="sldNum" sz="quarter" idx="5"/>
          </p:nvPr>
        </p:nvSpPr>
        <p:spPr/>
        <p:txBody>
          <a:bodyPr/>
          <a:lstStyle/>
          <a:p>
            <a:fld id="{CC518227-643D-4C0F-A5E3-E18F25CF05E3}" type="slidenum">
              <a:rPr lang="en-US" smtClean="0"/>
              <a:t>6</a:t>
            </a:fld>
            <a:endParaRPr lang="en-US"/>
          </a:p>
        </p:txBody>
      </p:sp>
    </p:spTree>
    <p:extLst>
      <p:ext uri="{BB962C8B-B14F-4D97-AF65-F5344CB8AC3E}">
        <p14:creationId xmlns:p14="http://schemas.microsoft.com/office/powerpoint/2010/main" val="320738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18227-643D-4C0F-A5E3-E18F25CF05E3}" type="slidenum">
              <a:rPr lang="en-US" smtClean="0"/>
              <a:t>7</a:t>
            </a:fld>
            <a:endParaRPr lang="en-US"/>
          </a:p>
        </p:txBody>
      </p:sp>
    </p:spTree>
    <p:extLst>
      <p:ext uri="{BB962C8B-B14F-4D97-AF65-F5344CB8AC3E}">
        <p14:creationId xmlns:p14="http://schemas.microsoft.com/office/powerpoint/2010/main" val="690878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09999" y="4330275"/>
            <a:ext cx="1560512" cy="5756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729745"/>
            <a:ext cx="6400800" cy="1314450"/>
          </a:xfrm>
        </p:spPr>
        <p:txBody>
          <a:bodyPr>
            <a:normAutofit/>
          </a:bodyPr>
          <a:lstStyle>
            <a:lvl1pPr marL="0" indent="0" algn="ctr">
              <a:buNone/>
              <a:defRPr sz="2000">
                <a:solidFill>
                  <a:srgbClr val="FFC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p:cNvSpPr txBox="1">
            <a:spLocks/>
          </p:cNvSpPr>
          <p:nvPr userDrawn="1"/>
        </p:nvSpPr>
        <p:spPr>
          <a:xfrm>
            <a:off x="685800" y="-54769"/>
            <a:ext cx="7772400" cy="110251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stStyle>
          <a:p>
            <a:r>
              <a:rPr lang="en-US" sz="1500" b="1" spc="300" dirty="0">
                <a:solidFill>
                  <a:schemeClr val="bg1"/>
                </a:solidFill>
              </a:rPr>
              <a:t>THE UNIVERSITY OF TEXAS AT DALLAS</a:t>
            </a:r>
            <a:r>
              <a:rPr lang="en-US" sz="1500" b="1" spc="300" baseline="30000" dirty="0">
                <a:solidFill>
                  <a:schemeClr val="bg1"/>
                </a:solidFill>
              </a:rPr>
              <a:t>1</a:t>
            </a:r>
          </a:p>
          <a:p>
            <a:r>
              <a:rPr lang="en-US" sz="1500" b="1" spc="300" dirty="0">
                <a:solidFill>
                  <a:schemeClr val="bg1"/>
                </a:solidFill>
              </a:rPr>
              <a:t>JUNIA GRANDE ECOLE D’INGENIEURS</a:t>
            </a:r>
            <a:r>
              <a:rPr lang="en-US" sz="1500" b="1" spc="300" baseline="30000" dirty="0">
                <a:solidFill>
                  <a:schemeClr val="bg1"/>
                </a:solidFill>
              </a:rPr>
              <a:t>2</a:t>
            </a:r>
          </a:p>
        </p:txBody>
      </p:sp>
    </p:spTree>
    <p:extLst>
      <p:ext uri="{BB962C8B-B14F-4D97-AF65-F5344CB8AC3E}">
        <p14:creationId xmlns:p14="http://schemas.microsoft.com/office/powerpoint/2010/main" val="5768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small" baseline="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000"/>
            </a:lvl2pPr>
            <a:lvl3pPr>
              <a:defRPr sz="1600"/>
            </a:lvl3pPr>
            <a:lvl4pP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307721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377242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334146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7"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174409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232375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9092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FFFFFF"/>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FFFFF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FFFFFF"/>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FFFFF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FFFFFF"/>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xml"/><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40631"/>
            <a:ext cx="7772400" cy="1102519"/>
          </a:xfrm>
        </p:spPr>
        <p:txBody>
          <a:bodyPr/>
          <a:lstStyle/>
          <a:p>
            <a:r>
              <a:rPr lang="en-US" dirty="0"/>
              <a:t>Music Listening Space</a:t>
            </a:r>
          </a:p>
        </p:txBody>
      </p:sp>
      <p:sp>
        <p:nvSpPr>
          <p:cNvPr id="3" name="Subtitle 2"/>
          <p:cNvSpPr>
            <a:spLocks noGrp="1"/>
          </p:cNvSpPr>
          <p:nvPr>
            <p:ph type="subTitle" idx="1"/>
          </p:nvPr>
        </p:nvSpPr>
        <p:spPr>
          <a:xfrm>
            <a:off x="609600" y="2571750"/>
            <a:ext cx="8001000" cy="1524000"/>
          </a:xfrm>
        </p:spPr>
        <p:txBody>
          <a:bodyPr>
            <a:normAutofit fontScale="92500" lnSpcReduction="20000"/>
          </a:bodyPr>
          <a:lstStyle/>
          <a:p>
            <a:r>
              <a:rPr lang="en-US" dirty="0"/>
              <a:t>A multivariate analysis of cognitive listening space</a:t>
            </a:r>
          </a:p>
          <a:p>
            <a:endParaRPr lang="en-US" dirty="0"/>
          </a:p>
          <a:p>
            <a:endParaRPr lang="en-US" dirty="0"/>
          </a:p>
          <a:p>
            <a:r>
              <a:rPr lang="en-US" sz="1600" dirty="0"/>
              <a:t>Brendon Mizener</a:t>
            </a:r>
            <a:r>
              <a:rPr lang="en-US" sz="1600" baseline="30000" dirty="0"/>
              <a:t>1</a:t>
            </a:r>
            <a:r>
              <a:rPr lang="en-US" sz="1600" dirty="0"/>
              <a:t>, Mathilde Vandenberghe-Descamps</a:t>
            </a:r>
            <a:r>
              <a:rPr lang="en-US" sz="1600" baseline="30000" dirty="0"/>
              <a:t>2</a:t>
            </a:r>
            <a:r>
              <a:rPr lang="en-US" sz="1600" dirty="0"/>
              <a:t>, Herve Abdi</a:t>
            </a:r>
            <a:r>
              <a:rPr lang="en-US" sz="1600" baseline="30000" dirty="0"/>
              <a:t>1</a:t>
            </a:r>
            <a:r>
              <a:rPr lang="en-US" sz="1600" dirty="0"/>
              <a:t>, Sylvie Chollet</a:t>
            </a:r>
            <a:r>
              <a:rPr lang="en-US" sz="1600" baseline="30000" dirty="0"/>
              <a:t>2</a:t>
            </a:r>
          </a:p>
          <a:p>
            <a:endParaRPr lang="en-US" sz="1600" baseline="30000" dirty="0"/>
          </a:p>
          <a:p>
            <a:r>
              <a:rPr lang="en-US" sz="1300" dirty="0"/>
              <a:t>Correspondence &amp; questions should be addressed to bmizener@utdallas.edu</a:t>
            </a:r>
          </a:p>
        </p:txBody>
      </p:sp>
    </p:spTree>
    <p:extLst>
      <p:ext uri="{BB962C8B-B14F-4D97-AF65-F5344CB8AC3E}">
        <p14:creationId xmlns:p14="http://schemas.microsoft.com/office/powerpoint/2010/main" val="150118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B4D4-F30B-4697-B7B0-5EB054A90ED9}"/>
              </a:ext>
            </a:extLst>
          </p:cNvPr>
          <p:cNvSpPr>
            <a:spLocks noGrp="1"/>
          </p:cNvSpPr>
          <p:nvPr>
            <p:ph type="title"/>
          </p:nvPr>
        </p:nvSpPr>
        <p:spPr/>
        <p:txBody>
          <a:bodyPr/>
          <a:lstStyle/>
          <a:p>
            <a:r>
              <a:rPr lang="en-US" dirty="0"/>
              <a:t>Problem</a:t>
            </a:r>
          </a:p>
        </p:txBody>
      </p:sp>
      <p:pic>
        <p:nvPicPr>
          <p:cNvPr id="7" name="Content Placeholder 6" descr="Music notation outline">
            <a:extLst>
              <a:ext uri="{FF2B5EF4-FFF2-40B4-BE49-F238E27FC236}">
                <a16:creationId xmlns:a16="http://schemas.microsoft.com/office/drawing/2014/main" id="{D80F1E36-A836-4305-BF0A-B0B36ACAF72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0424" y="2742891"/>
            <a:ext cx="1113952" cy="1113952"/>
          </a:xfrm>
        </p:spPr>
      </p:pic>
      <p:pic>
        <p:nvPicPr>
          <p:cNvPr id="16" name="Graphic 15" descr="Arrow Right with solid fill">
            <a:extLst>
              <a:ext uri="{FF2B5EF4-FFF2-40B4-BE49-F238E27FC236}">
                <a16:creationId xmlns:a16="http://schemas.microsoft.com/office/drawing/2014/main" id="{5F5A9E19-97D3-4117-BDDB-63198D9750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92762">
            <a:off x="2816014" y="1615036"/>
            <a:ext cx="914400" cy="914400"/>
          </a:xfrm>
          <a:prstGeom prst="rect">
            <a:avLst/>
          </a:prstGeom>
        </p:spPr>
      </p:pic>
      <p:pic>
        <p:nvPicPr>
          <p:cNvPr id="19" name="Graphic 18" descr="Beer with solid fill">
            <a:extLst>
              <a:ext uri="{FF2B5EF4-FFF2-40B4-BE49-F238E27FC236}">
                <a16:creationId xmlns:a16="http://schemas.microsoft.com/office/drawing/2014/main" id="{3A45CF08-41B5-4725-AD72-67BCA595EA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1988" y="1196189"/>
            <a:ext cx="914400" cy="914400"/>
          </a:xfrm>
          <a:prstGeom prst="rect">
            <a:avLst/>
          </a:prstGeom>
        </p:spPr>
      </p:pic>
      <p:grpSp>
        <p:nvGrpSpPr>
          <p:cNvPr id="24" name="Group 23">
            <a:extLst>
              <a:ext uri="{FF2B5EF4-FFF2-40B4-BE49-F238E27FC236}">
                <a16:creationId xmlns:a16="http://schemas.microsoft.com/office/drawing/2014/main" id="{EC916C57-B4D1-4F1A-96C0-FD861E474518}"/>
              </a:ext>
            </a:extLst>
          </p:cNvPr>
          <p:cNvGrpSpPr/>
          <p:nvPr/>
        </p:nvGrpSpPr>
        <p:grpSpPr>
          <a:xfrm>
            <a:off x="5791200" y="1390650"/>
            <a:ext cx="2362200" cy="2362200"/>
            <a:chOff x="6249046" y="1295419"/>
            <a:chExt cx="2362200" cy="2362200"/>
          </a:xfrm>
        </p:grpSpPr>
        <p:grpSp>
          <p:nvGrpSpPr>
            <p:cNvPr id="14" name="Group 13">
              <a:extLst>
                <a:ext uri="{FF2B5EF4-FFF2-40B4-BE49-F238E27FC236}">
                  <a16:creationId xmlns:a16="http://schemas.microsoft.com/office/drawing/2014/main" id="{366838AF-B9DF-4011-A095-974DBEA7883E}"/>
                </a:ext>
              </a:extLst>
            </p:cNvPr>
            <p:cNvGrpSpPr/>
            <p:nvPr/>
          </p:nvGrpSpPr>
          <p:grpSpPr>
            <a:xfrm>
              <a:off x="6249046" y="1295419"/>
              <a:ext cx="2362200" cy="2362200"/>
              <a:chOff x="4114800" y="2114550"/>
              <a:chExt cx="2362200" cy="2362200"/>
            </a:xfrm>
          </p:grpSpPr>
          <p:pic>
            <p:nvPicPr>
              <p:cNvPr id="9" name="Graphic 8" descr="Beer with solid fill">
                <a:extLst>
                  <a:ext uri="{FF2B5EF4-FFF2-40B4-BE49-F238E27FC236}">
                    <a16:creationId xmlns:a16="http://schemas.microsoft.com/office/drawing/2014/main" id="{106DC5F8-EF4B-40AA-B5AB-2D31EF552F1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91100" y="3604667"/>
                <a:ext cx="228600" cy="228600"/>
              </a:xfrm>
              <a:prstGeom prst="rect">
                <a:avLst/>
              </a:prstGeom>
            </p:spPr>
          </p:pic>
          <p:pic>
            <p:nvPicPr>
              <p:cNvPr id="11" name="Graphic 10" descr="Add outline">
                <a:extLst>
                  <a:ext uri="{FF2B5EF4-FFF2-40B4-BE49-F238E27FC236}">
                    <a16:creationId xmlns:a16="http://schemas.microsoft.com/office/drawing/2014/main" id="{AE385C15-7FEB-4016-8644-A3A1F45221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14800" y="2114550"/>
                <a:ext cx="2362200" cy="2362200"/>
              </a:xfrm>
              <a:prstGeom prst="rect">
                <a:avLst/>
              </a:prstGeom>
            </p:spPr>
          </p:pic>
          <p:pic>
            <p:nvPicPr>
              <p:cNvPr id="12" name="Graphic 11" descr="Beer with solid fill">
                <a:extLst>
                  <a:ext uri="{FF2B5EF4-FFF2-40B4-BE49-F238E27FC236}">
                    <a16:creationId xmlns:a16="http://schemas.microsoft.com/office/drawing/2014/main" id="{423496E7-AFF6-4625-9BFC-1727308102F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76800" y="2553346"/>
                <a:ext cx="228600" cy="228600"/>
              </a:xfrm>
              <a:prstGeom prst="rect">
                <a:avLst/>
              </a:prstGeom>
            </p:spPr>
          </p:pic>
          <p:pic>
            <p:nvPicPr>
              <p:cNvPr id="13" name="Graphic 12" descr="Beer with solid fill">
                <a:extLst>
                  <a:ext uri="{FF2B5EF4-FFF2-40B4-BE49-F238E27FC236}">
                    <a16:creationId xmlns:a16="http://schemas.microsoft.com/office/drawing/2014/main" id="{E7AD297A-4691-4A12-A04C-4692992827E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50982" y="2975371"/>
                <a:ext cx="228600" cy="228600"/>
              </a:xfrm>
              <a:prstGeom prst="rect">
                <a:avLst/>
              </a:prstGeom>
            </p:spPr>
          </p:pic>
        </p:grpSp>
        <p:pic>
          <p:nvPicPr>
            <p:cNvPr id="21" name="Graphic 20" descr="Music note with solid fill">
              <a:extLst>
                <a:ext uri="{FF2B5EF4-FFF2-40B4-BE49-F238E27FC236}">
                  <a16:creationId xmlns:a16="http://schemas.microsoft.com/office/drawing/2014/main" id="{A2DBD528-F694-4D46-BB81-DD2E9F19DE4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96398" y="2899836"/>
              <a:ext cx="304800" cy="304800"/>
            </a:xfrm>
            <a:prstGeom prst="rect">
              <a:avLst/>
            </a:prstGeom>
          </p:spPr>
        </p:pic>
        <p:pic>
          <p:nvPicPr>
            <p:cNvPr id="22" name="Graphic 21" descr="Music note with solid fill">
              <a:extLst>
                <a:ext uri="{FF2B5EF4-FFF2-40B4-BE49-F238E27FC236}">
                  <a16:creationId xmlns:a16="http://schemas.microsoft.com/office/drawing/2014/main" id="{B652CD17-471F-4A29-9FC5-495D1BD514C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80428" y="1977629"/>
              <a:ext cx="304800" cy="304800"/>
            </a:xfrm>
            <a:prstGeom prst="rect">
              <a:avLst/>
            </a:prstGeom>
          </p:spPr>
        </p:pic>
        <p:pic>
          <p:nvPicPr>
            <p:cNvPr id="23" name="Graphic 22" descr="Music note with solid fill">
              <a:extLst>
                <a:ext uri="{FF2B5EF4-FFF2-40B4-BE49-F238E27FC236}">
                  <a16:creationId xmlns:a16="http://schemas.microsoft.com/office/drawing/2014/main" id="{8C7BA763-0AFF-40FC-834D-DF946359469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86556" y="2144920"/>
              <a:ext cx="304800" cy="304800"/>
            </a:xfrm>
            <a:prstGeom prst="rect">
              <a:avLst/>
            </a:prstGeom>
          </p:spPr>
        </p:pic>
      </p:grpSp>
      <p:pic>
        <p:nvPicPr>
          <p:cNvPr id="25" name="Graphic 24" descr="Arrow Right with solid fill">
            <a:extLst>
              <a:ext uri="{FF2B5EF4-FFF2-40B4-BE49-F238E27FC236}">
                <a16:creationId xmlns:a16="http://schemas.microsoft.com/office/drawing/2014/main" id="{B48F3E4D-63B6-4819-9698-23FA6D5327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785878">
            <a:off x="2815439" y="2567789"/>
            <a:ext cx="914400" cy="914400"/>
          </a:xfrm>
          <a:prstGeom prst="rect">
            <a:avLst/>
          </a:prstGeom>
        </p:spPr>
      </p:pic>
      <p:pic>
        <p:nvPicPr>
          <p:cNvPr id="27" name="Graphic 26" descr="Question Mark with solid fill">
            <a:extLst>
              <a:ext uri="{FF2B5EF4-FFF2-40B4-BE49-F238E27FC236}">
                <a16:creationId xmlns:a16="http://schemas.microsoft.com/office/drawing/2014/main" id="{8B36300C-F4B4-4B48-ADC8-06C74D57517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14800" y="2114550"/>
            <a:ext cx="914400" cy="914400"/>
          </a:xfrm>
          <a:prstGeom prst="rect">
            <a:avLst/>
          </a:prstGeom>
        </p:spPr>
      </p:pic>
      <p:pic>
        <p:nvPicPr>
          <p:cNvPr id="29" name="Graphic 28" descr="Question Mark with solid fill">
            <a:extLst>
              <a:ext uri="{FF2B5EF4-FFF2-40B4-BE49-F238E27FC236}">
                <a16:creationId xmlns:a16="http://schemas.microsoft.com/office/drawing/2014/main" id="{FBD16390-2A11-4467-A0D3-18BBD1AD2BC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962400" y="2114550"/>
            <a:ext cx="914400" cy="914400"/>
          </a:xfrm>
          <a:prstGeom prst="rect">
            <a:avLst/>
          </a:prstGeom>
        </p:spPr>
      </p:pic>
      <p:pic>
        <p:nvPicPr>
          <p:cNvPr id="30" name="Graphic 29" descr="Arrow Right with solid fill">
            <a:extLst>
              <a:ext uri="{FF2B5EF4-FFF2-40B4-BE49-F238E27FC236}">
                <a16:creationId xmlns:a16="http://schemas.microsoft.com/office/drawing/2014/main" id="{0F181335-9570-4B7F-8A95-74CB88A2E9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96790" y="2110589"/>
            <a:ext cx="914400" cy="914400"/>
          </a:xfrm>
          <a:prstGeom prst="rect">
            <a:avLst/>
          </a:prstGeom>
        </p:spPr>
      </p:pic>
    </p:spTree>
    <p:extLst>
      <p:ext uri="{BB962C8B-B14F-4D97-AF65-F5344CB8AC3E}">
        <p14:creationId xmlns:p14="http://schemas.microsoft.com/office/powerpoint/2010/main" val="219154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5CEC-D549-4F23-9B39-365966CC4BC0}"/>
              </a:ext>
            </a:extLst>
          </p:cNvPr>
          <p:cNvSpPr>
            <a:spLocks noGrp="1"/>
          </p:cNvSpPr>
          <p:nvPr>
            <p:ph type="title"/>
          </p:nvPr>
        </p:nvSpPr>
        <p:spPr/>
        <p:txBody>
          <a:bodyPr/>
          <a:lstStyle/>
          <a:p>
            <a:r>
              <a:rPr lang="en-US" dirty="0"/>
              <a:t>Variables &amp; Stimuli</a:t>
            </a:r>
          </a:p>
        </p:txBody>
      </p:sp>
      <p:sp>
        <p:nvSpPr>
          <p:cNvPr id="3" name="Content Placeholder 2">
            <a:extLst>
              <a:ext uri="{FF2B5EF4-FFF2-40B4-BE49-F238E27FC236}">
                <a16:creationId xmlns:a16="http://schemas.microsoft.com/office/drawing/2014/main" id="{1BD51151-09D2-4CB9-8F8B-B7FD886396E7}"/>
              </a:ext>
            </a:extLst>
          </p:cNvPr>
          <p:cNvSpPr>
            <a:spLocks noGrp="1"/>
          </p:cNvSpPr>
          <p:nvPr>
            <p:ph idx="1"/>
          </p:nvPr>
        </p:nvSpPr>
        <p:spPr/>
        <p:txBody>
          <a:bodyPr>
            <a:normAutofit/>
          </a:bodyPr>
          <a:lstStyle/>
          <a:p>
            <a:r>
              <a:rPr lang="en-US" dirty="0"/>
              <a:t>Stimuli:</a:t>
            </a:r>
          </a:p>
          <a:p>
            <a:pPr lvl="1"/>
            <a:r>
              <a:rPr lang="en-US" dirty="0"/>
              <a:t>30 novel excerpts composed in a range of western styles</a:t>
            </a:r>
          </a:p>
          <a:p>
            <a:pPr lvl="1"/>
            <a:endParaRPr lang="en-US" dirty="0"/>
          </a:p>
          <a:p>
            <a:r>
              <a:rPr lang="en-US" dirty="0"/>
              <a:t>Variables:</a:t>
            </a:r>
          </a:p>
          <a:p>
            <a:pPr lvl="1"/>
            <a:r>
              <a:rPr lang="en-US" dirty="0"/>
              <a:t>Participant nationality (Ex. 1 &amp; 2)</a:t>
            </a:r>
          </a:p>
          <a:p>
            <a:pPr lvl="1"/>
            <a:r>
              <a:rPr lang="en-US" dirty="0"/>
              <a:t>Level of music training (Ex. 1)</a:t>
            </a:r>
          </a:p>
          <a:p>
            <a:pPr lvl="1"/>
            <a:r>
              <a:rPr lang="en-US" dirty="0"/>
              <a:t>Quantifiable musical qualities (Ex. 1)</a:t>
            </a:r>
          </a:p>
          <a:p>
            <a:pPr lvl="1"/>
            <a:r>
              <a:rPr lang="en-US" dirty="0"/>
              <a:t>Adjectives (Ex. 2)</a:t>
            </a:r>
          </a:p>
          <a:p>
            <a:pPr lvl="1"/>
            <a:endParaRPr lang="en-US" dirty="0"/>
          </a:p>
        </p:txBody>
      </p:sp>
    </p:spTree>
    <p:extLst>
      <p:ext uri="{BB962C8B-B14F-4D97-AF65-F5344CB8AC3E}">
        <p14:creationId xmlns:p14="http://schemas.microsoft.com/office/powerpoint/2010/main" val="218235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5CEC-D549-4F23-9B39-365966CC4BC0}"/>
              </a:ext>
            </a:extLst>
          </p:cNvPr>
          <p:cNvSpPr>
            <a:spLocks noGrp="1"/>
          </p:cNvSpPr>
          <p:nvPr>
            <p:ph type="title"/>
          </p:nvPr>
        </p:nvSpPr>
        <p:spPr/>
        <p:txBody>
          <a:bodyPr/>
          <a:lstStyle/>
          <a:p>
            <a:r>
              <a:rPr lang="en-US" dirty="0"/>
              <a:t>Statistical Methods</a:t>
            </a:r>
          </a:p>
        </p:txBody>
      </p:sp>
      <p:sp>
        <p:nvSpPr>
          <p:cNvPr id="3" name="Content Placeholder 2">
            <a:extLst>
              <a:ext uri="{FF2B5EF4-FFF2-40B4-BE49-F238E27FC236}">
                <a16:creationId xmlns:a16="http://schemas.microsoft.com/office/drawing/2014/main" id="{1BD51151-09D2-4CB9-8F8B-B7FD886396E7}"/>
              </a:ext>
            </a:extLst>
          </p:cNvPr>
          <p:cNvSpPr>
            <a:spLocks noGrp="1"/>
          </p:cNvSpPr>
          <p:nvPr>
            <p:ph idx="1"/>
          </p:nvPr>
        </p:nvSpPr>
        <p:spPr>
          <a:xfrm>
            <a:off x="685800" y="1184332"/>
            <a:ext cx="6400800" cy="3394472"/>
          </a:xfrm>
        </p:spPr>
        <p:txBody>
          <a:bodyPr>
            <a:normAutofit fontScale="70000" lnSpcReduction="20000"/>
          </a:bodyPr>
          <a:lstStyle/>
          <a:p>
            <a:pPr>
              <a:lnSpc>
                <a:spcPct val="120000"/>
              </a:lnSpc>
            </a:pPr>
            <a:r>
              <a:rPr lang="en-US" dirty="0"/>
              <a:t>Correspondence Analysis (CA)</a:t>
            </a:r>
          </a:p>
          <a:p>
            <a:pPr lvl="1">
              <a:lnSpc>
                <a:spcPct val="120000"/>
              </a:lnSpc>
            </a:pPr>
            <a:r>
              <a:rPr lang="en-US" sz="1400" kern="800" dirty="0">
                <a:ea typeface="Palatino Linotype" panose="02040502050505030304" pitchFamily="18" charset="0"/>
              </a:rPr>
              <a:t> </a:t>
            </a:r>
            <a:r>
              <a:rPr lang="en-US" sz="1100" kern="800" dirty="0" err="1">
                <a:ea typeface="Palatino Linotype" panose="02040502050505030304" pitchFamily="18" charset="0"/>
              </a:rPr>
              <a:t>Benzécri</a:t>
            </a:r>
            <a:r>
              <a:rPr lang="en-US" sz="1100" kern="800" dirty="0">
                <a:ea typeface="Palatino Linotype" panose="02040502050505030304" pitchFamily="18" charset="0"/>
              </a:rPr>
              <a:t> (1973); </a:t>
            </a:r>
            <a:r>
              <a:rPr lang="en-US" sz="1100" kern="800" dirty="0" err="1">
                <a:ea typeface="Palatino Linotype" panose="02040502050505030304" pitchFamily="18" charset="0"/>
              </a:rPr>
              <a:t>Escofier</a:t>
            </a:r>
            <a:r>
              <a:rPr lang="en-US" sz="1100" kern="800" dirty="0">
                <a:ea typeface="Palatino Linotype" panose="02040502050505030304" pitchFamily="18" charset="0"/>
              </a:rPr>
              <a:t>-Cordier (1965); Greenacre (1984)</a:t>
            </a:r>
            <a:endParaRPr lang="en-US" sz="1100" dirty="0"/>
          </a:p>
          <a:p>
            <a:pPr>
              <a:lnSpc>
                <a:spcPct val="120000"/>
              </a:lnSpc>
            </a:pPr>
            <a:r>
              <a:rPr lang="en-US" dirty="0"/>
              <a:t>Multidimensional Scaling (MDS)</a:t>
            </a:r>
            <a:r>
              <a:rPr lang="en-US" kern="800" dirty="0">
                <a:ea typeface="Palatino Linotype" panose="02040502050505030304" pitchFamily="18" charset="0"/>
              </a:rPr>
              <a:t> </a:t>
            </a:r>
          </a:p>
          <a:p>
            <a:pPr lvl="1">
              <a:lnSpc>
                <a:spcPct val="120000"/>
              </a:lnSpc>
            </a:pPr>
            <a:r>
              <a:rPr lang="en-US" sz="1100" kern="800" dirty="0">
                <a:ea typeface="Palatino Linotype" panose="02040502050505030304" pitchFamily="18" charset="0"/>
              </a:rPr>
              <a:t>Borg &amp; </a:t>
            </a:r>
            <a:r>
              <a:rPr lang="en-US" sz="1100" kern="800" dirty="0" err="1">
                <a:ea typeface="Palatino Linotype" panose="02040502050505030304" pitchFamily="18" charset="0"/>
              </a:rPr>
              <a:t>Groenen</a:t>
            </a:r>
            <a:r>
              <a:rPr lang="en-US" sz="1100" kern="800" dirty="0">
                <a:ea typeface="Palatino Linotype" panose="02040502050505030304" pitchFamily="18" charset="0"/>
              </a:rPr>
              <a:t> (2005); Gower (1966); Torgerson</a:t>
            </a:r>
            <a:r>
              <a:rPr lang="en-US" sz="1100" dirty="0">
                <a:ea typeface="Palatino Linotype" panose="02040502050505030304" pitchFamily="18" charset="0"/>
                <a:cs typeface="Palatino Linotype" panose="02040502050505030304" pitchFamily="18" charset="0"/>
              </a:rPr>
              <a:t> </a:t>
            </a:r>
            <a:r>
              <a:rPr lang="en-US" sz="1100" kern="800" dirty="0">
                <a:ea typeface="Palatino Linotype" panose="02040502050505030304" pitchFamily="18" charset="0"/>
              </a:rPr>
              <a:t> (1958)</a:t>
            </a:r>
            <a:endParaRPr lang="en-US" sz="1100" dirty="0"/>
          </a:p>
          <a:p>
            <a:pPr>
              <a:lnSpc>
                <a:spcPct val="120000"/>
              </a:lnSpc>
            </a:pPr>
            <a:r>
              <a:rPr lang="en-US" dirty="0"/>
              <a:t>Multiple Factor Analysis (MFA)</a:t>
            </a:r>
            <a:r>
              <a:rPr lang="en-US" kern="800" dirty="0">
                <a:ea typeface="Palatino Linotype" panose="02040502050505030304" pitchFamily="18" charset="0"/>
              </a:rPr>
              <a:t> </a:t>
            </a:r>
          </a:p>
          <a:p>
            <a:pPr lvl="1">
              <a:lnSpc>
                <a:spcPct val="120000"/>
              </a:lnSpc>
            </a:pPr>
            <a:r>
              <a:rPr lang="en-US" sz="1100" kern="800" dirty="0">
                <a:ea typeface="Palatino Linotype" panose="02040502050505030304" pitchFamily="18" charset="0"/>
              </a:rPr>
              <a:t>Abdi et al. (2013); </a:t>
            </a:r>
            <a:r>
              <a:rPr lang="en-US" sz="1100" kern="800" dirty="0" err="1">
                <a:ea typeface="Palatino Linotype" panose="02040502050505030304" pitchFamily="18" charset="0"/>
              </a:rPr>
              <a:t>Escofier</a:t>
            </a:r>
            <a:r>
              <a:rPr lang="en-US" sz="1100" kern="800" dirty="0">
                <a:ea typeface="Palatino Linotype" panose="02040502050505030304" pitchFamily="18" charset="0"/>
              </a:rPr>
              <a:t> &amp; </a:t>
            </a:r>
            <a:r>
              <a:rPr lang="en-US" sz="1100" kern="800" dirty="0" err="1">
                <a:ea typeface="Palatino Linotype" panose="02040502050505030304" pitchFamily="18" charset="0"/>
              </a:rPr>
              <a:t>Pagès</a:t>
            </a:r>
            <a:r>
              <a:rPr lang="en-US" sz="1100" kern="800" dirty="0">
                <a:ea typeface="Palatino Linotype" panose="02040502050505030304" pitchFamily="18" charset="0"/>
              </a:rPr>
              <a:t> (1994)</a:t>
            </a:r>
            <a:endParaRPr lang="en-US" sz="1100" dirty="0"/>
          </a:p>
          <a:p>
            <a:pPr>
              <a:lnSpc>
                <a:spcPct val="120000"/>
              </a:lnSpc>
            </a:pPr>
            <a:r>
              <a:rPr lang="en-US" dirty="0"/>
              <a:t>Partial Least Squares Correlation (PLSC)</a:t>
            </a:r>
            <a:r>
              <a:rPr lang="en-US" kern="800" dirty="0">
                <a:ea typeface="Palatino Linotype" panose="02040502050505030304" pitchFamily="18" charset="0"/>
              </a:rPr>
              <a:t> </a:t>
            </a:r>
          </a:p>
          <a:p>
            <a:pPr lvl="1">
              <a:lnSpc>
                <a:spcPct val="120000"/>
              </a:lnSpc>
            </a:pPr>
            <a:r>
              <a:rPr lang="en-US" sz="1100" kern="800" dirty="0">
                <a:ea typeface="Palatino Linotype" panose="02040502050505030304" pitchFamily="18" charset="0"/>
              </a:rPr>
              <a:t>Abdi &amp; Williams (2013); Tucker (1958)</a:t>
            </a:r>
            <a:endParaRPr lang="en-US" sz="1100" dirty="0"/>
          </a:p>
          <a:p>
            <a:pPr>
              <a:lnSpc>
                <a:spcPct val="120000"/>
              </a:lnSpc>
            </a:pPr>
            <a:r>
              <a:rPr lang="en-US" dirty="0"/>
              <a:t>Hierarchical Cluster Analysis (HCA)</a:t>
            </a:r>
            <a:r>
              <a:rPr lang="en-US" kern="800" dirty="0">
                <a:ea typeface="Palatino Linotype" panose="02040502050505030304" pitchFamily="18" charset="0"/>
              </a:rPr>
              <a:t> </a:t>
            </a:r>
          </a:p>
          <a:p>
            <a:pPr lvl="1">
              <a:lnSpc>
                <a:spcPct val="120000"/>
              </a:lnSpc>
            </a:pPr>
            <a:r>
              <a:rPr lang="en-US" sz="1100" kern="800" dirty="0" err="1">
                <a:ea typeface="Palatino Linotype" panose="02040502050505030304" pitchFamily="18" charset="0"/>
              </a:rPr>
              <a:t>Pielou</a:t>
            </a:r>
            <a:r>
              <a:rPr lang="en-US" sz="1100" kern="800" dirty="0">
                <a:ea typeface="Palatino Linotype" panose="02040502050505030304" pitchFamily="18" charset="0"/>
              </a:rPr>
              <a:t> (1984)</a:t>
            </a:r>
            <a:endParaRPr lang="en-US" dirty="0"/>
          </a:p>
          <a:p>
            <a:pPr>
              <a:lnSpc>
                <a:spcPct val="120000"/>
              </a:lnSpc>
            </a:pPr>
            <a:r>
              <a:rPr lang="en-US" dirty="0"/>
              <a:t>Bootstrapping &amp; Permutation Testing</a:t>
            </a:r>
          </a:p>
          <a:p>
            <a:pPr lvl="1">
              <a:lnSpc>
                <a:spcPct val="120000"/>
              </a:lnSpc>
            </a:pPr>
            <a:r>
              <a:rPr lang="en-US" sz="1100" kern="800" dirty="0" err="1">
                <a:ea typeface="Palatino Linotype" panose="02040502050505030304" pitchFamily="18" charset="0"/>
              </a:rPr>
              <a:t>Hesterberg</a:t>
            </a:r>
            <a:r>
              <a:rPr lang="en-US" sz="1100" kern="800" dirty="0">
                <a:ea typeface="Palatino Linotype" panose="02040502050505030304" pitchFamily="18" charset="0"/>
              </a:rPr>
              <a:t> (2011); Fisher (1925); Geary (1927); Berry et al. (2011) </a:t>
            </a:r>
            <a:endParaRPr lang="en-US" sz="1400" dirty="0"/>
          </a:p>
        </p:txBody>
      </p:sp>
      <p:sp>
        <p:nvSpPr>
          <p:cNvPr id="4" name="Content Placeholder 2">
            <a:extLst>
              <a:ext uri="{FF2B5EF4-FFF2-40B4-BE49-F238E27FC236}">
                <a16:creationId xmlns:a16="http://schemas.microsoft.com/office/drawing/2014/main" id="{C3D81557-8DB4-473B-9334-ACEF8FD356DE}"/>
              </a:ext>
            </a:extLst>
          </p:cNvPr>
          <p:cNvSpPr txBox="1">
            <a:spLocks/>
          </p:cNvSpPr>
          <p:nvPr/>
        </p:nvSpPr>
        <p:spPr>
          <a:xfrm>
            <a:off x="4648200" y="1196600"/>
            <a:ext cx="43434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FFFFFF"/>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FFFFF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rgbClr val="FFFFFF"/>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FFFFF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FFFFFF"/>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34712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8E296C-EF8A-43F0-94EC-04A40F4C0D31}"/>
              </a:ext>
            </a:extLst>
          </p:cNvPr>
          <p:cNvSpPr>
            <a:spLocks noGrp="1"/>
          </p:cNvSpPr>
          <p:nvPr>
            <p:ph type="title"/>
          </p:nvPr>
        </p:nvSpPr>
        <p:spPr/>
        <p:txBody>
          <a:bodyPr/>
          <a:lstStyle/>
          <a:p>
            <a:r>
              <a:rPr lang="en-US" dirty="0"/>
              <a:t>Experiment 1: Musical Qualities</a:t>
            </a:r>
          </a:p>
        </p:txBody>
      </p:sp>
      <p:pic>
        <p:nvPicPr>
          <p:cNvPr id="10" name="image2.png">
            <a:extLst>
              <a:ext uri="{FF2B5EF4-FFF2-40B4-BE49-F238E27FC236}">
                <a16:creationId xmlns:a16="http://schemas.microsoft.com/office/drawing/2014/main" id="{660A6487-E9FA-4AA1-957A-629FDFF29E7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76" t="16495" b="2168"/>
          <a:stretch/>
        </p:blipFill>
        <p:spPr>
          <a:xfrm>
            <a:off x="6047895" y="2114550"/>
            <a:ext cx="2425701" cy="1273061"/>
          </a:xfrm>
          <a:prstGeom prst="rect">
            <a:avLst/>
          </a:prstGeom>
        </p:spPr>
      </p:pic>
      <p:sp>
        <p:nvSpPr>
          <p:cNvPr id="8" name="TextBox 7">
            <a:extLst>
              <a:ext uri="{FF2B5EF4-FFF2-40B4-BE49-F238E27FC236}">
                <a16:creationId xmlns:a16="http://schemas.microsoft.com/office/drawing/2014/main" id="{A8E0E919-205C-4745-8535-4E5267C3BC3B}"/>
              </a:ext>
            </a:extLst>
          </p:cNvPr>
          <p:cNvSpPr txBox="1"/>
          <p:nvPr/>
        </p:nvSpPr>
        <p:spPr>
          <a:xfrm>
            <a:off x="723043" y="3659282"/>
            <a:ext cx="2070099" cy="817468"/>
          </a:xfrm>
          <a:prstGeom prst="rect">
            <a:avLst/>
          </a:prstGeom>
          <a:noFill/>
        </p:spPr>
        <p:txBody>
          <a:bodyPr wrap="square" rtlCol="0">
            <a:spAutoFit/>
          </a:bodyPr>
          <a:lstStyle/>
          <a:p>
            <a:pPr marL="0" lvl="1">
              <a:lnSpc>
                <a:spcPct val="150000"/>
              </a:lnSpc>
            </a:pPr>
            <a:r>
              <a:rPr lang="en-US" sz="1100" i="1" dirty="0">
                <a:solidFill>
                  <a:schemeClr val="bg1"/>
                </a:solidFill>
              </a:rPr>
              <a:t>N</a:t>
            </a:r>
            <a:r>
              <a:rPr lang="en-US" sz="1100" baseline="-25000" dirty="0">
                <a:solidFill>
                  <a:schemeClr val="bg1"/>
                </a:solidFill>
              </a:rPr>
              <a:t>US </a:t>
            </a:r>
            <a:r>
              <a:rPr lang="en-US" sz="1100" dirty="0">
                <a:solidFill>
                  <a:schemeClr val="bg1"/>
                </a:solidFill>
              </a:rPr>
              <a:t>= 18 </a:t>
            </a:r>
            <a:br>
              <a:rPr lang="en-US" sz="1100" dirty="0">
                <a:solidFill>
                  <a:schemeClr val="bg1"/>
                </a:solidFill>
              </a:rPr>
            </a:br>
            <a:r>
              <a:rPr lang="en-US" sz="1100" i="1" dirty="0" err="1">
                <a:solidFill>
                  <a:schemeClr val="bg1"/>
                </a:solidFill>
              </a:rPr>
              <a:t>N</a:t>
            </a:r>
            <a:r>
              <a:rPr lang="en-US" sz="1100" baseline="-25000" dirty="0" err="1">
                <a:solidFill>
                  <a:schemeClr val="bg1"/>
                </a:solidFill>
              </a:rPr>
              <a:t>France</a:t>
            </a:r>
            <a:r>
              <a:rPr lang="en-US" sz="1100" dirty="0">
                <a:solidFill>
                  <a:schemeClr val="bg1"/>
                </a:solidFill>
              </a:rPr>
              <a:t> = 9</a:t>
            </a:r>
          </a:p>
          <a:p>
            <a:pPr marL="0" lvl="1">
              <a:lnSpc>
                <a:spcPct val="150000"/>
              </a:lnSpc>
            </a:pPr>
            <a:r>
              <a:rPr lang="en-US" sz="1000" dirty="0">
                <a:solidFill>
                  <a:schemeClr val="bg1"/>
                </a:solidFill>
              </a:rPr>
              <a:t>No significant group differences</a:t>
            </a:r>
            <a:endParaRPr lang="en-US" sz="1100" dirty="0">
              <a:solidFill>
                <a:schemeClr val="bg1"/>
              </a:solidFill>
            </a:endParaRPr>
          </a:p>
        </p:txBody>
      </p:sp>
      <p:grpSp>
        <p:nvGrpSpPr>
          <p:cNvPr id="2" name="Group 1">
            <a:extLst>
              <a:ext uri="{FF2B5EF4-FFF2-40B4-BE49-F238E27FC236}">
                <a16:creationId xmlns:a16="http://schemas.microsoft.com/office/drawing/2014/main" id="{3356645A-E720-403A-80BB-A000EE2EF307}"/>
              </a:ext>
            </a:extLst>
          </p:cNvPr>
          <p:cNvGrpSpPr/>
          <p:nvPr/>
        </p:nvGrpSpPr>
        <p:grpSpPr>
          <a:xfrm>
            <a:off x="3519283" y="971158"/>
            <a:ext cx="2248265" cy="3711284"/>
            <a:chOff x="3222008" y="971158"/>
            <a:chExt cx="2248265" cy="3711284"/>
          </a:xfrm>
        </p:grpSpPr>
        <p:pic>
          <p:nvPicPr>
            <p:cNvPr id="9" name="Picture 8" descr="Chart, scatter chart&#10;&#10;Description automatically generated">
              <a:extLst>
                <a:ext uri="{FF2B5EF4-FFF2-40B4-BE49-F238E27FC236}">
                  <a16:creationId xmlns:a16="http://schemas.microsoft.com/office/drawing/2014/main" id="{77559AE9-D1EF-4527-A11F-8DB27AAAE80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209" t="5098" r="10209"/>
            <a:stretch/>
          </p:blipFill>
          <p:spPr>
            <a:xfrm>
              <a:off x="3222008" y="1331082"/>
              <a:ext cx="2248265" cy="3351360"/>
            </a:xfrm>
            <a:prstGeom prst="rect">
              <a:avLst/>
            </a:prstGeom>
          </p:spPr>
        </p:pic>
        <p:sp>
          <p:nvSpPr>
            <p:cNvPr id="11" name="TextBox 10">
              <a:extLst>
                <a:ext uri="{FF2B5EF4-FFF2-40B4-BE49-F238E27FC236}">
                  <a16:creationId xmlns:a16="http://schemas.microsoft.com/office/drawing/2014/main" id="{7ACBB4E0-515E-413D-BE96-B1AA25DC65AF}"/>
                </a:ext>
              </a:extLst>
            </p:cNvPr>
            <p:cNvSpPr txBox="1"/>
            <p:nvPr/>
          </p:nvSpPr>
          <p:spPr>
            <a:xfrm>
              <a:off x="3238065" y="971158"/>
              <a:ext cx="221615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Correspondence Analysis (CA)</a:t>
              </a:r>
            </a:p>
          </p:txBody>
        </p:sp>
      </p:grpSp>
      <p:grpSp>
        <p:nvGrpSpPr>
          <p:cNvPr id="4" name="Group 3">
            <a:extLst>
              <a:ext uri="{FF2B5EF4-FFF2-40B4-BE49-F238E27FC236}">
                <a16:creationId xmlns:a16="http://schemas.microsoft.com/office/drawing/2014/main" id="{F3D9F9D9-ABF8-4B57-956B-0E00EAEFF65E}"/>
              </a:ext>
            </a:extLst>
          </p:cNvPr>
          <p:cNvGrpSpPr/>
          <p:nvPr/>
        </p:nvGrpSpPr>
        <p:grpSpPr>
          <a:xfrm>
            <a:off x="702246" y="1470686"/>
            <a:ext cx="2536690" cy="2273862"/>
            <a:chOff x="404971" y="818166"/>
            <a:chExt cx="2536690" cy="2273862"/>
          </a:xfrm>
        </p:grpSpPr>
        <p:pic>
          <p:nvPicPr>
            <p:cNvPr id="7" name="Picture 6" descr="Chart, scatter chart&#10;&#10;Description automatically generated">
              <a:extLst>
                <a:ext uri="{FF2B5EF4-FFF2-40B4-BE49-F238E27FC236}">
                  <a16:creationId xmlns:a16="http://schemas.microsoft.com/office/drawing/2014/main" id="{EDD8106B-1DFE-4D46-9497-95A40D23BB0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833" t="10977" r="55834" b="1386"/>
            <a:stretch/>
          </p:blipFill>
          <p:spPr>
            <a:xfrm>
              <a:off x="404971" y="1158900"/>
              <a:ext cx="2536690" cy="1933128"/>
            </a:xfrm>
            <a:prstGeom prst="rect">
              <a:avLst/>
            </a:prstGeom>
          </p:spPr>
        </p:pic>
        <p:sp>
          <p:nvSpPr>
            <p:cNvPr id="14" name="TextBox 13">
              <a:extLst>
                <a:ext uri="{FF2B5EF4-FFF2-40B4-BE49-F238E27FC236}">
                  <a16:creationId xmlns:a16="http://schemas.microsoft.com/office/drawing/2014/main" id="{914E0DE1-B9DB-411C-BF95-580DA2A55E47}"/>
                </a:ext>
              </a:extLst>
            </p:cNvPr>
            <p:cNvSpPr txBox="1"/>
            <p:nvPr/>
          </p:nvSpPr>
          <p:spPr>
            <a:xfrm>
              <a:off x="565241" y="818166"/>
              <a:ext cx="221615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Multidimensional Scaling (MDS)</a:t>
              </a:r>
            </a:p>
          </p:txBody>
        </p:sp>
      </p:grpSp>
      <p:sp>
        <p:nvSpPr>
          <p:cNvPr id="15" name="TextBox 14">
            <a:extLst>
              <a:ext uri="{FF2B5EF4-FFF2-40B4-BE49-F238E27FC236}">
                <a16:creationId xmlns:a16="http://schemas.microsoft.com/office/drawing/2014/main" id="{43D122DF-70F2-4E4C-BE48-4FD5DE952B7B}"/>
              </a:ext>
            </a:extLst>
          </p:cNvPr>
          <p:cNvSpPr txBox="1"/>
          <p:nvPr/>
        </p:nvSpPr>
        <p:spPr>
          <a:xfrm>
            <a:off x="5987090" y="1697616"/>
            <a:ext cx="254731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Scree Plot with Permutation Testing</a:t>
            </a:r>
          </a:p>
        </p:txBody>
      </p:sp>
    </p:spTree>
    <p:extLst>
      <p:ext uri="{BB962C8B-B14F-4D97-AF65-F5344CB8AC3E}">
        <p14:creationId xmlns:p14="http://schemas.microsoft.com/office/powerpoint/2010/main" val="51348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1AB3-766E-4A34-ADDE-A48F3C1A5E92}"/>
              </a:ext>
            </a:extLst>
          </p:cNvPr>
          <p:cNvSpPr>
            <a:spLocks noGrp="1"/>
          </p:cNvSpPr>
          <p:nvPr>
            <p:ph type="title"/>
          </p:nvPr>
        </p:nvSpPr>
        <p:spPr/>
        <p:txBody>
          <a:bodyPr/>
          <a:lstStyle/>
          <a:p>
            <a:r>
              <a:rPr lang="en-US" dirty="0"/>
              <a:t>Experiment 2: Adjectives</a:t>
            </a:r>
          </a:p>
        </p:txBody>
      </p:sp>
      <p:pic>
        <p:nvPicPr>
          <p:cNvPr id="8" name="Picture 7" descr="Graphical user interface&#10;&#10;Description automatically generated with medium confidence">
            <a:extLst>
              <a:ext uri="{FF2B5EF4-FFF2-40B4-BE49-F238E27FC236}">
                <a16:creationId xmlns:a16="http://schemas.microsoft.com/office/drawing/2014/main" id="{FB7CB63A-C848-4373-B627-47933FFCC9A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7500" t="5855" b="-63"/>
          <a:stretch/>
        </p:blipFill>
        <p:spPr>
          <a:xfrm>
            <a:off x="4343400" y="1247947"/>
            <a:ext cx="4198551" cy="2971800"/>
          </a:xfrm>
          <a:prstGeom prst="rect">
            <a:avLst/>
          </a:prstGeom>
        </p:spPr>
      </p:pic>
      <p:pic>
        <p:nvPicPr>
          <p:cNvPr id="10" name="Picture 9" descr="Chart, scatter chart&#10;&#10;Description automatically generated">
            <a:extLst>
              <a:ext uri="{FF2B5EF4-FFF2-40B4-BE49-F238E27FC236}">
                <a16:creationId xmlns:a16="http://schemas.microsoft.com/office/drawing/2014/main" id="{E98DF406-9CBA-49FC-9C71-9B8D2444C6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746" y="1276351"/>
            <a:ext cx="2128606" cy="2336854"/>
          </a:xfrm>
          <a:prstGeom prst="rect">
            <a:avLst/>
          </a:prstGeom>
        </p:spPr>
      </p:pic>
      <p:sp>
        <p:nvSpPr>
          <p:cNvPr id="11" name="TextBox 10">
            <a:extLst>
              <a:ext uri="{FF2B5EF4-FFF2-40B4-BE49-F238E27FC236}">
                <a16:creationId xmlns:a16="http://schemas.microsoft.com/office/drawing/2014/main" id="{01246C78-E1FC-4893-A244-0471AB84D789}"/>
              </a:ext>
            </a:extLst>
          </p:cNvPr>
          <p:cNvSpPr txBox="1"/>
          <p:nvPr/>
        </p:nvSpPr>
        <p:spPr>
          <a:xfrm>
            <a:off x="623573" y="3562350"/>
            <a:ext cx="3110227" cy="817468"/>
          </a:xfrm>
          <a:prstGeom prst="rect">
            <a:avLst/>
          </a:prstGeom>
          <a:noFill/>
        </p:spPr>
        <p:txBody>
          <a:bodyPr wrap="square" rtlCol="0">
            <a:spAutoFit/>
          </a:bodyPr>
          <a:lstStyle/>
          <a:p>
            <a:pPr marL="0" lvl="1">
              <a:lnSpc>
                <a:spcPct val="150000"/>
              </a:lnSpc>
            </a:pPr>
            <a:r>
              <a:rPr lang="en-US" sz="1100" i="1" dirty="0">
                <a:solidFill>
                  <a:schemeClr val="bg1"/>
                </a:solidFill>
              </a:rPr>
              <a:t>N</a:t>
            </a:r>
            <a:r>
              <a:rPr lang="en-US" sz="1100" baseline="-25000" dirty="0">
                <a:solidFill>
                  <a:schemeClr val="bg1"/>
                </a:solidFill>
              </a:rPr>
              <a:t>US </a:t>
            </a:r>
            <a:r>
              <a:rPr lang="en-US" sz="1100" dirty="0">
                <a:solidFill>
                  <a:schemeClr val="bg1"/>
                </a:solidFill>
              </a:rPr>
              <a:t>= 171 </a:t>
            </a:r>
            <a:br>
              <a:rPr lang="en-US" sz="1100" dirty="0">
                <a:solidFill>
                  <a:schemeClr val="bg1"/>
                </a:solidFill>
              </a:rPr>
            </a:br>
            <a:r>
              <a:rPr lang="en-US" sz="1100" i="1" dirty="0" err="1">
                <a:solidFill>
                  <a:schemeClr val="bg1"/>
                </a:solidFill>
              </a:rPr>
              <a:t>N</a:t>
            </a:r>
            <a:r>
              <a:rPr lang="en-US" sz="1100" baseline="-25000" dirty="0" err="1">
                <a:solidFill>
                  <a:schemeClr val="bg1"/>
                </a:solidFill>
              </a:rPr>
              <a:t>France</a:t>
            </a:r>
            <a:r>
              <a:rPr lang="en-US" sz="1100" dirty="0">
                <a:solidFill>
                  <a:schemeClr val="bg1"/>
                </a:solidFill>
              </a:rPr>
              <a:t> = 111</a:t>
            </a:r>
          </a:p>
          <a:p>
            <a:pPr marL="0" lvl="1">
              <a:lnSpc>
                <a:spcPct val="150000"/>
              </a:lnSpc>
            </a:pPr>
            <a:r>
              <a:rPr lang="en-US" sz="1000" dirty="0">
                <a:solidFill>
                  <a:schemeClr val="bg1"/>
                </a:solidFill>
              </a:rPr>
              <a:t>Significant group differences (</a:t>
            </a:r>
            <a:r>
              <a:rPr lang="en-US" sz="1000" i="1" dirty="0">
                <a:solidFill>
                  <a:schemeClr val="bg1"/>
                </a:solidFill>
              </a:rPr>
              <a:t>p</a:t>
            </a:r>
            <a:r>
              <a:rPr lang="en-US" sz="1000" dirty="0">
                <a:solidFill>
                  <a:schemeClr val="bg1"/>
                </a:solidFill>
              </a:rPr>
              <a:t> &lt; .001)</a:t>
            </a:r>
          </a:p>
        </p:txBody>
      </p:sp>
      <p:sp>
        <p:nvSpPr>
          <p:cNvPr id="6" name="TextBox 5">
            <a:extLst>
              <a:ext uri="{FF2B5EF4-FFF2-40B4-BE49-F238E27FC236}">
                <a16:creationId xmlns:a16="http://schemas.microsoft.com/office/drawing/2014/main" id="{1E2BE8D4-BCB3-4D88-98EB-A7C5C59C627D}"/>
              </a:ext>
            </a:extLst>
          </p:cNvPr>
          <p:cNvSpPr txBox="1"/>
          <p:nvPr/>
        </p:nvSpPr>
        <p:spPr>
          <a:xfrm>
            <a:off x="5334600" y="829056"/>
            <a:ext cx="221615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Multiple Factor Analysis (MFA)</a:t>
            </a:r>
          </a:p>
        </p:txBody>
      </p:sp>
      <p:sp>
        <p:nvSpPr>
          <p:cNvPr id="9" name="TextBox 8">
            <a:extLst>
              <a:ext uri="{FF2B5EF4-FFF2-40B4-BE49-F238E27FC236}">
                <a16:creationId xmlns:a16="http://schemas.microsoft.com/office/drawing/2014/main" id="{DF269B39-9AB8-4899-8256-83C66F862BA1}"/>
              </a:ext>
            </a:extLst>
          </p:cNvPr>
          <p:cNvSpPr txBox="1"/>
          <p:nvPr/>
        </p:nvSpPr>
        <p:spPr>
          <a:xfrm>
            <a:off x="669974" y="892862"/>
            <a:ext cx="221615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Multidimensional Scaling (MDS)</a:t>
            </a:r>
          </a:p>
        </p:txBody>
      </p:sp>
    </p:spTree>
    <p:extLst>
      <p:ext uri="{BB962C8B-B14F-4D97-AF65-F5344CB8AC3E}">
        <p14:creationId xmlns:p14="http://schemas.microsoft.com/office/powerpoint/2010/main" val="376943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1AB3-766E-4A34-ADDE-A48F3C1A5E92}"/>
              </a:ext>
            </a:extLst>
          </p:cNvPr>
          <p:cNvSpPr>
            <a:spLocks noGrp="1"/>
          </p:cNvSpPr>
          <p:nvPr>
            <p:ph type="title"/>
          </p:nvPr>
        </p:nvSpPr>
        <p:spPr/>
        <p:txBody>
          <a:bodyPr>
            <a:normAutofit fontScale="90000"/>
          </a:bodyPr>
          <a:lstStyle/>
          <a:p>
            <a:r>
              <a:rPr lang="en-US" dirty="0"/>
              <a:t>Experiment 3: The combined Surveys</a:t>
            </a:r>
          </a:p>
        </p:txBody>
      </p:sp>
      <p:pic>
        <p:nvPicPr>
          <p:cNvPr id="4" name="Picture 3" descr="Chart, scatter chart&#10;&#10;Description automatically generated">
            <a:extLst>
              <a:ext uri="{FF2B5EF4-FFF2-40B4-BE49-F238E27FC236}">
                <a16:creationId xmlns:a16="http://schemas.microsoft.com/office/drawing/2014/main" id="{50157ADA-4250-491A-8222-08953060C5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1271" y="1276350"/>
            <a:ext cx="6014129" cy="3124200"/>
          </a:xfrm>
          <a:prstGeom prst="rect">
            <a:avLst/>
          </a:prstGeom>
        </p:spPr>
      </p:pic>
      <p:sp>
        <p:nvSpPr>
          <p:cNvPr id="5" name="TextBox 4">
            <a:extLst>
              <a:ext uri="{FF2B5EF4-FFF2-40B4-BE49-F238E27FC236}">
                <a16:creationId xmlns:a16="http://schemas.microsoft.com/office/drawing/2014/main" id="{99B87469-E819-4667-99D7-683062019B59}"/>
              </a:ext>
            </a:extLst>
          </p:cNvPr>
          <p:cNvSpPr txBox="1"/>
          <p:nvPr/>
        </p:nvSpPr>
        <p:spPr>
          <a:xfrm>
            <a:off x="204061" y="1560087"/>
            <a:ext cx="2768599" cy="2556726"/>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Excerpt groupings: </a:t>
            </a:r>
          </a:p>
          <a:p>
            <a:pPr>
              <a:lnSpc>
                <a:spcPct val="150000"/>
              </a:lnSpc>
            </a:pPr>
            <a:r>
              <a:rPr lang="en-US" sz="1200" dirty="0">
                <a:solidFill>
                  <a:schemeClr val="bg1"/>
                </a:solidFill>
                <a:latin typeface="+mj-lt"/>
                <a:cs typeface="Lato" panose="020F0502020204030203" pitchFamily="34" charset="0"/>
              </a:rPr>
              <a:t>Gold: positive valence, low arousal</a:t>
            </a:r>
          </a:p>
          <a:p>
            <a:pPr marL="628650" lvl="1" indent="-171450">
              <a:lnSpc>
                <a:spcPct val="150000"/>
              </a:lnSpc>
              <a:buFont typeface="Arial" panose="020B0604020202020204" pitchFamily="34" charset="0"/>
              <a:buChar char="•"/>
            </a:pPr>
            <a:r>
              <a:rPr lang="en-US" sz="1200">
                <a:solidFill>
                  <a:schemeClr val="bg1"/>
                </a:solidFill>
                <a:latin typeface="+mj-lt"/>
                <a:cs typeface="Lato" panose="020F0502020204030203" pitchFamily="34" charset="0"/>
              </a:rPr>
              <a:t>Calm</a:t>
            </a:r>
            <a:r>
              <a:rPr lang="en-US" sz="1200" dirty="0">
                <a:solidFill>
                  <a:schemeClr val="bg1"/>
                </a:solidFill>
                <a:latin typeface="+mj-lt"/>
                <a:cs typeface="Lato" panose="020F0502020204030203" pitchFamily="34" charset="0"/>
              </a:rPr>
              <a:t>, content</a:t>
            </a:r>
          </a:p>
          <a:p>
            <a:pPr>
              <a:lnSpc>
                <a:spcPct val="150000"/>
              </a:lnSpc>
            </a:pPr>
            <a:r>
              <a:rPr lang="en-US" sz="1200" dirty="0">
                <a:solidFill>
                  <a:schemeClr val="bg1"/>
                </a:solidFill>
                <a:latin typeface="+mj-lt"/>
                <a:cs typeface="Lato" panose="020F0502020204030203" pitchFamily="34" charset="0"/>
              </a:rPr>
              <a:t>Green: negative valence, high arousal</a:t>
            </a:r>
          </a:p>
          <a:p>
            <a:pPr marL="628650" lvl="1" indent="-171450">
              <a:lnSpc>
                <a:spcPct val="150000"/>
              </a:lnSpc>
              <a:buFont typeface="Arial" panose="020B0604020202020204" pitchFamily="34" charset="0"/>
              <a:buChar char="•"/>
            </a:pPr>
            <a:r>
              <a:rPr lang="en-US" sz="1200" dirty="0">
                <a:solidFill>
                  <a:schemeClr val="bg1"/>
                </a:solidFill>
                <a:latin typeface="+mj-lt"/>
                <a:cs typeface="Lato" panose="020F0502020204030203" pitchFamily="34" charset="0"/>
              </a:rPr>
              <a:t>Anger, fear</a:t>
            </a:r>
          </a:p>
          <a:p>
            <a:pPr>
              <a:lnSpc>
                <a:spcPct val="150000"/>
              </a:lnSpc>
            </a:pPr>
            <a:r>
              <a:rPr lang="en-US" sz="1200" dirty="0">
                <a:solidFill>
                  <a:schemeClr val="bg1"/>
                </a:solidFill>
                <a:latin typeface="+mj-lt"/>
                <a:cs typeface="Lato" panose="020F0502020204030203" pitchFamily="34" charset="0"/>
              </a:rPr>
              <a:t>Red: positive valence, high arousal</a:t>
            </a:r>
          </a:p>
          <a:p>
            <a:pPr marL="628650" lvl="1" indent="-171450">
              <a:lnSpc>
                <a:spcPct val="150000"/>
              </a:lnSpc>
              <a:buFont typeface="Arial" panose="020B0604020202020204" pitchFamily="34" charset="0"/>
              <a:buChar char="•"/>
            </a:pPr>
            <a:r>
              <a:rPr lang="en-US" sz="1200" dirty="0">
                <a:solidFill>
                  <a:schemeClr val="bg1"/>
                </a:solidFill>
                <a:latin typeface="+mj-lt"/>
                <a:cs typeface="Lato" panose="020F0502020204030203" pitchFamily="34" charset="0"/>
              </a:rPr>
              <a:t>Joy</a:t>
            </a:r>
          </a:p>
          <a:p>
            <a:pPr>
              <a:lnSpc>
                <a:spcPct val="150000"/>
              </a:lnSpc>
            </a:pPr>
            <a:r>
              <a:rPr lang="en-US" sz="1200" dirty="0">
                <a:solidFill>
                  <a:schemeClr val="bg1"/>
                </a:solidFill>
                <a:latin typeface="+mj-lt"/>
                <a:cs typeface="Lato" panose="020F0502020204030203" pitchFamily="34" charset="0"/>
              </a:rPr>
              <a:t>Blue: negative valence, low arousal</a:t>
            </a:r>
          </a:p>
          <a:p>
            <a:pPr marL="628650" lvl="1" indent="-171450">
              <a:lnSpc>
                <a:spcPct val="150000"/>
              </a:lnSpc>
              <a:buFont typeface="Arial" panose="020B0604020202020204" pitchFamily="34" charset="0"/>
              <a:buChar char="•"/>
            </a:pPr>
            <a:r>
              <a:rPr lang="en-US" sz="1200" dirty="0">
                <a:solidFill>
                  <a:schemeClr val="bg1"/>
                </a:solidFill>
                <a:latin typeface="+mj-lt"/>
                <a:cs typeface="Lato" panose="020F0502020204030203" pitchFamily="34" charset="0"/>
              </a:rPr>
              <a:t>Sadness or depression</a:t>
            </a:r>
          </a:p>
        </p:txBody>
      </p:sp>
      <p:sp>
        <p:nvSpPr>
          <p:cNvPr id="6" name="TextBox 5">
            <a:extLst>
              <a:ext uri="{FF2B5EF4-FFF2-40B4-BE49-F238E27FC236}">
                <a16:creationId xmlns:a16="http://schemas.microsoft.com/office/drawing/2014/main" id="{23FECECF-371C-4697-B8EB-F98A53D28231}"/>
              </a:ext>
            </a:extLst>
          </p:cNvPr>
          <p:cNvSpPr txBox="1"/>
          <p:nvPr/>
        </p:nvSpPr>
        <p:spPr>
          <a:xfrm>
            <a:off x="4524036" y="882021"/>
            <a:ext cx="2768599"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Partial Least Squares Correlation (PLSC)</a:t>
            </a:r>
          </a:p>
        </p:txBody>
      </p:sp>
    </p:spTree>
    <p:extLst>
      <p:ext uri="{BB962C8B-B14F-4D97-AF65-F5344CB8AC3E}">
        <p14:creationId xmlns:p14="http://schemas.microsoft.com/office/powerpoint/2010/main" val="36311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651-3027-4EC8-8D65-510021DDB63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FB38E13-61D2-47F5-9469-A724646F2665}"/>
              </a:ext>
            </a:extLst>
          </p:cNvPr>
          <p:cNvSpPr>
            <a:spLocks noGrp="1"/>
          </p:cNvSpPr>
          <p:nvPr>
            <p:ph idx="1"/>
          </p:nvPr>
        </p:nvSpPr>
        <p:spPr>
          <a:xfrm>
            <a:off x="457200" y="1200151"/>
            <a:ext cx="6172200" cy="3394472"/>
          </a:xfrm>
        </p:spPr>
        <p:txBody>
          <a:bodyPr>
            <a:normAutofit fontScale="32500" lnSpcReduction="20000"/>
          </a:bodyPr>
          <a:lstStyle/>
          <a:p>
            <a:r>
              <a:rPr lang="en-US" sz="5000" dirty="0">
                <a:cs typeface="Lato" panose="020F0502020204030203" pitchFamily="34" charset="0"/>
              </a:rPr>
              <a:t>Participants from different countries describe music differently, but those differences appear to be semantic, not perceptual.</a:t>
            </a:r>
          </a:p>
          <a:p>
            <a:endParaRPr lang="en-US" sz="5000" dirty="0">
              <a:cs typeface="Lato" panose="020F0502020204030203" pitchFamily="34" charset="0"/>
            </a:endParaRPr>
          </a:p>
          <a:p>
            <a:r>
              <a:rPr lang="en-US" sz="5000" dirty="0"/>
              <a:t>Even when using adjectives that are not explicitly emotional, multivariate analysis of the adjectives used to describe the excerpts reveals the valence-arousal plane in the two strongest dimensions.</a:t>
            </a:r>
          </a:p>
          <a:p>
            <a:endParaRPr lang="en-US" sz="5000" dirty="0"/>
          </a:p>
          <a:p>
            <a:r>
              <a:rPr lang="en-US" sz="5000" dirty="0"/>
              <a:t>Multivariate analysis of the musical quality ratings revealed many significant dimensions, the first of which can be interpreted as arousal and the second dimension can be interpreted as complexity, not arousal.</a:t>
            </a:r>
          </a:p>
          <a:p>
            <a:endParaRPr lang="en-US" sz="5000" dirty="0"/>
          </a:p>
          <a:p>
            <a:r>
              <a:rPr lang="en-US" sz="5000" dirty="0"/>
              <a:t>The latent variables common to the two data sets separate the excerpts by positive and negative valence and high and low arousal</a:t>
            </a:r>
          </a:p>
          <a:p>
            <a:endParaRPr lang="en-US" dirty="0"/>
          </a:p>
        </p:txBody>
      </p:sp>
      <p:pic>
        <p:nvPicPr>
          <p:cNvPr id="6" name="Picture 5" descr="Qr code&#10;&#10;Description automatically generated">
            <a:extLst>
              <a:ext uri="{FF2B5EF4-FFF2-40B4-BE49-F238E27FC236}">
                <a16:creationId xmlns:a16="http://schemas.microsoft.com/office/drawing/2014/main" id="{08E0B3E7-90DC-48D9-B466-81A711203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650" y="2106812"/>
            <a:ext cx="1581150" cy="1581150"/>
          </a:xfrm>
          <a:prstGeom prst="rect">
            <a:avLst/>
          </a:prstGeom>
        </p:spPr>
      </p:pic>
      <p:sp>
        <p:nvSpPr>
          <p:cNvPr id="7" name="TextBox 6">
            <a:extLst>
              <a:ext uri="{FF2B5EF4-FFF2-40B4-BE49-F238E27FC236}">
                <a16:creationId xmlns:a16="http://schemas.microsoft.com/office/drawing/2014/main" id="{1C51EB08-0B4A-456A-A8ED-9925A600712B}"/>
              </a:ext>
            </a:extLst>
          </p:cNvPr>
          <p:cNvSpPr txBox="1"/>
          <p:nvPr/>
        </p:nvSpPr>
        <p:spPr>
          <a:xfrm>
            <a:off x="7121148" y="1753083"/>
            <a:ext cx="1581150" cy="338554"/>
          </a:xfrm>
          <a:prstGeom prst="rect">
            <a:avLst/>
          </a:prstGeom>
          <a:noFill/>
        </p:spPr>
        <p:txBody>
          <a:bodyPr wrap="square" rtlCol="0">
            <a:spAutoFit/>
          </a:bodyPr>
          <a:lstStyle/>
          <a:p>
            <a:r>
              <a:rPr lang="en-US" sz="1600" dirty="0">
                <a:solidFill>
                  <a:schemeClr val="bg1"/>
                </a:solidFill>
              </a:rPr>
              <a:t>OSF Repository</a:t>
            </a:r>
          </a:p>
        </p:txBody>
      </p:sp>
      <p:sp>
        <p:nvSpPr>
          <p:cNvPr id="8" name="TextBox 7">
            <a:extLst>
              <a:ext uri="{FF2B5EF4-FFF2-40B4-BE49-F238E27FC236}">
                <a16:creationId xmlns:a16="http://schemas.microsoft.com/office/drawing/2014/main" id="{3F6B3BF9-7E80-4B99-937F-BEB58A0AF5D9}"/>
              </a:ext>
            </a:extLst>
          </p:cNvPr>
          <p:cNvSpPr txBox="1"/>
          <p:nvPr/>
        </p:nvSpPr>
        <p:spPr>
          <a:xfrm>
            <a:off x="7105650" y="3712824"/>
            <a:ext cx="1581150" cy="261610"/>
          </a:xfrm>
          <a:prstGeom prst="rect">
            <a:avLst/>
          </a:prstGeom>
          <a:noFill/>
        </p:spPr>
        <p:txBody>
          <a:bodyPr wrap="square" rtlCol="0">
            <a:spAutoFit/>
          </a:bodyPr>
          <a:lstStyle/>
          <a:p>
            <a:r>
              <a:rPr lang="en-US" sz="1100" dirty="0">
                <a:solidFill>
                  <a:schemeClr val="bg1"/>
                </a:solidFill>
              </a:rPr>
              <a:t>bmizener@utdallas.edu</a:t>
            </a:r>
          </a:p>
        </p:txBody>
      </p:sp>
    </p:spTree>
    <p:extLst>
      <p:ext uri="{BB962C8B-B14F-4D97-AF65-F5344CB8AC3E}">
        <p14:creationId xmlns:p14="http://schemas.microsoft.com/office/powerpoint/2010/main" val="42743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7490</TotalTime>
  <Words>856</Words>
  <Application>Microsoft Office PowerPoint</Application>
  <PresentationFormat>On-screen Show (16:9)</PresentationFormat>
  <Paragraphs>93</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Office Theme</vt:lpstr>
      <vt:lpstr>Music Listening Space</vt:lpstr>
      <vt:lpstr>Problem</vt:lpstr>
      <vt:lpstr>Variables &amp; Stimuli</vt:lpstr>
      <vt:lpstr>Statistical Methods</vt:lpstr>
      <vt:lpstr>Experiment 1: Musical Qualities</vt:lpstr>
      <vt:lpstr>Experiment 2: Adjectives</vt:lpstr>
      <vt:lpstr>Experiment 3: The combined Surveys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of Texas at Dallas</dc:title>
  <dc:creator>Melton, Jessica</dc:creator>
  <cp:lastModifiedBy>Mizener, Brendon J</cp:lastModifiedBy>
  <cp:revision>83</cp:revision>
  <dcterms:created xsi:type="dcterms:W3CDTF">2015-05-26T20:34:39Z</dcterms:created>
  <dcterms:modified xsi:type="dcterms:W3CDTF">2021-11-13T16:14:28Z</dcterms:modified>
</cp:coreProperties>
</file>