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E2F67E4-E17B-4F9A-999A-98D7D99FAF7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52"/>
    <a:srgbClr val="E46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73635" autoAdjust="0"/>
  </p:normalViewPr>
  <p:slideViewPr>
    <p:cSldViewPr snapToGrid="0" snapToObjects="1">
      <p:cViewPr>
        <p:scale>
          <a:sx n="50" d="100"/>
          <a:sy n="50" d="100"/>
        </p:scale>
        <p:origin x="-6534" y="-1686"/>
      </p:cViewPr>
      <p:guideLst>
        <p:guide orient="horz" pos="9072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1367A-0FD2-4117-AA2F-9D9CC887075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4505B-B4FA-4043-822A-553091DCA9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05B-B4FA-4043-822A-553091DCA92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947787"/>
            <a:ext cx="43525440" cy="61741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6322040"/>
            <a:ext cx="358444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153482"/>
            <a:ext cx="11521440" cy="245764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153482"/>
            <a:ext cx="33710880" cy="24576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18508982"/>
            <a:ext cx="43525440" cy="5720715"/>
          </a:xfrm>
        </p:spPr>
        <p:txBody>
          <a:bodyPr anchor="t"/>
          <a:lstStyle>
            <a:lvl1pPr algn="l">
              <a:defRPr sz="1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2208197"/>
            <a:ext cx="43525440" cy="6300786"/>
          </a:xfrm>
        </p:spPr>
        <p:txBody>
          <a:bodyPr anchor="b"/>
          <a:lstStyle>
            <a:lvl1pPr marL="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6720843"/>
            <a:ext cx="22616160" cy="19009044"/>
          </a:xfrm>
        </p:spPr>
        <p:txBody>
          <a:bodyPr/>
          <a:lstStyle>
            <a:lvl1pPr>
              <a:defRPr sz="11760"/>
            </a:lvl1pPr>
            <a:lvl2pPr>
              <a:defRPr sz="10080"/>
            </a:lvl2pPr>
            <a:lvl3pPr>
              <a:defRPr sz="8400"/>
            </a:lvl3pPr>
            <a:lvl4pPr>
              <a:defRPr sz="7560"/>
            </a:lvl4pPr>
            <a:lvl5pPr>
              <a:defRPr sz="7560"/>
            </a:lvl5pPr>
            <a:lvl6pPr>
              <a:defRPr sz="7560"/>
            </a:lvl6pPr>
            <a:lvl7pPr>
              <a:defRPr sz="7560"/>
            </a:lvl7pPr>
            <a:lvl8pPr>
              <a:defRPr sz="7560"/>
            </a:lvl8pPr>
            <a:lvl9pPr>
              <a:defRPr sz="7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6720843"/>
            <a:ext cx="22616160" cy="19009044"/>
          </a:xfrm>
        </p:spPr>
        <p:txBody>
          <a:bodyPr/>
          <a:lstStyle>
            <a:lvl1pPr>
              <a:defRPr sz="11760"/>
            </a:lvl1pPr>
            <a:lvl2pPr>
              <a:defRPr sz="10080"/>
            </a:lvl2pPr>
            <a:lvl3pPr>
              <a:defRPr sz="8400"/>
            </a:lvl3pPr>
            <a:lvl4pPr>
              <a:defRPr sz="7560"/>
            </a:lvl4pPr>
            <a:lvl5pPr>
              <a:defRPr sz="7560"/>
            </a:lvl5pPr>
            <a:lvl6pPr>
              <a:defRPr sz="7560"/>
            </a:lvl6pPr>
            <a:lvl7pPr>
              <a:defRPr sz="7560"/>
            </a:lvl7pPr>
            <a:lvl8pPr>
              <a:defRPr sz="7560"/>
            </a:lvl8pPr>
            <a:lvl9pPr>
              <a:defRPr sz="7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447474"/>
            <a:ext cx="22625052" cy="2687001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9134475"/>
            <a:ext cx="22625052" cy="16595409"/>
          </a:xfrm>
        </p:spPr>
        <p:txBody>
          <a:bodyPr/>
          <a:lstStyle>
            <a:lvl1pPr>
              <a:defRPr sz="10080"/>
            </a:lvl1pPr>
            <a:lvl2pPr>
              <a:defRPr sz="8400"/>
            </a:lvl2pPr>
            <a:lvl3pPr>
              <a:defRPr sz="756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2" y="6447474"/>
            <a:ext cx="22633940" cy="2687001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2" y="9134475"/>
            <a:ext cx="22633940" cy="16595409"/>
          </a:xfrm>
        </p:spPr>
        <p:txBody>
          <a:bodyPr/>
          <a:lstStyle>
            <a:lvl1pPr>
              <a:defRPr sz="10080"/>
            </a:lvl1pPr>
            <a:lvl2pPr>
              <a:defRPr sz="8400"/>
            </a:lvl2pPr>
            <a:lvl3pPr>
              <a:defRPr sz="756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146810"/>
            <a:ext cx="16846552" cy="4880610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146813"/>
            <a:ext cx="28625800" cy="24583074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6027423"/>
            <a:ext cx="16846552" cy="19702464"/>
          </a:xfrm>
        </p:spPr>
        <p:txBody>
          <a:bodyPr/>
          <a:lstStyle>
            <a:lvl1pPr marL="0" indent="0">
              <a:buNone/>
              <a:defRPr sz="5880"/>
            </a:lvl1pPr>
            <a:lvl2pPr marL="1920240" indent="0">
              <a:buNone/>
              <a:defRPr sz="5040"/>
            </a:lvl2pPr>
            <a:lvl3pPr marL="3840480" indent="0">
              <a:buNone/>
              <a:defRPr sz="4200"/>
            </a:lvl3pPr>
            <a:lvl4pPr marL="5760720" indent="0">
              <a:buNone/>
              <a:defRPr sz="3780"/>
            </a:lvl4pPr>
            <a:lvl5pPr marL="7680960" indent="0">
              <a:buNone/>
              <a:defRPr sz="3780"/>
            </a:lvl5pPr>
            <a:lvl6pPr marL="9601200" indent="0">
              <a:buNone/>
              <a:defRPr sz="3780"/>
            </a:lvl6pPr>
            <a:lvl7pPr marL="11521440" indent="0">
              <a:buNone/>
              <a:defRPr sz="3780"/>
            </a:lvl7pPr>
            <a:lvl8pPr marL="13441680" indent="0">
              <a:buNone/>
              <a:defRPr sz="3780"/>
            </a:lvl8pPr>
            <a:lvl9pPr marL="15361920" indent="0">
              <a:buNone/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0162520"/>
            <a:ext cx="30723840" cy="2380299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2573655"/>
            <a:ext cx="30723840" cy="17282160"/>
          </a:xfrm>
        </p:spPr>
        <p:txBody>
          <a:bodyPr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22542819"/>
            <a:ext cx="30723840" cy="3380421"/>
          </a:xfrm>
        </p:spPr>
        <p:txBody>
          <a:bodyPr/>
          <a:lstStyle>
            <a:lvl1pPr marL="0" indent="0">
              <a:buNone/>
              <a:defRPr sz="5880"/>
            </a:lvl1pPr>
            <a:lvl2pPr marL="1920240" indent="0">
              <a:buNone/>
              <a:defRPr sz="5040"/>
            </a:lvl2pPr>
            <a:lvl3pPr marL="3840480" indent="0">
              <a:buNone/>
              <a:defRPr sz="4200"/>
            </a:lvl3pPr>
            <a:lvl4pPr marL="5760720" indent="0">
              <a:buNone/>
              <a:defRPr sz="3780"/>
            </a:lvl4pPr>
            <a:lvl5pPr marL="7680960" indent="0">
              <a:buNone/>
              <a:defRPr sz="3780"/>
            </a:lvl5pPr>
            <a:lvl6pPr marL="9601200" indent="0">
              <a:buNone/>
              <a:defRPr sz="3780"/>
            </a:lvl6pPr>
            <a:lvl7pPr marL="11521440" indent="0">
              <a:buNone/>
              <a:defRPr sz="3780"/>
            </a:lvl7pPr>
            <a:lvl8pPr marL="13441680" indent="0">
              <a:buNone/>
              <a:defRPr sz="3780"/>
            </a:lvl8pPr>
            <a:lvl9pPr marL="15361920" indent="0">
              <a:buNone/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153479"/>
            <a:ext cx="4608576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720843"/>
            <a:ext cx="46085760" cy="1900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26696672"/>
            <a:ext cx="162153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2"/>
            <a:ext cx="11948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BBS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28803600"/>
          </a:xfrm>
          <a:prstGeom prst="rect">
            <a:avLst/>
          </a:prstGeom>
        </p:spPr>
      </p:pic>
      <p:pic>
        <p:nvPicPr>
          <p:cNvPr id="9" name="Picture 8" descr="BBS_Powerpoint.jpg">
            <a:extLst>
              <a:ext uri="{FF2B5EF4-FFF2-40B4-BE49-F238E27FC236}">
                <a16:creationId xmlns:a16="http://schemas.microsoft.com/office/drawing/2014/main" id="{2AFFDBFA-33F0-4830-A1CF-0E2005A004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1" t="1" r="27683" b="89402"/>
          <a:stretch/>
        </p:blipFill>
        <p:spPr>
          <a:xfrm>
            <a:off x="914408" y="99279"/>
            <a:ext cx="19051390" cy="3454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F4A2D40-7DEA-495E-B61A-9F1116AFF6C4}"/>
              </a:ext>
            </a:extLst>
          </p:cNvPr>
          <p:cNvGrpSpPr/>
          <p:nvPr userDrawn="1"/>
        </p:nvGrpSpPr>
        <p:grpSpPr>
          <a:xfrm>
            <a:off x="1386280" y="573406"/>
            <a:ext cx="7904024" cy="2238373"/>
            <a:chOff x="201388" y="169404"/>
            <a:chExt cx="2012495" cy="600501"/>
          </a:xfrm>
        </p:grpSpPr>
        <p:pic>
          <p:nvPicPr>
            <p:cNvPr id="8" name="Picture 7" descr="BBS_Powerpoint.jpg">
              <a:extLst>
                <a:ext uri="{FF2B5EF4-FFF2-40B4-BE49-F238E27FC236}">
                  <a16:creationId xmlns:a16="http://schemas.microsoft.com/office/drawing/2014/main" id="{D6C059DD-9574-46BE-9CC5-DC256887B5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2" t="2650" r="77367" b="93322"/>
            <a:stretch/>
          </p:blipFill>
          <p:spPr>
            <a:xfrm>
              <a:off x="201388" y="169404"/>
              <a:ext cx="2012495" cy="331648"/>
            </a:xfrm>
            <a:prstGeom prst="rect">
              <a:avLst/>
            </a:prstGeom>
          </p:spPr>
        </p:pic>
        <p:pic>
          <p:nvPicPr>
            <p:cNvPr id="10" name="Picture 9" descr="BBS_Powerpoint.jpg">
              <a:extLst>
                <a:ext uri="{FF2B5EF4-FFF2-40B4-BE49-F238E27FC236}">
                  <a16:creationId xmlns:a16="http://schemas.microsoft.com/office/drawing/2014/main" id="{D60B87B4-8E3A-4EAA-9841-B8A171A900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9" t="2599" r="60743" b="93373"/>
            <a:stretch/>
          </p:blipFill>
          <p:spPr>
            <a:xfrm>
              <a:off x="244929" y="436236"/>
              <a:ext cx="1853293" cy="333669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7C207A3-34CA-45F7-87C6-C65153AF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9294800" y="291764"/>
            <a:ext cx="10354314" cy="29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20240" rtl="0" eaLnBrk="1" latinLnBrk="0" hangingPunct="1"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180" indent="-1440180" algn="l" defTabSz="1920240" rtl="0" eaLnBrk="1" latinLnBrk="0" hangingPunct="1">
        <a:spcBef>
          <a:spcPct val="20000"/>
        </a:spcBef>
        <a:buFont typeface="Arial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120390" indent="-1200150" algn="l" defTabSz="1920240" rtl="0" eaLnBrk="1" latinLnBrk="0" hangingPunct="1">
        <a:spcBef>
          <a:spcPct val="20000"/>
        </a:spcBef>
        <a:buFont typeface="Arial"/>
        <a:buChar char="–"/>
        <a:defRPr sz="1176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1920240" rtl="0" eaLnBrk="1" latinLnBrk="0" hangingPunct="1">
        <a:spcBef>
          <a:spcPct val="20000"/>
        </a:spcBef>
        <a:buFont typeface="Arial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1920240" rtl="0" eaLnBrk="1" latinLnBrk="0" hangingPunct="1">
        <a:spcBef>
          <a:spcPct val="20000"/>
        </a:spcBef>
        <a:buFont typeface="Arial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1920240" rtl="0" eaLnBrk="1" latinLnBrk="0" hangingPunct="1">
        <a:spcBef>
          <a:spcPct val="20000"/>
        </a:spcBef>
        <a:buFont typeface="Arial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1920240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1920240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1920240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1920240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8C6B72C-0916-4280-B8CB-336EC4F09C39}"/>
              </a:ext>
            </a:extLst>
          </p:cNvPr>
          <p:cNvGrpSpPr/>
          <p:nvPr/>
        </p:nvGrpSpPr>
        <p:grpSpPr>
          <a:xfrm>
            <a:off x="42283127" y="21078370"/>
            <a:ext cx="8354546" cy="7138303"/>
            <a:chOff x="191488" y="28527800"/>
            <a:chExt cx="10637678" cy="408860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E086E76-A212-4C47-957E-3E38C4FBBC04}"/>
                </a:ext>
              </a:extLst>
            </p:cNvPr>
            <p:cNvSpPr/>
            <p:nvPr/>
          </p:nvSpPr>
          <p:spPr>
            <a:xfrm>
              <a:off x="191488" y="28527800"/>
              <a:ext cx="10637678" cy="4088604"/>
            </a:xfrm>
            <a:prstGeom prst="round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lumMod val="50000"/>
                    <a:lumOff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6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E5F5E9-04C9-4797-A411-A1126A82A718}"/>
                </a:ext>
              </a:extLst>
            </p:cNvPr>
            <p:cNvSpPr txBox="1"/>
            <p:nvPr/>
          </p:nvSpPr>
          <p:spPr>
            <a:xfrm>
              <a:off x="399351" y="28646436"/>
              <a:ext cx="10335024" cy="58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u="sng" dirty="0">
                  <a:latin typeface="Lato" panose="020F0502020204030203" pitchFamily="34" charset="0"/>
                  <a:cs typeface="Lato" panose="020F0502020204030203" pitchFamily="34" charset="0"/>
                </a:rPr>
                <a:t>Acknowledgements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8C150-E794-42D4-9004-5B9994F20E00}"/>
              </a:ext>
            </a:extLst>
          </p:cNvPr>
          <p:cNvSpPr txBox="1"/>
          <p:nvPr/>
        </p:nvSpPr>
        <p:spPr>
          <a:xfrm>
            <a:off x="16203168" y="0"/>
            <a:ext cx="18800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Music Descriptor Space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F699B1-3BE7-4EAE-8B57-204806A9039F}"/>
              </a:ext>
            </a:extLst>
          </p:cNvPr>
          <p:cNvGrpSpPr/>
          <p:nvPr/>
        </p:nvGrpSpPr>
        <p:grpSpPr>
          <a:xfrm>
            <a:off x="35497632" y="4449298"/>
            <a:ext cx="15307844" cy="7278675"/>
            <a:chOff x="213307" y="19959736"/>
            <a:chExt cx="10637678" cy="8453684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DB506CF-626B-4D43-A03A-9635C6B14A87}"/>
                </a:ext>
              </a:extLst>
            </p:cNvPr>
            <p:cNvSpPr/>
            <p:nvPr/>
          </p:nvSpPr>
          <p:spPr>
            <a:xfrm>
              <a:off x="213307" y="20183475"/>
              <a:ext cx="10637678" cy="8229945"/>
            </a:xfrm>
            <a:prstGeom prst="round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lumMod val="50000"/>
                    <a:lumOff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6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3D56B4-ED97-4D30-A266-DF1B5E65602A}"/>
                </a:ext>
              </a:extLst>
            </p:cNvPr>
            <p:cNvSpPr txBox="1"/>
            <p:nvPr/>
          </p:nvSpPr>
          <p:spPr>
            <a:xfrm>
              <a:off x="399352" y="19959736"/>
              <a:ext cx="10335024" cy="96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u="sng" dirty="0">
                  <a:latin typeface="Lato" panose="020F0502020204030203" pitchFamily="34" charset="0"/>
                  <a:cs typeface="Lato" panose="020F0502020204030203" pitchFamily="34" charset="0"/>
                </a:rPr>
                <a:t>References</a:t>
              </a:r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8E3F105-5E89-411B-B33B-89E33AE140FB}"/>
              </a:ext>
            </a:extLst>
          </p:cNvPr>
          <p:cNvSpPr/>
          <p:nvPr/>
        </p:nvSpPr>
        <p:spPr>
          <a:xfrm>
            <a:off x="0" y="4569095"/>
            <a:ext cx="16363115" cy="5915519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50000"/>
                  <a:lumOff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75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90C52E-F565-482F-A479-79369F822690}"/>
              </a:ext>
            </a:extLst>
          </p:cNvPr>
          <p:cNvCxnSpPr>
            <a:cxnSpLocks/>
          </p:cNvCxnSpPr>
          <p:nvPr/>
        </p:nvCxnSpPr>
        <p:spPr>
          <a:xfrm flipV="1">
            <a:off x="9406561" y="678318"/>
            <a:ext cx="0" cy="2357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E50CA81-F245-4F55-89C7-C42C0FA37489}"/>
              </a:ext>
            </a:extLst>
          </p:cNvPr>
          <p:cNvSpPr txBox="1"/>
          <p:nvPr/>
        </p:nvSpPr>
        <p:spPr>
          <a:xfrm flipH="1">
            <a:off x="21382753" y="14621732"/>
            <a:ext cx="25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83CAAF-085B-428A-9B7C-E1FB31F49453}"/>
              </a:ext>
            </a:extLst>
          </p:cNvPr>
          <p:cNvSpPr txBox="1"/>
          <p:nvPr/>
        </p:nvSpPr>
        <p:spPr>
          <a:xfrm>
            <a:off x="16281951" y="4682474"/>
            <a:ext cx="1908181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0" dirty="0">
                <a:latin typeface="Lato" panose="020F0502020204030203" pitchFamily="34" charset="0"/>
                <a:cs typeface="Lato" panose="020F0502020204030203" pitchFamily="34" charset="0"/>
              </a:rPr>
              <a:t>People from different countries describe music differently, but those differences appear to be semantic, not perceptual.</a:t>
            </a:r>
            <a:endParaRPr lang="en-US" sz="8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661F4-7D77-4F38-A5F2-A2EFEC130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64" r="-11174"/>
          <a:stretch/>
        </p:blipFill>
        <p:spPr>
          <a:xfrm>
            <a:off x="37927273" y="147241"/>
            <a:ext cx="10548481" cy="315214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3AA831-7695-4231-A690-85E92F628645}"/>
              </a:ext>
            </a:extLst>
          </p:cNvPr>
          <p:cNvSpPr txBox="1"/>
          <p:nvPr/>
        </p:nvSpPr>
        <p:spPr>
          <a:xfrm>
            <a:off x="44119801" y="521892"/>
            <a:ext cx="7028576" cy="2677656"/>
          </a:xfrm>
          <a:prstGeom prst="rect">
            <a:avLst/>
          </a:prstGeom>
          <a:solidFill>
            <a:srgbClr val="E46F1F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  <a:cs typeface="Lato" panose="020F0502020204030203" pitchFamily="34" charset="0"/>
              </a:rPr>
              <a:t>School of Brain and Behavioral Sciences</a:t>
            </a:r>
          </a:p>
          <a:p>
            <a:r>
              <a:rPr lang="en-US" sz="2800" dirty="0">
                <a:latin typeface="Lato" panose="020F0502020204030203" pitchFamily="34" charset="0"/>
                <a:cs typeface="Lato" panose="020F0502020204030203" pitchFamily="34" charset="0"/>
              </a:rPr>
              <a:t>Music Perception and Cognition Lab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https://www.utdallas.edu/research/mpac/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For questions or correspondence, 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contact: bmizener@utdallas.edu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3120A-4FB9-43AE-A487-13D08ECF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0" y="325843"/>
            <a:ext cx="11211469" cy="303195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C5CE3E7-04B9-4F06-85E2-2B31A5823311}"/>
              </a:ext>
            </a:extLst>
          </p:cNvPr>
          <p:cNvSpPr txBox="1"/>
          <p:nvPr/>
        </p:nvSpPr>
        <p:spPr>
          <a:xfrm>
            <a:off x="8094782" y="691261"/>
            <a:ext cx="8121971" cy="2523768"/>
          </a:xfrm>
          <a:prstGeom prst="rect">
            <a:avLst/>
          </a:prstGeom>
          <a:solidFill>
            <a:srgbClr val="018752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Transfrontaliere</a:t>
            </a:r>
            <a:r>
              <a:rPr lang="en-US" sz="28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 </a:t>
            </a:r>
            <a:r>
              <a:rPr lang="en-US" sz="2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BioEcoAgro</a:t>
            </a:r>
            <a:endParaRPr lang="en-US" sz="28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endParaRPr lang="en-US" sz="28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Applied consumer and sensory sciences</a:t>
            </a:r>
          </a:p>
          <a:p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https://www.isa-lille.com/research/sensory-analysis/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BA5A95-AB10-4745-AA3A-8E5904A4E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92" y="518891"/>
            <a:ext cx="7432711" cy="245445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7033003-E152-4D26-A0BE-8AE537C44E57}"/>
              </a:ext>
            </a:extLst>
          </p:cNvPr>
          <p:cNvSpPr txBox="1"/>
          <p:nvPr/>
        </p:nvSpPr>
        <p:spPr>
          <a:xfrm>
            <a:off x="17605441" y="2110242"/>
            <a:ext cx="15995519" cy="646331"/>
          </a:xfrm>
          <a:prstGeom prst="rect">
            <a:avLst/>
          </a:prstGeom>
          <a:solidFill>
            <a:srgbClr val="018752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Mizener, Brendon; </a:t>
            </a:r>
            <a:r>
              <a:rPr lang="en-US" sz="3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Vandenberghe</a:t>
            </a:r>
            <a:r>
              <a:rPr lang="en-US" sz="3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, Mathilde; Abdi, </a:t>
            </a:r>
            <a:r>
              <a:rPr lang="en-US" sz="3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Hervé</a:t>
            </a:r>
            <a:r>
              <a:rPr lang="en-US" sz="3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; Chollet, Sylvie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5DA86A5C-9F22-4630-8667-6A78DE8C5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1574" y="11411213"/>
            <a:ext cx="15307843" cy="16805460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8E0ECF-D8D7-4B3E-B26C-D1E4C02C00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612"/>
          <a:stretch/>
        </p:blipFill>
        <p:spPr>
          <a:xfrm>
            <a:off x="2221841" y="19550743"/>
            <a:ext cx="12382070" cy="8980225"/>
          </a:xfrm>
          <a:prstGeom prst="rect">
            <a:avLst/>
          </a:prstGeom>
        </p:spPr>
      </p:pic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8F088D19-86AC-4FE7-8947-EA48410982E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778"/>
          <a:stretch/>
        </p:blipFill>
        <p:spPr>
          <a:xfrm>
            <a:off x="2572755" y="10700168"/>
            <a:ext cx="11981376" cy="8686800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6A22167B-AA8B-4C1B-B652-B12FD7F988DB}"/>
              </a:ext>
            </a:extLst>
          </p:cNvPr>
          <p:cNvSpPr txBox="1">
            <a:spLocks/>
          </p:cNvSpPr>
          <p:nvPr/>
        </p:nvSpPr>
        <p:spPr>
          <a:xfrm>
            <a:off x="331631" y="4556191"/>
            <a:ext cx="15360544" cy="5782364"/>
          </a:xfrm>
          <a:prstGeom prst="rect">
            <a:avLst/>
          </a:prstGeom>
        </p:spPr>
        <p:txBody>
          <a:bodyPr vert="horz" lIns="384048" tIns="192024" rIns="384048" bIns="192024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5250" u="sng" dirty="0">
                <a:solidFill>
                  <a:prstClr val="black"/>
                </a:solidFill>
                <a:latin typeface="Lato" panose="020F0502020204030203" pitchFamily="34" charset="0"/>
                <a:cs typeface="Lato" panose="020F0502020204030203" pitchFamily="34" charset="0"/>
              </a:rPr>
              <a:t>Summary</a:t>
            </a:r>
          </a:p>
          <a:p>
            <a:pPr marL="384048" indent="-384048" algn="l">
              <a:spcBef>
                <a:spcPts val="0"/>
              </a:spcBef>
              <a:buFont typeface="+mj-lt"/>
              <a:buAutoNum type="arabicPeriod"/>
            </a:pPr>
            <a:r>
              <a:rPr lang="en-US" sz="3150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Even when using adjectives that are not explicitly emotional, factor analysis of the adjectives used to describe the excerpts reveals the valence-arousal plane in the two strongest dimensions.</a:t>
            </a:r>
          </a:p>
          <a:p>
            <a:pPr marL="384048" indent="-384048" algn="l">
              <a:spcBef>
                <a:spcPts val="0"/>
              </a:spcBef>
              <a:buFont typeface="+mj-lt"/>
              <a:buAutoNum type="arabicPeriod"/>
            </a:pPr>
            <a:r>
              <a:rPr lang="en-US" sz="3150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Describing music using explicit musical qualities reveals a high dimensionality; the strongest dimension can be interpreted as arousal and the second dimension can be interpreted as complexity, not arousal.</a:t>
            </a:r>
          </a:p>
          <a:p>
            <a:pPr marL="384048" indent="-384048" algn="l">
              <a:spcBef>
                <a:spcPts val="0"/>
              </a:spcBef>
              <a:buFont typeface="+mj-lt"/>
              <a:buAutoNum type="arabicPeriod"/>
            </a:pPr>
            <a:r>
              <a:rPr lang="en-US" sz="3150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Evaluating the covariance of the latent structures between the two data sets separates the excerpts by positive and negative valence and high and low arousal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C3F89A-1C67-4EFD-B295-442CFDAB1DB8}"/>
              </a:ext>
            </a:extLst>
          </p:cNvPr>
          <p:cNvGrpSpPr/>
          <p:nvPr/>
        </p:nvGrpSpPr>
        <p:grpSpPr>
          <a:xfrm>
            <a:off x="33600960" y="11935100"/>
            <a:ext cx="16469497" cy="8429181"/>
            <a:chOff x="16203168" y="17075628"/>
            <a:chExt cx="20553938" cy="10677291"/>
          </a:xfrm>
        </p:grpSpPr>
        <p:pic>
          <p:nvPicPr>
            <p:cNvPr id="21" name="Picture 20" descr="Chart, scatter chart&#10;&#10;Description automatically generated">
              <a:extLst>
                <a:ext uri="{FF2B5EF4-FFF2-40B4-BE49-F238E27FC236}">
                  <a16:creationId xmlns:a16="http://schemas.microsoft.com/office/drawing/2014/main" id="{25741862-5032-4B4F-8E46-799B99151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203168" y="17075628"/>
              <a:ext cx="20553938" cy="1067729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022147-1F07-4354-A7FA-BB4A4C519499}"/>
                </a:ext>
              </a:extLst>
            </p:cNvPr>
            <p:cNvSpPr txBox="1"/>
            <p:nvPr/>
          </p:nvSpPr>
          <p:spPr>
            <a:xfrm>
              <a:off x="17079038" y="17436927"/>
              <a:ext cx="50292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" panose="020F0502020204030203" pitchFamily="34" charset="0"/>
                  <a:cs typeface="Lato" panose="020F0502020204030203" pitchFamily="34" charset="0"/>
                </a:rPr>
                <a:t>Gold: + valence, Low arousal</a:t>
              </a:r>
            </a:p>
            <a:p>
              <a:r>
                <a:rPr lang="en-US" sz="2800" dirty="0">
                  <a:latin typeface="Lato" panose="020F0502020204030203" pitchFamily="34" charset="0"/>
                  <a:cs typeface="Lato" panose="020F0502020204030203" pitchFamily="34" charset="0"/>
                </a:rPr>
                <a:t>Green: - valence, high arousal</a:t>
              </a:r>
            </a:p>
            <a:p>
              <a:r>
                <a:rPr lang="en-US" sz="2800" dirty="0">
                  <a:latin typeface="Lato" panose="020F0502020204030203" pitchFamily="34" charset="0"/>
                  <a:cs typeface="Lato" panose="020F0502020204030203" pitchFamily="34" charset="0"/>
                </a:rPr>
                <a:t>Red: + valence, high arousal</a:t>
              </a:r>
            </a:p>
            <a:p>
              <a:r>
                <a:rPr lang="en-US" sz="2800" dirty="0">
                  <a:latin typeface="Lato" panose="020F0502020204030203" pitchFamily="34" charset="0"/>
                  <a:cs typeface="Lato" panose="020F0502020204030203" pitchFamily="34" charset="0"/>
                </a:rPr>
                <a:t>Blue: - valence, low arousal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8433</TotalTime>
  <Words>211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Mizener, Brendon J</cp:lastModifiedBy>
  <cp:revision>85</cp:revision>
  <dcterms:created xsi:type="dcterms:W3CDTF">2011-08-25T15:49:05Z</dcterms:created>
  <dcterms:modified xsi:type="dcterms:W3CDTF">2021-11-08T17:26:33Z</dcterms:modified>
</cp:coreProperties>
</file>