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60" r:id="rId3"/>
  </p:sldIdLst>
  <p:sldSz cx="43891200" cy="32918400"/>
  <p:notesSz cx="7019925" cy="9305925"/>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04E90"/>
    <a:srgbClr val="003587"/>
    <a:srgbClr val="1F60A9"/>
    <a:srgbClr val="0B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89242" autoAdjust="0"/>
  </p:normalViewPr>
  <p:slideViewPr>
    <p:cSldViewPr>
      <p:cViewPr>
        <p:scale>
          <a:sx n="35" d="100"/>
          <a:sy n="35" d="100"/>
        </p:scale>
        <p:origin x="-216" y="1712"/>
      </p:cViewPr>
      <p:guideLst>
        <p:guide orient="horz" pos="18336"/>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9D886DC0-0A93-42D6-A675-017B8760B41B}" type="datetimeFigureOut">
              <a:rPr lang="en-US" smtClean="0"/>
              <a:pPr/>
              <a:t>4/7/16</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FA26487E-518C-43F7-A8EE-728BE395642E}" type="slidenum">
              <a:rPr lang="en-US" smtClean="0"/>
              <a:pPr/>
              <a:t>‹#›</a:t>
            </a:fld>
            <a:endParaRPr lang="en-US"/>
          </a:p>
        </p:txBody>
      </p:sp>
    </p:spTree>
    <p:extLst>
      <p:ext uri="{BB962C8B-B14F-4D97-AF65-F5344CB8AC3E}">
        <p14:creationId xmlns:p14="http://schemas.microsoft.com/office/powerpoint/2010/main" val="290266062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tx1">
                    <a:lumMod val="90000"/>
                    <a:lumOff val="1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bg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6366600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617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bg1"/>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83469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6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0900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3694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2347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Tree>
    <p:extLst>
      <p:ext uri="{BB962C8B-B14F-4D97-AF65-F5344CB8AC3E}">
        <p14:creationId xmlns:p14="http://schemas.microsoft.com/office/powerpoint/2010/main" val="3508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Tree>
    <p:extLst>
      <p:ext uri="{BB962C8B-B14F-4D97-AF65-F5344CB8AC3E}">
        <p14:creationId xmlns:p14="http://schemas.microsoft.com/office/powerpoint/2010/main" val="2878959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3814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24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lumMod val="90000"/>
                    <a:lumOff val="10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g"/><Relationship Id="rId1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4.jpg"/><Relationship Id="rId14" Type="http://schemas.openxmlformats.org/officeDocument/2006/relationships/image" Target="../media/image5.png"/><Relationship Id="rId15"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43891200" cy="5120640"/>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30174789"/>
            <a:ext cx="43891200" cy="2796034"/>
          </a:xfrm>
          <a:prstGeom prst="rect">
            <a:avLst/>
          </a:prstGeom>
        </p:spPr>
      </p:pic>
      <p:sp>
        <p:nvSpPr>
          <p:cNvPr id="2" name="Title Placeholder 1"/>
          <p:cNvSpPr>
            <a:spLocks noGrp="1"/>
          </p:cNvSpPr>
          <p:nvPr>
            <p:ph type="title"/>
          </p:nvPr>
        </p:nvSpPr>
        <p:spPr>
          <a:xfrm>
            <a:off x="2194560" y="6804657"/>
            <a:ext cx="39502080" cy="3436618"/>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10462260"/>
            <a:ext cx="39502080" cy="1916430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smtClean="0">
                <a:solidFill>
                  <a:schemeClr val="bg1"/>
                </a:solidFill>
              </a:rPr>
              <a:t>© 2012 Boise State University</a:t>
            </a:r>
            <a:endParaRPr lang="en-US" sz="4800" baseline="0" dirty="0">
              <a:solidFill>
                <a:schemeClr val="bg1"/>
              </a:solidFill>
            </a:endParaRP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6" name="Picture 5"/>
          <p:cNvPicPr>
            <a:picLocks noChangeAspect="1"/>
          </p:cNvPicPr>
          <p:nvPr userDrawn="1"/>
        </p:nvPicPr>
        <p:blipFill>
          <a:blip r:embed="rId15"/>
          <a:stretch>
            <a:fillRect/>
          </a:stretch>
        </p:blipFill>
        <p:spPr>
          <a:xfrm>
            <a:off x="17260387" y="731520"/>
            <a:ext cx="9370426" cy="3440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389120" rtl="0" eaLnBrk="1" latinLnBrk="0" hangingPunct="1">
        <a:spcBef>
          <a:spcPct val="0"/>
        </a:spcBef>
        <a:buNone/>
        <a:defRPr sz="21100" b="0" kern="1200" baseline="0">
          <a:solidFill>
            <a:srgbClr val="09347A"/>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lumMod val="90000"/>
              <a:lumOff val="10000"/>
            </a:schemeClr>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tx1">
              <a:lumMod val="90000"/>
              <a:lumOff val="10000"/>
            </a:schemeClr>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lumMod val="90000"/>
              <a:lumOff val="10000"/>
            </a:schemeClr>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4023360"/>
            <a:ext cx="39502080" cy="3436618"/>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5"/>
            <a:ext cx="39502080" cy="20116800"/>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smtClean="0">
                <a:solidFill>
                  <a:schemeClr val="bg1"/>
                </a:solidFill>
              </a:rPr>
              <a:t>© 2012 Boise State University</a:t>
            </a:r>
            <a:endParaRPr lang="en-US" sz="4800" baseline="0" dirty="0">
              <a:solidFill>
                <a:schemeClr val="bg1"/>
              </a:solidFill>
            </a:endParaRP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1026" name="Picture 2" descr="C:\Users\teriwilliams\Desktop\logo_b.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76469" y="881359"/>
            <a:ext cx="8938262" cy="23705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27066240"/>
            <a:ext cx="43891200" cy="5852160"/>
          </a:xfrm>
          <a:prstGeom prst="rect">
            <a:avLst/>
          </a:prstGeom>
        </p:spPr>
      </p:pic>
    </p:spTree>
    <p:extLst>
      <p:ext uri="{BB962C8B-B14F-4D97-AF65-F5344CB8AC3E}">
        <p14:creationId xmlns:p14="http://schemas.microsoft.com/office/powerpoint/2010/main" val="73380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sldNum="0" hdr="0" ftr="0" dt="0"/>
  <p:txStyles>
    <p:titleStyle>
      <a:lvl1pPr algn="ctr" defTabSz="4389120" rtl="0" eaLnBrk="1" latinLnBrk="0" hangingPunct="1">
        <a:spcBef>
          <a:spcPct val="0"/>
        </a:spcBef>
        <a:buNone/>
        <a:defRPr sz="21100" kern="1200" baseline="0">
          <a:solidFill>
            <a:schemeClr val="bg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bg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bg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bg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3070800" y="9220200"/>
            <a:ext cx="9525000" cy="10058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1295400" y="24460200"/>
            <a:ext cx="9525000" cy="472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6" name="Picture 5"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457" y="5257800"/>
            <a:ext cx="19594286" cy="3429000"/>
          </a:xfrm>
          <a:prstGeom prst="rect">
            <a:avLst/>
          </a:prstGeom>
        </p:spPr>
      </p:pic>
      <p:pic>
        <p:nvPicPr>
          <p:cNvPr id="13" name="Picture 12" descr="Screen Shot 2016-04-05 at 9.19.27 PM.png"/>
          <p:cNvPicPr>
            <a:picLocks/>
          </p:cNvPicPr>
          <p:nvPr/>
        </p:nvPicPr>
        <p:blipFill>
          <a:blip r:embed="rId3">
            <a:extLst>
              <a:ext uri="{28A0092B-C50C-407E-A947-70E740481C1C}">
                <a14:useLocalDpi xmlns:a14="http://schemas.microsoft.com/office/drawing/2010/main" val="0"/>
              </a:ext>
            </a:extLst>
          </a:blip>
          <a:stretch>
            <a:fillRect/>
          </a:stretch>
        </p:blipFill>
        <p:spPr>
          <a:xfrm>
            <a:off x="33528000" y="11049000"/>
            <a:ext cx="3886200" cy="3886200"/>
          </a:xfrm>
          <a:prstGeom prst="rect">
            <a:avLst/>
          </a:prstGeom>
        </p:spPr>
      </p:pic>
      <p:pic>
        <p:nvPicPr>
          <p:cNvPr id="24" name="Picture 23" descr="bootstrap-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5900" y="27355800"/>
            <a:ext cx="4127500" cy="1905000"/>
          </a:xfrm>
          <a:prstGeom prst="rect">
            <a:avLst/>
          </a:prstGeom>
        </p:spPr>
      </p:pic>
      <p:pic>
        <p:nvPicPr>
          <p:cNvPr id="20" name="Picture 19" descr="Java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26047700"/>
            <a:ext cx="3289300" cy="3289300"/>
          </a:xfrm>
          <a:prstGeom prst="rect">
            <a:avLst/>
          </a:prstGeom>
        </p:spPr>
      </p:pic>
      <p:pic>
        <p:nvPicPr>
          <p:cNvPr id="26" name="Picture 25" descr="Tabula-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1612" y="26365200"/>
            <a:ext cx="1983988" cy="2667000"/>
          </a:xfrm>
          <a:prstGeom prst="rect">
            <a:avLst/>
          </a:prstGeom>
        </p:spPr>
      </p:pic>
      <p:pic>
        <p:nvPicPr>
          <p:cNvPr id="21" name="Picture 20" descr="maven-logo-black-on-whit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4200" y="26482040"/>
            <a:ext cx="3454400" cy="873760"/>
          </a:xfrm>
          <a:prstGeom prst="rect">
            <a:avLst/>
          </a:prstGeom>
        </p:spPr>
      </p:pic>
      <p:sp>
        <p:nvSpPr>
          <p:cNvPr id="4" name="Rectangle 3"/>
          <p:cNvSpPr/>
          <p:nvPr/>
        </p:nvSpPr>
        <p:spPr>
          <a:xfrm>
            <a:off x="1295400" y="9220200"/>
            <a:ext cx="9525000" cy="1447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ectangle 21"/>
          <p:cNvSpPr/>
          <p:nvPr/>
        </p:nvSpPr>
        <p:spPr>
          <a:xfrm>
            <a:off x="12955909" y="9220200"/>
            <a:ext cx="17979381" cy="685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76200" cmpd="sng">
                <a:solidFill>
                  <a:schemeClr val="tx1"/>
                </a:solidFill>
              </a:ln>
            </a:endParaRPr>
          </a:p>
        </p:txBody>
      </p:sp>
      <p:sp>
        <p:nvSpPr>
          <p:cNvPr id="5" name="TextBox 4"/>
          <p:cNvSpPr txBox="1"/>
          <p:nvPr/>
        </p:nvSpPr>
        <p:spPr>
          <a:xfrm>
            <a:off x="12954000" y="9220200"/>
            <a:ext cx="6629400" cy="1415772"/>
          </a:xfrm>
          <a:prstGeom prst="rect">
            <a:avLst/>
          </a:prstGeom>
          <a:noFill/>
        </p:spPr>
        <p:txBody>
          <a:bodyPr wrap="square" rtlCol="0">
            <a:spAutoFit/>
          </a:bodyPr>
          <a:lstStyle/>
          <a:p>
            <a:r>
              <a:rPr lang="en-US" dirty="0" smtClean="0"/>
              <a:t>PDF Parser</a:t>
            </a:r>
            <a:endParaRPr lang="en-US" dirty="0"/>
          </a:p>
        </p:txBody>
      </p:sp>
      <p:sp>
        <p:nvSpPr>
          <p:cNvPr id="7" name="TextBox 6"/>
          <p:cNvSpPr txBox="1"/>
          <p:nvPr/>
        </p:nvSpPr>
        <p:spPr>
          <a:xfrm>
            <a:off x="13716000" y="11353800"/>
            <a:ext cx="16535400" cy="4524315"/>
          </a:xfrm>
          <a:prstGeom prst="rect">
            <a:avLst/>
          </a:prstGeom>
          <a:noFill/>
        </p:spPr>
        <p:txBody>
          <a:bodyPr wrap="square" rtlCol="0">
            <a:spAutoFit/>
          </a:bodyPr>
          <a:lstStyle/>
          <a:p>
            <a:r>
              <a:rPr lang="en-US" sz="3200" dirty="0" smtClean="0"/>
              <a:t>PDF documents are used daily by business professionals, financial institutions, and individuals going about everyday tasks. PDF documents are used so widely by so many due to their portable properties. PDF documents can be viewed on nearly any platform making them an ideal choice to transmit data between people.</a:t>
            </a:r>
          </a:p>
          <a:p>
            <a:endParaRPr lang="en-US" sz="3200" dirty="0"/>
          </a:p>
          <a:p>
            <a:r>
              <a:rPr lang="en-US" sz="3200" dirty="0" smtClean="0"/>
              <a:t>While PDF documents have a host of invaluable properties they exhibit one fatal flaw. This flaw is the inability to be easily read or rather parsed by a computer. Due to the internal architecture of the PDF format it is extremely difficult to extract data from. It is for this inability to programmatically extract data that the Clearwater PDF Parser was built.</a:t>
            </a:r>
            <a:endParaRPr lang="en-US" sz="3200" dirty="0"/>
          </a:p>
        </p:txBody>
      </p:sp>
      <p:sp>
        <p:nvSpPr>
          <p:cNvPr id="25" name="TextBox 24"/>
          <p:cNvSpPr txBox="1"/>
          <p:nvPr/>
        </p:nvSpPr>
        <p:spPr>
          <a:xfrm>
            <a:off x="2743200" y="9220200"/>
            <a:ext cx="6629400" cy="1415772"/>
          </a:xfrm>
          <a:prstGeom prst="rect">
            <a:avLst/>
          </a:prstGeom>
          <a:noFill/>
        </p:spPr>
        <p:txBody>
          <a:bodyPr wrap="square" rtlCol="0">
            <a:spAutoFit/>
          </a:bodyPr>
          <a:lstStyle/>
          <a:p>
            <a:pPr algn="ctr"/>
            <a:r>
              <a:rPr lang="en-US" dirty="0" smtClean="0"/>
              <a:t>Business Need</a:t>
            </a:r>
            <a:endParaRPr lang="en-US" dirty="0"/>
          </a:p>
        </p:txBody>
      </p:sp>
      <p:sp>
        <p:nvSpPr>
          <p:cNvPr id="8" name="TextBox 7"/>
          <p:cNvSpPr txBox="1"/>
          <p:nvPr/>
        </p:nvSpPr>
        <p:spPr>
          <a:xfrm>
            <a:off x="1828800" y="11049000"/>
            <a:ext cx="8534400" cy="12403398"/>
          </a:xfrm>
          <a:prstGeom prst="rect">
            <a:avLst/>
          </a:prstGeom>
          <a:noFill/>
        </p:spPr>
        <p:txBody>
          <a:bodyPr wrap="square" rtlCol="0">
            <a:spAutoFit/>
          </a:bodyPr>
          <a:lstStyle/>
          <a:p>
            <a:r>
              <a:rPr lang="en-US" sz="3200" dirty="0" smtClean="0"/>
              <a:t>“Clearwater </a:t>
            </a:r>
            <a:r>
              <a:rPr lang="en-US" sz="3200" dirty="0"/>
              <a:t>Analytics is an innovative provider of investment portfolio reporting and analytics for institutional investors in over 4,500 organizations</a:t>
            </a:r>
            <a:r>
              <a:rPr lang="en-US" sz="3200" dirty="0" smtClean="0"/>
              <a:t>.” </a:t>
            </a:r>
          </a:p>
          <a:p>
            <a:endParaRPr lang="en-US" sz="3200" dirty="0"/>
          </a:p>
          <a:p>
            <a:r>
              <a:rPr lang="en-US" sz="3200" dirty="0" smtClean="0"/>
              <a:t>“Clearwater's </a:t>
            </a:r>
            <a:r>
              <a:rPr lang="en-US" sz="3200" dirty="0"/>
              <a:t>daily-aggregated and reconciled solutions deliver the highest level of portfolio transparency on the market today. </a:t>
            </a:r>
            <a:r>
              <a:rPr lang="en-US" sz="3200" dirty="0" smtClean="0"/>
              <a:t>”</a:t>
            </a:r>
          </a:p>
          <a:p>
            <a:endParaRPr lang="en-US" sz="3200" dirty="0"/>
          </a:p>
          <a:p>
            <a:r>
              <a:rPr lang="en-US" sz="3200" dirty="0" smtClean="0"/>
              <a:t>Clearwater’s success and commitment to their customers is directly dependent on the amount and quality of the data they are able to collect and aggregate. Much of this data is trapped within public PDF documents. Due to the inability to programmatically parse these documents Clearwater has to rely on other providers such as Bloomberg to supply this crucial data. Providers such as Bloomberg are extremely costly, the only alternative is to extract the data themselves. This is currently done manually which is very taxing on resources.</a:t>
            </a:r>
          </a:p>
          <a:p>
            <a:endParaRPr lang="en-US" sz="3200" dirty="0"/>
          </a:p>
          <a:p>
            <a:r>
              <a:rPr lang="en-US" sz="3200" dirty="0" smtClean="0"/>
              <a:t>With the ability to programmatically parse these public PDF documents Clearwater can more efficiently and effectively serve their clients.</a:t>
            </a:r>
            <a:endParaRPr lang="en-US" sz="3200" dirty="0"/>
          </a:p>
        </p:txBody>
      </p:sp>
      <p:sp>
        <p:nvSpPr>
          <p:cNvPr id="30" name="Rectangle 29"/>
          <p:cNvSpPr/>
          <p:nvPr/>
        </p:nvSpPr>
        <p:spPr>
          <a:xfrm>
            <a:off x="12954000" y="17297400"/>
            <a:ext cx="17983200" cy="1188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TextBox 30"/>
          <p:cNvSpPr txBox="1"/>
          <p:nvPr/>
        </p:nvSpPr>
        <p:spPr>
          <a:xfrm>
            <a:off x="12954000" y="17373600"/>
            <a:ext cx="7467600" cy="1415772"/>
          </a:xfrm>
          <a:prstGeom prst="rect">
            <a:avLst/>
          </a:prstGeom>
          <a:noFill/>
        </p:spPr>
        <p:txBody>
          <a:bodyPr wrap="square" rtlCol="0">
            <a:spAutoFit/>
          </a:bodyPr>
          <a:lstStyle/>
          <a:p>
            <a:pPr algn="ctr"/>
            <a:r>
              <a:rPr lang="en-US" dirty="0" smtClean="0"/>
              <a:t>Implementation</a:t>
            </a:r>
            <a:endParaRPr lang="en-US" dirty="0"/>
          </a:p>
        </p:txBody>
      </p:sp>
      <p:sp>
        <p:nvSpPr>
          <p:cNvPr id="9" name="TextBox 8"/>
          <p:cNvSpPr txBox="1"/>
          <p:nvPr/>
        </p:nvSpPr>
        <p:spPr>
          <a:xfrm>
            <a:off x="13411200" y="18973800"/>
            <a:ext cx="17068800" cy="9941185"/>
          </a:xfrm>
          <a:prstGeom prst="rect">
            <a:avLst/>
          </a:prstGeom>
          <a:noFill/>
        </p:spPr>
        <p:txBody>
          <a:bodyPr wrap="square" rtlCol="0">
            <a:spAutoFit/>
          </a:bodyPr>
          <a:lstStyle/>
          <a:p>
            <a:r>
              <a:rPr lang="en-US" sz="3200" dirty="0" smtClean="0"/>
              <a:t>In order to meet the needs of Clearwater Analytics We were asked to architect a completely automated system in which a PDF document could be feed in as input and then, without human involvement, a computer-readable JSON document would be returned as output.</a:t>
            </a:r>
          </a:p>
          <a:p>
            <a:endParaRPr lang="en-US" sz="3200" dirty="0"/>
          </a:p>
          <a:p>
            <a:r>
              <a:rPr lang="en-US" sz="3200" dirty="0" smtClean="0"/>
              <a:t>As a team we chose to tackle this problem by designing and implementing three distinct web services which could be chained together to complete the automated system.</a:t>
            </a:r>
          </a:p>
          <a:p>
            <a:endParaRPr lang="en-US" sz="3200" dirty="0"/>
          </a:p>
          <a:p>
            <a:r>
              <a:rPr lang="en-US" sz="3200" b="1" dirty="0" smtClean="0"/>
              <a:t>Table Finder</a:t>
            </a:r>
          </a:p>
          <a:p>
            <a:r>
              <a:rPr lang="en-US" sz="3200" dirty="0"/>
              <a:t>The </a:t>
            </a:r>
            <a:r>
              <a:rPr lang="en-US" sz="3200" dirty="0" smtClean="0"/>
              <a:t>first </a:t>
            </a:r>
            <a:r>
              <a:rPr lang="en-US" sz="3200" dirty="0"/>
              <a:t>web service finds all </a:t>
            </a:r>
            <a:r>
              <a:rPr lang="en-US" sz="3200" dirty="0" smtClean="0"/>
              <a:t>tables </a:t>
            </a:r>
            <a:r>
              <a:rPr lang="en-US" sz="3200" dirty="0"/>
              <a:t>in the supplied PDF document and returns the coordinates of the discovered tables in a JSON document. This document can then be feed into Table Extractor to extract the data from within the table</a:t>
            </a:r>
            <a:r>
              <a:rPr lang="en-US" sz="3200" dirty="0" smtClean="0"/>
              <a:t>.</a:t>
            </a:r>
          </a:p>
          <a:p>
            <a:endParaRPr lang="en-US" sz="3200" dirty="0"/>
          </a:p>
          <a:p>
            <a:r>
              <a:rPr lang="en-US" sz="3200" b="1" dirty="0" smtClean="0"/>
              <a:t>Table Extractor</a:t>
            </a:r>
          </a:p>
          <a:p>
            <a:r>
              <a:rPr lang="en-US" sz="3200" dirty="0"/>
              <a:t>The </a:t>
            </a:r>
            <a:r>
              <a:rPr lang="en-US" sz="3200" dirty="0" smtClean="0"/>
              <a:t>second </a:t>
            </a:r>
            <a:r>
              <a:rPr lang="en-US" sz="3200" dirty="0"/>
              <a:t>web service </a:t>
            </a:r>
            <a:r>
              <a:rPr lang="en-US" sz="3200" dirty="0" smtClean="0"/>
              <a:t>takes the coordinates of various tables extracted from Table Finder and the original PDF document. It then returns all data discovered within the table defined by the coordinates.</a:t>
            </a:r>
          </a:p>
          <a:p>
            <a:endParaRPr lang="en-US" sz="3200" dirty="0"/>
          </a:p>
          <a:p>
            <a:r>
              <a:rPr lang="en-US" sz="3200" b="1" dirty="0" smtClean="0"/>
              <a:t>Table Highlighter</a:t>
            </a:r>
          </a:p>
          <a:p>
            <a:r>
              <a:rPr lang="en-US" sz="3200" dirty="0" smtClean="0"/>
              <a:t>The third and final web service takes in a PDF document and a list of coordinates contained in a JSON document. It then uses these coordinates to highlight portions of the original PDF document and returns an annotated version.</a:t>
            </a:r>
            <a:endParaRPr lang="en-US" sz="3200" dirty="0"/>
          </a:p>
        </p:txBody>
      </p:sp>
      <p:sp>
        <p:nvSpPr>
          <p:cNvPr id="15" name="TextBox 14"/>
          <p:cNvSpPr txBox="1"/>
          <p:nvPr/>
        </p:nvSpPr>
        <p:spPr>
          <a:xfrm>
            <a:off x="1295400" y="24536400"/>
            <a:ext cx="9525000" cy="1415772"/>
          </a:xfrm>
          <a:prstGeom prst="rect">
            <a:avLst/>
          </a:prstGeom>
          <a:noFill/>
        </p:spPr>
        <p:txBody>
          <a:bodyPr wrap="square" rtlCol="0">
            <a:spAutoFit/>
          </a:bodyPr>
          <a:lstStyle/>
          <a:p>
            <a:pPr algn="ctr"/>
            <a:r>
              <a:rPr lang="en-US" dirty="0" smtClean="0"/>
              <a:t>Technologies</a:t>
            </a:r>
            <a:endParaRPr lang="en-US" dirty="0"/>
          </a:p>
        </p:txBody>
      </p:sp>
      <p:sp>
        <p:nvSpPr>
          <p:cNvPr id="33" name="Rectangle 32"/>
          <p:cNvSpPr/>
          <p:nvPr/>
        </p:nvSpPr>
        <p:spPr>
          <a:xfrm>
            <a:off x="33070800" y="26136600"/>
            <a:ext cx="9525000" cy="304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TextBox 33"/>
          <p:cNvSpPr txBox="1"/>
          <p:nvPr/>
        </p:nvSpPr>
        <p:spPr>
          <a:xfrm>
            <a:off x="33147000" y="26168628"/>
            <a:ext cx="9448800" cy="1415772"/>
          </a:xfrm>
          <a:prstGeom prst="rect">
            <a:avLst/>
          </a:prstGeom>
          <a:noFill/>
        </p:spPr>
        <p:txBody>
          <a:bodyPr wrap="square" rtlCol="0">
            <a:spAutoFit/>
          </a:bodyPr>
          <a:lstStyle/>
          <a:p>
            <a:pPr algn="ctr"/>
            <a:r>
              <a:rPr lang="en-US" dirty="0" smtClean="0"/>
              <a:t>Authors</a:t>
            </a:r>
            <a:endParaRPr lang="en-US" dirty="0"/>
          </a:p>
        </p:txBody>
      </p:sp>
      <p:sp>
        <p:nvSpPr>
          <p:cNvPr id="35" name="TextBox 34"/>
          <p:cNvSpPr txBox="1"/>
          <p:nvPr/>
        </p:nvSpPr>
        <p:spPr>
          <a:xfrm>
            <a:off x="33147000" y="9220200"/>
            <a:ext cx="9448800" cy="1415772"/>
          </a:xfrm>
          <a:prstGeom prst="rect">
            <a:avLst/>
          </a:prstGeom>
          <a:noFill/>
        </p:spPr>
        <p:txBody>
          <a:bodyPr wrap="square" rtlCol="0">
            <a:spAutoFit/>
          </a:bodyPr>
          <a:lstStyle/>
          <a:p>
            <a:pPr algn="ctr"/>
            <a:r>
              <a:rPr lang="en-US" dirty="0" smtClean="0"/>
              <a:t>Design</a:t>
            </a:r>
            <a:endParaRPr lang="en-US" dirty="0"/>
          </a:p>
        </p:txBody>
      </p:sp>
      <p:pic>
        <p:nvPicPr>
          <p:cNvPr id="17" name="Picture 16" descr="Screen Shot 2016-04-07 at 9.43.57 AM.png"/>
          <p:cNvPicPr>
            <a:picLocks/>
          </p:cNvPicPr>
          <p:nvPr/>
        </p:nvPicPr>
        <p:blipFill>
          <a:blip r:embed="rId8">
            <a:extLst>
              <a:ext uri="{28A0092B-C50C-407E-A947-70E740481C1C}">
                <a14:useLocalDpi xmlns:a14="http://schemas.microsoft.com/office/drawing/2010/main" val="0"/>
              </a:ext>
            </a:extLst>
          </a:blip>
          <a:stretch>
            <a:fillRect/>
          </a:stretch>
        </p:blipFill>
        <p:spPr>
          <a:xfrm>
            <a:off x="38252400" y="11049000"/>
            <a:ext cx="3886200" cy="3886200"/>
          </a:xfrm>
          <a:prstGeom prst="rect">
            <a:avLst/>
          </a:prstGeom>
        </p:spPr>
      </p:pic>
      <p:pic>
        <p:nvPicPr>
          <p:cNvPr id="18" name="Picture 17" descr="Screen Shot 2016-04-07 at 9.43.36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28000" y="15163800"/>
            <a:ext cx="3881789" cy="3886200"/>
          </a:xfrm>
          <a:prstGeom prst="rect">
            <a:avLst/>
          </a:prstGeom>
        </p:spPr>
      </p:pic>
      <p:sp>
        <p:nvSpPr>
          <p:cNvPr id="36" name="TextBox 35"/>
          <p:cNvSpPr txBox="1"/>
          <p:nvPr/>
        </p:nvSpPr>
        <p:spPr>
          <a:xfrm>
            <a:off x="33451800" y="27726382"/>
            <a:ext cx="8839200" cy="1077218"/>
          </a:xfrm>
          <a:prstGeom prst="rect">
            <a:avLst/>
          </a:prstGeom>
          <a:noFill/>
        </p:spPr>
        <p:txBody>
          <a:bodyPr wrap="square" rtlCol="0">
            <a:spAutoFit/>
          </a:bodyPr>
          <a:lstStyle/>
          <a:p>
            <a:pPr algn="ctr"/>
            <a:r>
              <a:rPr lang="en-US" sz="3200" dirty="0" smtClean="0"/>
              <a:t>Alex Cole	Ben </a:t>
            </a:r>
            <a:r>
              <a:rPr lang="en-US" sz="3200" dirty="0" err="1" smtClean="0"/>
              <a:t>Shewmake</a:t>
            </a:r>
            <a:endParaRPr lang="en-US" sz="3200" dirty="0" smtClean="0"/>
          </a:p>
          <a:p>
            <a:pPr algn="ctr"/>
            <a:r>
              <a:rPr lang="en-US" sz="3200" dirty="0" smtClean="0"/>
              <a:t>Brendon </a:t>
            </a:r>
            <a:r>
              <a:rPr lang="en-US" sz="3200" dirty="0" err="1" smtClean="0"/>
              <a:t>Sida</a:t>
            </a:r>
            <a:r>
              <a:rPr lang="en-US" sz="3200" dirty="0"/>
              <a:t>	</a:t>
            </a:r>
            <a:r>
              <a:rPr lang="en-US" sz="3200" dirty="0" smtClean="0"/>
              <a:t>Time Wilder</a:t>
            </a:r>
            <a:endParaRPr lang="en-US" sz="3200" dirty="0"/>
          </a:p>
        </p:txBody>
      </p:sp>
      <p:sp>
        <p:nvSpPr>
          <p:cNvPr id="37" name="Rectangle 36"/>
          <p:cNvSpPr/>
          <p:nvPr/>
        </p:nvSpPr>
        <p:spPr>
          <a:xfrm>
            <a:off x="33070800" y="20269200"/>
            <a:ext cx="9525000" cy="5029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TextBox 37"/>
          <p:cNvSpPr txBox="1"/>
          <p:nvPr/>
        </p:nvSpPr>
        <p:spPr>
          <a:xfrm>
            <a:off x="33147000" y="20269200"/>
            <a:ext cx="9448800" cy="1415772"/>
          </a:xfrm>
          <a:prstGeom prst="rect">
            <a:avLst/>
          </a:prstGeom>
          <a:noFill/>
        </p:spPr>
        <p:txBody>
          <a:bodyPr wrap="square" rtlCol="0">
            <a:spAutoFit/>
          </a:bodyPr>
          <a:lstStyle/>
          <a:p>
            <a:pPr algn="ctr"/>
            <a:r>
              <a:rPr lang="en-US" dirty="0" smtClean="0"/>
              <a:t>Build System</a:t>
            </a:r>
            <a:endParaRPr lang="en-US" dirty="0"/>
          </a:p>
        </p:txBody>
      </p:sp>
      <p:sp>
        <p:nvSpPr>
          <p:cNvPr id="39" name="TextBox 38"/>
          <p:cNvSpPr txBox="1"/>
          <p:nvPr/>
        </p:nvSpPr>
        <p:spPr>
          <a:xfrm>
            <a:off x="37719000" y="15621000"/>
            <a:ext cx="4800600" cy="2554545"/>
          </a:xfrm>
          <a:prstGeom prst="rect">
            <a:avLst/>
          </a:prstGeom>
          <a:noFill/>
        </p:spPr>
        <p:txBody>
          <a:bodyPr wrap="square" rtlCol="0">
            <a:spAutoFit/>
          </a:bodyPr>
          <a:lstStyle/>
          <a:p>
            <a:r>
              <a:rPr lang="en-US" sz="3200" dirty="0" smtClean="0"/>
              <a:t>In order to demonstrate the use of the web services we put together a front end website which runs on local host.</a:t>
            </a:r>
            <a:endParaRPr lang="en-US" sz="3200" dirty="0"/>
          </a:p>
        </p:txBody>
      </p:sp>
      <p:sp>
        <p:nvSpPr>
          <p:cNvPr id="40" name="TextBox 39"/>
          <p:cNvSpPr txBox="1"/>
          <p:nvPr/>
        </p:nvSpPr>
        <p:spPr>
          <a:xfrm>
            <a:off x="33528000" y="21870412"/>
            <a:ext cx="8686800" cy="3046988"/>
          </a:xfrm>
          <a:prstGeom prst="rect">
            <a:avLst/>
          </a:prstGeom>
          <a:noFill/>
        </p:spPr>
        <p:txBody>
          <a:bodyPr wrap="square" rtlCol="0">
            <a:spAutoFit/>
          </a:bodyPr>
          <a:lstStyle/>
          <a:p>
            <a:r>
              <a:rPr lang="en-US" sz="3200" dirty="0" smtClean="0"/>
              <a:t>The build system relies on the Maven project management suite. We chose this build system implementation to seamlessly integrate with Clearwater’s current systems. Maven allows us to pull in open source code bases as well as compile, test and run the complete code base.</a:t>
            </a:r>
            <a:endParaRPr lang="en-US" sz="3200" dirty="0"/>
          </a:p>
        </p:txBody>
      </p:sp>
    </p:spTree>
    <p:extLst>
      <p:ext uri="{BB962C8B-B14F-4D97-AF65-F5344CB8AC3E}">
        <p14:creationId xmlns:p14="http://schemas.microsoft.com/office/powerpoint/2010/main" val="33647542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14370</TotalTime>
  <Words>445</Words>
  <Application>Microsoft Macintosh PowerPoint</Application>
  <PresentationFormat>Custom</PresentationFormat>
  <Paragraphs>33</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blank</vt:lpstr>
      <vt:lpstr>1_blank</vt:lpstr>
      <vt:lpstr>PowerPoint Presentation</vt:lpstr>
    </vt:vector>
  </TitlesOfParts>
  <Company>Boise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teriwilliams</dc:creator>
  <cp:lastModifiedBy>Alex Cole</cp:lastModifiedBy>
  <cp:revision>80</cp:revision>
  <dcterms:created xsi:type="dcterms:W3CDTF">2012-11-02T22:58:36Z</dcterms:created>
  <dcterms:modified xsi:type="dcterms:W3CDTF">2016-04-07T15:54:16Z</dcterms:modified>
</cp:coreProperties>
</file>