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3"/>
    <p:sldId id="268" r:id="rId4"/>
    <p:sldId id="271" r:id="rId5"/>
    <p:sldId id="270" r:id="rId6"/>
    <p:sldId id="272" r:id="rId7"/>
    <p:sldId id="258" r:id="rId8"/>
    <p:sldId id="273" r:id="rId9"/>
    <p:sldId id="261" r:id="rId10"/>
    <p:sldId id="274" r:id="rId11"/>
    <p:sldId id="260" r:id="rId12"/>
    <p:sldId id="275" r:id="rId13"/>
  </p:sldIdLst>
  <p:sldSz cx="18288000" cy="10287000"/>
  <p:notesSz cx="6858000" cy="9144000"/>
  <p:embeddedFontLst>
    <p:embeddedFont>
      <p:font typeface="Poppins Bold" panose="00000800000000000000"/>
      <p:bold r:id="rId18"/>
    </p:embeddedFont>
    <p:embeddedFont>
      <p:font typeface="Poppins" panose="00000500000000000000"/>
      <p:regular r:id="rId19"/>
    </p:embeddedFont>
    <p:embeddedFont>
      <p:font typeface="Calibri" panose="020F050202020403020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096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70B395-2DD1-4E0C-AD7F-C33E717CE14B}" type="datetimeFigureOut">
              <a:rPr lang="pt-BR" smtClean="0"/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666332-D461-43D9-A1C1-8FF0295CCEC5}" type="slidenum">
              <a:rPr lang="pt-BR" smtClean="0"/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044000" y="591608"/>
            <a:ext cx="16200000" cy="1188000"/>
          </a:xfrm>
        </p:spPr>
        <p:txBody>
          <a:bodyPr lIns="0" tIns="0" rIns="0" bIns="0"/>
          <a:lstStyle>
            <a:lvl1pPr algn="l" fontAlgn="base">
              <a:defRPr sz="48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add title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8.png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image" Target="../media/image5.svg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image" Target="../media/image5.svg"/><Relationship Id="rId6" Type="http://schemas.openxmlformats.org/officeDocument/2006/relationships/image" Target="../media/image4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4.png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svg"/><Relationship Id="rId8" Type="http://schemas.openxmlformats.org/officeDocument/2006/relationships/image" Target="../media/image4.png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3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image" Target="../media/image9.svg"/><Relationship Id="rId6" Type="http://schemas.openxmlformats.org/officeDocument/2006/relationships/image" Target="../media/image8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1.png"/><Relationship Id="rId2" Type="http://schemas.openxmlformats.org/officeDocument/2006/relationships/image" Target="../media/image5.sv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-6954155">
            <a:off x="11475847" y="-16701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7"/>
                </a:lnTo>
                <a:lnTo>
                  <a:pt x="0" y="7389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3351545">
            <a:off x="-34787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9" name="Freeform 9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 rot="0">
            <a:off x="1159836" y="4352925"/>
            <a:ext cx="1392979" cy="1392979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032634" y="3219450"/>
            <a:ext cx="12222732" cy="1830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80"/>
              </a:lnSpc>
            </a:pPr>
            <a:r>
              <a:rPr lang="en-US" sz="119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6L</a:t>
            </a:r>
            <a:r>
              <a:rPr lang="pt-BR" altLang="en-US" sz="119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o</a:t>
            </a:r>
            <a:r>
              <a:rPr lang="en-US" sz="119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WPAN</a:t>
            </a:r>
            <a:endParaRPr lang="en-US" sz="1190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681288" y="4800600"/>
            <a:ext cx="12925424" cy="204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80"/>
              </a:lnSpc>
            </a:pPr>
            <a:r>
              <a:rPr lang="en-US" sz="1190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&amp; XMPP</a:t>
            </a:r>
            <a:endParaRPr lang="en-US" sz="11900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Início</a:t>
            </a:r>
            <a:endParaRPr lang="pt-BR" alt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Sobre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Conteúdo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21" name="Group 21"/>
          <p:cNvGrpSpPr/>
          <p:nvPr/>
        </p:nvGrpSpPr>
        <p:grpSpPr>
          <a:xfrm rot="0">
            <a:off x="14753834" y="2055071"/>
            <a:ext cx="1392979" cy="1392979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Início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Sobre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Conteúdo</a:t>
            </a:r>
            <a:endParaRPr lang="pt-BR" alt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76320" y="1974384"/>
            <a:ext cx="9540668" cy="135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en-US" sz="44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LUGARES, EMPRESAS </a:t>
            </a:r>
            <a:endParaRPr lang="pt-BR" altLang="en-US" sz="440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  <a:p>
            <a:pPr algn="l">
              <a:lnSpc>
                <a:spcPct val="100000"/>
              </a:lnSpc>
            </a:pPr>
            <a:r>
              <a:rPr lang="pt-BR" altLang="en-US" sz="44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E SITUAÇÕES DE USO</a:t>
            </a:r>
            <a:endParaRPr lang="pt-BR" altLang="en-US" sz="440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1" name="Freeform 11"/>
          <p:cNvSpPr/>
          <p:nvPr/>
        </p:nvSpPr>
        <p:spPr>
          <a:xfrm rot="290217" flipH="1">
            <a:off x="-1753729" y="4662937"/>
            <a:ext cx="15979830" cy="11563586"/>
          </a:xfrm>
          <a:custGeom>
            <a:avLst/>
            <a:gdLst/>
            <a:ahLst/>
            <a:cxnLst/>
            <a:rect l="l" t="t" r="r" b="b"/>
            <a:pathLst>
              <a:path w="15979830" h="11563586">
                <a:moveTo>
                  <a:pt x="15979829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29" y="11563586"/>
                </a:lnTo>
                <a:lnTo>
                  <a:pt x="1597982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676320" y="3238669"/>
            <a:ext cx="9540668" cy="12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45"/>
              </a:lnSpc>
            </a:pPr>
            <a:r>
              <a:rPr lang="en-US" altLang="pt-BR" sz="787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6LoWPAN</a:t>
            </a:r>
            <a:endParaRPr lang="en-US" altLang="pt-BR" sz="7870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8703310" y="2020570"/>
            <a:ext cx="9370060" cy="4449445"/>
            <a:chOff x="0" y="0"/>
            <a:chExt cx="1524649" cy="92526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24649" cy="925266"/>
            </a:xfrm>
            <a:custGeom>
              <a:avLst/>
              <a:gdLst/>
              <a:ahLst/>
              <a:cxnLst/>
              <a:rect l="l" t="t" r="r" b="b"/>
              <a:pathLst>
                <a:path w="1524649" h="925266">
                  <a:moveTo>
                    <a:pt x="88267" y="0"/>
                  </a:moveTo>
                  <a:lnTo>
                    <a:pt x="1436382" y="0"/>
                  </a:lnTo>
                  <a:cubicBezTo>
                    <a:pt x="1459792" y="0"/>
                    <a:pt x="1482243" y="9299"/>
                    <a:pt x="1498796" y="25853"/>
                  </a:cubicBezTo>
                  <a:cubicBezTo>
                    <a:pt x="1515349" y="42406"/>
                    <a:pt x="1524649" y="64857"/>
                    <a:pt x="1524649" y="88267"/>
                  </a:cubicBezTo>
                  <a:lnTo>
                    <a:pt x="1524649" y="836999"/>
                  </a:lnTo>
                  <a:cubicBezTo>
                    <a:pt x="1524649" y="885748"/>
                    <a:pt x="1485130" y="925266"/>
                    <a:pt x="1436382" y="925266"/>
                  </a:cubicBezTo>
                  <a:lnTo>
                    <a:pt x="88267" y="925266"/>
                  </a:lnTo>
                  <a:cubicBezTo>
                    <a:pt x="39518" y="925266"/>
                    <a:pt x="0" y="885748"/>
                    <a:pt x="0" y="836999"/>
                  </a:cubicBezTo>
                  <a:lnTo>
                    <a:pt x="0" y="88267"/>
                  </a:lnTo>
                  <a:cubicBezTo>
                    <a:pt x="0" y="39518"/>
                    <a:pt x="39518" y="0"/>
                    <a:pt x="88267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1524649" cy="991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822055" y="2167255"/>
            <a:ext cx="9172575" cy="41668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342900" lvl="0" indent="-342900" algn="l">
              <a:lnSpc>
                <a:spcPts val="31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Philips Hue: sistemas de ilumina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inteligente podem usar 6LoWPAN para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comunica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entre l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â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mpadas e sensores.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31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Projetos de cidades inteligentes na Europa e 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sia, usando sensores 6LoWPAN para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monitorar tr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fego e qualidade do ar.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31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Universidades e centros de pesquisa usam 6LoWPAN em projetos de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monitoramento ambiental com sensores espalhados em 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reas florestais.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13315205" y="6558372"/>
            <a:ext cx="5399855" cy="539985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2722677" y="7190589"/>
            <a:ext cx="2595217" cy="259521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6" name="Freeform 26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Inicio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Sobre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Conteúdo</a:t>
            </a:r>
            <a:endParaRPr lang="pt-BR" alt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676320" y="1974384"/>
            <a:ext cx="9540668" cy="1353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00000"/>
              </a:lnSpc>
            </a:pPr>
            <a:r>
              <a:rPr lang="pt-BR" altLang="en-US" sz="44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LUGARES, EMPRESAS </a:t>
            </a:r>
            <a:endParaRPr lang="pt-BR" altLang="en-US" sz="440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  <a:p>
            <a:pPr algn="l">
              <a:lnSpc>
                <a:spcPct val="100000"/>
              </a:lnSpc>
            </a:pPr>
            <a:r>
              <a:rPr lang="pt-BR" altLang="en-US" sz="44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E SITUAÇÕES DE USO</a:t>
            </a:r>
            <a:endParaRPr lang="pt-BR" altLang="en-US" sz="440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1" name="Freeform 11"/>
          <p:cNvSpPr/>
          <p:nvPr/>
        </p:nvSpPr>
        <p:spPr>
          <a:xfrm rot="290217" flipH="1">
            <a:off x="-1753729" y="4662937"/>
            <a:ext cx="15979830" cy="11563586"/>
          </a:xfrm>
          <a:custGeom>
            <a:avLst/>
            <a:gdLst/>
            <a:ahLst/>
            <a:cxnLst/>
            <a:rect l="l" t="t" r="r" b="b"/>
            <a:pathLst>
              <a:path w="15979830" h="11563586">
                <a:moveTo>
                  <a:pt x="15979829" y="0"/>
                </a:moveTo>
                <a:lnTo>
                  <a:pt x="0" y="0"/>
                </a:lnTo>
                <a:lnTo>
                  <a:pt x="0" y="11563586"/>
                </a:lnTo>
                <a:lnTo>
                  <a:pt x="15979829" y="11563586"/>
                </a:lnTo>
                <a:lnTo>
                  <a:pt x="1597982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676320" y="3238669"/>
            <a:ext cx="9540668" cy="1210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445"/>
              </a:lnSpc>
            </a:pPr>
            <a:r>
              <a:rPr lang="pt-BR" altLang="en-US" sz="787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XMPP</a:t>
            </a:r>
            <a:endParaRPr lang="pt-BR" altLang="en-US" sz="7870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8703310" y="2020570"/>
            <a:ext cx="9370060" cy="4449445"/>
            <a:chOff x="0" y="0"/>
            <a:chExt cx="1524649" cy="92526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524649" cy="925266"/>
            </a:xfrm>
            <a:custGeom>
              <a:avLst/>
              <a:gdLst/>
              <a:ahLst/>
              <a:cxnLst/>
              <a:rect l="l" t="t" r="r" b="b"/>
              <a:pathLst>
                <a:path w="1524649" h="925266">
                  <a:moveTo>
                    <a:pt x="88267" y="0"/>
                  </a:moveTo>
                  <a:lnTo>
                    <a:pt x="1436382" y="0"/>
                  </a:lnTo>
                  <a:cubicBezTo>
                    <a:pt x="1459792" y="0"/>
                    <a:pt x="1482243" y="9299"/>
                    <a:pt x="1498796" y="25853"/>
                  </a:cubicBezTo>
                  <a:cubicBezTo>
                    <a:pt x="1515349" y="42406"/>
                    <a:pt x="1524649" y="64857"/>
                    <a:pt x="1524649" y="88267"/>
                  </a:cubicBezTo>
                  <a:lnTo>
                    <a:pt x="1524649" y="836999"/>
                  </a:lnTo>
                  <a:cubicBezTo>
                    <a:pt x="1524649" y="885748"/>
                    <a:pt x="1485130" y="925266"/>
                    <a:pt x="1436382" y="925266"/>
                  </a:cubicBezTo>
                  <a:lnTo>
                    <a:pt x="88267" y="925266"/>
                  </a:lnTo>
                  <a:cubicBezTo>
                    <a:pt x="39518" y="925266"/>
                    <a:pt x="0" y="885748"/>
                    <a:pt x="0" y="836999"/>
                  </a:cubicBezTo>
                  <a:lnTo>
                    <a:pt x="0" y="88267"/>
                  </a:lnTo>
                  <a:cubicBezTo>
                    <a:pt x="0" y="39518"/>
                    <a:pt x="39518" y="0"/>
                    <a:pt x="88267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1524649" cy="9919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8822055" y="2167255"/>
            <a:ext cx="9172575" cy="416687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342900" lvl="0" indent="-342900" algn="l">
              <a:lnSpc>
                <a:spcPts val="31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Google Talk (antigo) e sistemas de chat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baseados em XMPP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31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Openfire: servidor XMPP para controle e mensagens em empresas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342900" lvl="0" indent="-342900" algn="l">
              <a:lnSpc>
                <a:spcPts val="315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Projetos IoT que precisam de comunica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robusta e segura, como: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Dispositivos m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dicos inteligentes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e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Sistemas prediais com m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ú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ltiplos dispositivos interligados.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13315205" y="6558372"/>
            <a:ext cx="5399855" cy="539985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2722677" y="7190589"/>
            <a:ext cx="2595217" cy="2595217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23" name="Group 23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6" name="Freeform 26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751422" y="5182569"/>
            <a:ext cx="13398293" cy="9695492"/>
          </a:xfrm>
          <a:custGeom>
            <a:avLst/>
            <a:gdLst/>
            <a:ahLst/>
            <a:cxnLst/>
            <a:rect l="l" t="t" r="r" b="b"/>
            <a:pathLst>
              <a:path w="13398293" h="9695492">
                <a:moveTo>
                  <a:pt x="13398293" y="0"/>
                </a:moveTo>
                <a:lnTo>
                  <a:pt x="0" y="0"/>
                </a:lnTo>
                <a:lnTo>
                  <a:pt x="0" y="9695493"/>
                </a:lnTo>
                <a:lnTo>
                  <a:pt x="13398293" y="9695493"/>
                </a:lnTo>
                <a:lnTo>
                  <a:pt x="133982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0395965" y="2573979"/>
            <a:ext cx="6186137" cy="5710470"/>
            <a:chOff x="0" y="0"/>
            <a:chExt cx="1629271" cy="150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9271" cy="1503992"/>
            </a:xfrm>
            <a:custGeom>
              <a:avLst/>
              <a:gdLst/>
              <a:ahLst/>
              <a:cxnLst/>
              <a:rect l="l" t="t" r="r" b="b"/>
              <a:pathLst>
                <a:path w="1629271" h="1503992">
                  <a:moveTo>
                    <a:pt x="125150" y="0"/>
                  </a:moveTo>
                  <a:lnTo>
                    <a:pt x="1504121" y="0"/>
                  </a:lnTo>
                  <a:cubicBezTo>
                    <a:pt x="1573239" y="0"/>
                    <a:pt x="1629271" y="56031"/>
                    <a:pt x="1629271" y="125150"/>
                  </a:cubicBezTo>
                  <a:lnTo>
                    <a:pt x="1629271" y="1378843"/>
                  </a:lnTo>
                  <a:cubicBezTo>
                    <a:pt x="1629271" y="1412034"/>
                    <a:pt x="1616085" y="1443867"/>
                    <a:pt x="1592615" y="1467337"/>
                  </a:cubicBezTo>
                  <a:cubicBezTo>
                    <a:pt x="1569145" y="1490807"/>
                    <a:pt x="1537313" y="1503992"/>
                    <a:pt x="1504121" y="1503992"/>
                  </a:cubicBezTo>
                  <a:lnTo>
                    <a:pt x="125150" y="1503992"/>
                  </a:lnTo>
                  <a:cubicBezTo>
                    <a:pt x="56031" y="1503992"/>
                    <a:pt x="0" y="1447961"/>
                    <a:pt x="0" y="1378843"/>
                  </a:cubicBezTo>
                  <a:lnTo>
                    <a:pt x="0" y="125150"/>
                  </a:lnTo>
                  <a:cubicBezTo>
                    <a:pt x="0" y="91958"/>
                    <a:pt x="13185" y="60126"/>
                    <a:pt x="36655" y="36655"/>
                  </a:cubicBezTo>
                  <a:cubicBezTo>
                    <a:pt x="60126" y="13185"/>
                    <a:pt x="91958" y="0"/>
                    <a:pt x="125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629271" cy="157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Inicío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Sobre</a:t>
            </a:r>
            <a:endParaRPr lang="pt-BR" alt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Conteúdo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" name="Freeform 14"/>
          <p:cNvSpPr/>
          <p:nvPr/>
        </p:nvSpPr>
        <p:spPr>
          <a:xfrm rot="3720470">
            <a:off x="-35168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557999" y="3227693"/>
            <a:ext cx="8417276" cy="253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90"/>
              </a:lnSpc>
            </a:pPr>
            <a:r>
              <a:rPr lang="pt-BR" altLang="en-US" sz="80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CLASSIFICAÇÃO</a:t>
            </a:r>
            <a:endParaRPr lang="pt-BR" altLang="en-US" sz="800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57999" y="5818954"/>
            <a:ext cx="8000779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pt-BR" sz="645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6LoWPAN</a:t>
            </a:r>
            <a:endParaRPr lang="en-US" altLang="pt-BR" sz="6450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541635" y="2857500"/>
            <a:ext cx="5993130" cy="560260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0" lvl="0" indent="0" algn="ctr">
              <a:lnSpc>
                <a:spcPts val="3710"/>
              </a:lnSpc>
              <a:spcBef>
                <a:spcPct val="0"/>
              </a:spcBef>
            </a:pPr>
            <a:endParaRPr lang="pt-BR" altLang="en-US" sz="32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ctr">
              <a:lnSpc>
                <a:spcPts val="3710"/>
              </a:lnSpc>
              <a:spcBef>
                <a:spcPct val="0"/>
              </a:spcBef>
            </a:pPr>
            <a:r>
              <a:rPr lang="pt-BR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6LoWPAN</a:t>
            </a:r>
            <a:endParaRPr lang="en-US" altLang="pt-BR" sz="32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ctr">
              <a:lnSpc>
                <a:spcPts val="3710"/>
              </a:lnSpc>
              <a:spcBef>
                <a:spcPct val="0"/>
              </a:spcBef>
            </a:pPr>
            <a:r>
              <a:rPr lang="pt-BR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 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um protocolo de</a:t>
            </a:r>
            <a:r>
              <a:rPr lang="pt-BR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comunica</a:t>
            </a:r>
            <a:r>
              <a:rPr lang="en-US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</a:t>
            </a:r>
            <a:r>
              <a:rPr lang="pt-BR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projetado</a:t>
            </a:r>
            <a:r>
              <a:rPr lang="pt-BR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para permitir</a:t>
            </a:r>
            <a:r>
              <a:rPr lang="pt-BR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que</a:t>
            </a:r>
            <a:r>
              <a:rPr lang="pt-BR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dispositivos</a:t>
            </a:r>
            <a:r>
              <a:rPr lang="pt-BR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pequenos e de baixo consumo de energia se conectem por meio de redes sem fio</a:t>
            </a:r>
            <a:r>
              <a:rPr lang="pt-BR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pt-BR" altLang="en-US" sz="32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8" name="Group 18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1" name="Freeform 21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 rot="0">
            <a:off x="17101333" y="1741715"/>
            <a:ext cx="1664529" cy="166452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751422" y="5182569"/>
            <a:ext cx="13398293" cy="9695492"/>
          </a:xfrm>
          <a:custGeom>
            <a:avLst/>
            <a:gdLst/>
            <a:ahLst/>
            <a:cxnLst/>
            <a:rect l="l" t="t" r="r" b="b"/>
            <a:pathLst>
              <a:path w="13398293" h="9695492">
                <a:moveTo>
                  <a:pt x="13398293" y="0"/>
                </a:moveTo>
                <a:lnTo>
                  <a:pt x="0" y="0"/>
                </a:lnTo>
                <a:lnTo>
                  <a:pt x="0" y="9695493"/>
                </a:lnTo>
                <a:lnTo>
                  <a:pt x="13398293" y="9695493"/>
                </a:lnTo>
                <a:lnTo>
                  <a:pt x="1339829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0">
            <a:off x="10395965" y="2573979"/>
            <a:ext cx="6186137" cy="5710470"/>
            <a:chOff x="0" y="0"/>
            <a:chExt cx="1629271" cy="15039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29271" cy="1503992"/>
            </a:xfrm>
            <a:custGeom>
              <a:avLst/>
              <a:gdLst/>
              <a:ahLst/>
              <a:cxnLst/>
              <a:rect l="l" t="t" r="r" b="b"/>
              <a:pathLst>
                <a:path w="1629271" h="1503992">
                  <a:moveTo>
                    <a:pt x="125150" y="0"/>
                  </a:moveTo>
                  <a:lnTo>
                    <a:pt x="1504121" y="0"/>
                  </a:lnTo>
                  <a:cubicBezTo>
                    <a:pt x="1573239" y="0"/>
                    <a:pt x="1629271" y="56031"/>
                    <a:pt x="1629271" y="125150"/>
                  </a:cubicBezTo>
                  <a:lnTo>
                    <a:pt x="1629271" y="1378843"/>
                  </a:lnTo>
                  <a:cubicBezTo>
                    <a:pt x="1629271" y="1412034"/>
                    <a:pt x="1616085" y="1443867"/>
                    <a:pt x="1592615" y="1467337"/>
                  </a:cubicBezTo>
                  <a:cubicBezTo>
                    <a:pt x="1569145" y="1490807"/>
                    <a:pt x="1537313" y="1503992"/>
                    <a:pt x="1504121" y="1503992"/>
                  </a:cubicBezTo>
                  <a:lnTo>
                    <a:pt x="125150" y="1503992"/>
                  </a:lnTo>
                  <a:cubicBezTo>
                    <a:pt x="56031" y="1503992"/>
                    <a:pt x="0" y="1447961"/>
                    <a:pt x="0" y="1378843"/>
                  </a:cubicBezTo>
                  <a:lnTo>
                    <a:pt x="0" y="125150"/>
                  </a:lnTo>
                  <a:cubicBezTo>
                    <a:pt x="0" y="91958"/>
                    <a:pt x="13185" y="60126"/>
                    <a:pt x="36655" y="36655"/>
                  </a:cubicBezTo>
                  <a:cubicBezTo>
                    <a:pt x="60126" y="13185"/>
                    <a:pt x="91958" y="0"/>
                    <a:pt x="125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629271" cy="15706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Início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Sobre</a:t>
            </a:r>
            <a:endParaRPr lang="pt-BR" alt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Conteúdo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4" name="Freeform 14"/>
          <p:cNvSpPr/>
          <p:nvPr/>
        </p:nvSpPr>
        <p:spPr>
          <a:xfrm rot="3720470">
            <a:off x="-3516807" y="4537026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557999" y="3227693"/>
            <a:ext cx="8417276" cy="2537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90"/>
              </a:lnSpc>
            </a:pPr>
            <a:r>
              <a:rPr lang="pt-BR" altLang="en-US" sz="80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CLASSIFICAÇÃO</a:t>
            </a:r>
            <a:endParaRPr lang="pt-BR" altLang="en-US" sz="800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557999" y="5818954"/>
            <a:ext cx="8000779" cy="7689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altLang="pt-BR" sz="645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XMPP</a:t>
            </a:r>
            <a:endParaRPr lang="en-US" altLang="pt-BR" sz="6450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0541635" y="2857500"/>
            <a:ext cx="5993130" cy="5602605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0" lvl="0" indent="0" algn="ctr">
              <a:lnSpc>
                <a:spcPts val="3710"/>
              </a:lnSpc>
              <a:spcBef>
                <a:spcPct val="0"/>
              </a:spcBef>
            </a:pPr>
            <a:endParaRPr lang="en-US" altLang="pt-BR" sz="32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ctr">
              <a:lnSpc>
                <a:spcPts val="3710"/>
              </a:lnSpc>
              <a:spcBef>
                <a:spcPct val="0"/>
              </a:spcBef>
            </a:pP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XMPP </a:t>
            </a:r>
            <a:endParaRPr lang="en-US" altLang="pt-BR" sz="32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ctr">
              <a:lnSpc>
                <a:spcPts val="3710"/>
              </a:lnSpc>
              <a:spcBef>
                <a:spcPct val="0"/>
              </a:spcBef>
            </a:pPr>
            <a:r>
              <a:rPr lang="en-US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um protocolo aberto</a:t>
            </a:r>
            <a:r>
              <a:rPr lang="pt-BR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 descentralizado baseado em XML, criado para comunica</a:t>
            </a:r>
            <a:r>
              <a:rPr lang="en-US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em tempo real e troca de</a:t>
            </a:r>
            <a:endParaRPr lang="en-US" altLang="pt-BR" sz="32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ctr">
              <a:lnSpc>
                <a:spcPts val="3710"/>
              </a:lnSpc>
              <a:spcBef>
                <a:spcPct val="0"/>
              </a:spcBef>
            </a:pP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mensagens instant</a:t>
            </a:r>
            <a:r>
              <a:rPr lang="en-US" altLang="en-US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â</a:t>
            </a:r>
            <a:r>
              <a:rPr lang="en-US" altLang="pt-BR" sz="32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neas.</a:t>
            </a:r>
            <a:endParaRPr lang="en-US" altLang="pt-BR" sz="32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8" name="Group 18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1" name="Freeform 21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2" name="Group 22"/>
          <p:cNvGrpSpPr/>
          <p:nvPr/>
        </p:nvGrpSpPr>
        <p:grpSpPr>
          <a:xfrm rot="0">
            <a:off x="17101333" y="1741715"/>
            <a:ext cx="1664529" cy="1664529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-7076780">
            <a:off x="11120447" y="-921645"/>
            <a:ext cx="10739973" cy="7771835"/>
          </a:xfrm>
          <a:custGeom>
            <a:avLst/>
            <a:gdLst/>
            <a:ahLst/>
            <a:cxnLst/>
            <a:rect l="l" t="t" r="r" b="b"/>
            <a:pathLst>
              <a:path w="10739973" h="7771835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Início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Sobre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Cont</a:t>
            </a: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eúdo</a:t>
            </a:r>
            <a:endParaRPr 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64663" y="2295708"/>
            <a:ext cx="7924372" cy="175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90"/>
              </a:lnSpc>
            </a:pPr>
            <a:r>
              <a:rPr lang="pt-BR" altLang="en-US" sz="1141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DEFINIÇÃO</a:t>
            </a:r>
            <a:endParaRPr lang="pt-BR" altLang="en-US" sz="1141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64663" y="3820157"/>
            <a:ext cx="10497000" cy="175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90"/>
              </a:lnSpc>
            </a:pPr>
            <a:r>
              <a:rPr lang="en-US" altLang="pt-BR" sz="1141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6L</a:t>
            </a:r>
            <a:r>
              <a:rPr lang="pt-BR" altLang="en-US" sz="1141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o</a:t>
            </a:r>
            <a:r>
              <a:rPr lang="en-US" altLang="pt-BR" sz="1141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WPAN</a:t>
            </a:r>
            <a:endParaRPr lang="en-US" altLang="pt-BR" sz="11410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928036" y="5777416"/>
            <a:ext cx="8429577" cy="2470745"/>
            <a:chOff x="0" y="0"/>
            <a:chExt cx="2220135" cy="65073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20135" cy="650731"/>
            </a:xfrm>
            <a:custGeom>
              <a:avLst/>
              <a:gdLst/>
              <a:ahLst/>
              <a:cxnLst/>
              <a:rect l="l" t="t" r="r" b="b"/>
              <a:pathLst>
                <a:path w="2220135" h="650731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590115"/>
                  </a:lnTo>
                  <a:cubicBezTo>
                    <a:pt x="2220135" y="623592"/>
                    <a:pt x="2192997" y="650731"/>
                    <a:pt x="2159520" y="650731"/>
                  </a:cubicBezTo>
                  <a:lnTo>
                    <a:pt x="60616" y="650731"/>
                  </a:lnTo>
                  <a:cubicBezTo>
                    <a:pt x="27139" y="650731"/>
                    <a:pt x="0" y="623592"/>
                    <a:pt x="0" y="590115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2220135" cy="7174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81200" y="5829300"/>
            <a:ext cx="8298180" cy="242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6LoWPAN (IPv6 over Low-power Wireless Personal Area Networks) 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um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protocolo desenvolvido pela IETF que permite a transmiss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de pacotes IPv6 em redes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 baixo consumo de energia, como as baseadas no padr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IEEE 802.15.4.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11408122" y="2267783"/>
            <a:ext cx="5399855" cy="539985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3" name="Freeform 23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154411">
            <a:off x="-4445856" y="5671974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 rot="0">
            <a:off x="-448594" y="2267783"/>
            <a:ext cx="1560782" cy="156078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-7076780">
            <a:off x="11120447" y="-921645"/>
            <a:ext cx="10739973" cy="7771835"/>
          </a:xfrm>
          <a:custGeom>
            <a:avLst/>
            <a:gdLst/>
            <a:ahLst/>
            <a:cxnLst/>
            <a:rect l="l" t="t" r="r" b="b"/>
            <a:pathLst>
              <a:path w="10739973" h="7771835">
                <a:moveTo>
                  <a:pt x="0" y="0"/>
                </a:moveTo>
                <a:lnTo>
                  <a:pt x="10739974" y="0"/>
                </a:lnTo>
                <a:lnTo>
                  <a:pt x="10739974" y="7771835"/>
                </a:lnTo>
                <a:lnTo>
                  <a:pt x="0" y="7771835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Início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Sobre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Conteúdo</a:t>
            </a:r>
            <a:endParaRPr lang="pt-BR" alt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64663" y="2295708"/>
            <a:ext cx="7924372" cy="175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90"/>
              </a:lnSpc>
            </a:pPr>
            <a:r>
              <a:rPr lang="pt-BR" altLang="en-US" sz="1141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DEFINIÇÃO</a:t>
            </a:r>
            <a:endParaRPr lang="pt-BR" altLang="en-US" sz="1141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64663" y="3820157"/>
            <a:ext cx="10497000" cy="17551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90"/>
              </a:lnSpc>
            </a:pPr>
            <a:r>
              <a:rPr lang="pt-BR" altLang="en-US" sz="1141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XMPP</a:t>
            </a:r>
            <a:endParaRPr lang="pt-BR" altLang="en-US" sz="11410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1928036" y="5777416"/>
            <a:ext cx="8429577" cy="2470745"/>
            <a:chOff x="0" y="0"/>
            <a:chExt cx="2220135" cy="65073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220135" cy="650731"/>
            </a:xfrm>
            <a:custGeom>
              <a:avLst/>
              <a:gdLst/>
              <a:ahLst/>
              <a:cxnLst/>
              <a:rect l="l" t="t" r="r" b="b"/>
              <a:pathLst>
                <a:path w="2220135" h="650731">
                  <a:moveTo>
                    <a:pt x="60616" y="0"/>
                  </a:moveTo>
                  <a:lnTo>
                    <a:pt x="2159520" y="0"/>
                  </a:lnTo>
                  <a:cubicBezTo>
                    <a:pt x="2175596" y="0"/>
                    <a:pt x="2191014" y="6386"/>
                    <a:pt x="2202381" y="17754"/>
                  </a:cubicBezTo>
                  <a:cubicBezTo>
                    <a:pt x="2213749" y="29122"/>
                    <a:pt x="2220135" y="44540"/>
                    <a:pt x="2220135" y="60616"/>
                  </a:cubicBezTo>
                  <a:lnTo>
                    <a:pt x="2220135" y="590115"/>
                  </a:lnTo>
                  <a:cubicBezTo>
                    <a:pt x="2220135" y="623592"/>
                    <a:pt x="2192997" y="650731"/>
                    <a:pt x="2159520" y="650731"/>
                  </a:cubicBezTo>
                  <a:lnTo>
                    <a:pt x="60616" y="650731"/>
                  </a:lnTo>
                  <a:cubicBezTo>
                    <a:pt x="27139" y="650731"/>
                    <a:pt x="0" y="623592"/>
                    <a:pt x="0" y="590115"/>
                  </a:cubicBezTo>
                  <a:lnTo>
                    <a:pt x="0" y="60616"/>
                  </a:lnTo>
                  <a:cubicBezTo>
                    <a:pt x="0" y="27139"/>
                    <a:pt x="27139" y="0"/>
                    <a:pt x="60616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2220135" cy="7174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1981200" y="5829300"/>
            <a:ext cx="8298180" cy="24237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XMPP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(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Extensible Messaging and Presence Protocol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)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Foi criado originalmente para mensagens instant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â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neas, mas evoluiu para suportar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comunica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m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quina-a-m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quina (M2M), usada em alguns sistemas IoT mais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avan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ados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pt-BR" altLang="en-US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11408122" y="2267783"/>
            <a:ext cx="5399855" cy="5399855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23" name="Freeform 23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4" name="Freeform 24"/>
          <p:cNvSpPr/>
          <p:nvPr/>
        </p:nvSpPr>
        <p:spPr>
          <a:xfrm rot="3154411">
            <a:off x="-4445856" y="5671974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3" y="0"/>
                </a:lnTo>
                <a:lnTo>
                  <a:pt x="10212043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25" name="Group 25"/>
          <p:cNvGrpSpPr/>
          <p:nvPr/>
        </p:nvGrpSpPr>
        <p:grpSpPr>
          <a:xfrm rot="0">
            <a:off x="-448594" y="2267783"/>
            <a:ext cx="1560782" cy="1560782"/>
            <a:chOff x="0" y="0"/>
            <a:chExt cx="812800" cy="8128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7" name="TextBox 2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7544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2117121" y="6297363"/>
            <a:ext cx="4183102" cy="2169217"/>
            <a:chOff x="0" y="0"/>
            <a:chExt cx="1101722" cy="5713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Início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Sobre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Conteúdo</a:t>
            </a:r>
            <a:endParaRPr lang="pt-BR" alt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7052449" y="6297363"/>
            <a:ext cx="4183102" cy="2169217"/>
            <a:chOff x="0" y="0"/>
            <a:chExt cx="1101722" cy="57131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1987778" y="6297363"/>
            <a:ext cx="4183102" cy="2169217"/>
            <a:chOff x="0" y="0"/>
            <a:chExt cx="1101722" cy="57131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914869" y="2205614"/>
            <a:ext cx="10311504" cy="1309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0"/>
              </a:lnSpc>
            </a:pPr>
            <a:r>
              <a:rPr lang="pt-BR" altLang="en-US" sz="8505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APLICAÇÃO</a:t>
            </a:r>
            <a:endParaRPr lang="pt-BR" altLang="en-US" sz="8505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914869" y="3342329"/>
            <a:ext cx="10311504" cy="1309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0"/>
              </a:lnSpc>
            </a:pPr>
            <a:r>
              <a:rPr lang="en-US" altLang="pt-BR" sz="8505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6LoWPAN</a:t>
            </a:r>
            <a:endParaRPr lang="en-US" altLang="pt-BR" sz="8505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186940" y="6362700"/>
            <a:ext cx="3980815" cy="233934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 usado para conectar sensores e dispositvos inteligentes, como termostatos, lâmpadas, fechaduras e detectores de movimento.</a:t>
            </a:r>
            <a:endParaRPr lang="pt-BR" altLang="en-US" sz="20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112000" y="6353810"/>
            <a:ext cx="4046855" cy="2019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 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Ideal para redes de sensores em 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reas remotas,</a:t>
            </a:r>
            <a:r>
              <a:rPr lang="pt-BR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como florestas ou planta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çõ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es, para monitorar temperatura, umidade, etc.</a:t>
            </a:r>
            <a:endParaRPr lang="en-US" altLang="pt-BR" sz="20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970385" y="6374765"/>
            <a:ext cx="4098925" cy="40043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Utilizado em dispositivos vest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í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veis ou sensores m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dicos que monitoram sinais vitais (batimentos card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í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acos, press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arterial, etc.)</a:t>
            </a:r>
            <a:endParaRPr lang="en-US" altLang="pt-BR" sz="20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30" name="Group 30"/>
          <p:cNvGrpSpPr/>
          <p:nvPr/>
        </p:nvGrpSpPr>
        <p:grpSpPr>
          <a:xfrm rot="0">
            <a:off x="2117121" y="5143500"/>
            <a:ext cx="4183102" cy="810025"/>
            <a:chOff x="0" y="0"/>
            <a:chExt cx="1101722" cy="2133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350274" y="5372300"/>
            <a:ext cx="3918236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pt-BR" altLang="en-US" sz="210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AUTOMAÇÃO RESIDENCIAL</a:t>
            </a:r>
            <a:endParaRPr lang="pt-BR" altLang="en-US" sz="210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34" name="Group 34"/>
          <p:cNvGrpSpPr/>
          <p:nvPr/>
        </p:nvGrpSpPr>
        <p:grpSpPr>
          <a:xfrm rot="0">
            <a:off x="7068305" y="5143500"/>
            <a:ext cx="4183102" cy="810025"/>
            <a:chOff x="0" y="0"/>
            <a:chExt cx="1101722" cy="2133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7185517" y="5219900"/>
            <a:ext cx="3918236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pt-BR" altLang="en-US" sz="210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MONITORAMENTO AMBIENTAL</a:t>
            </a:r>
            <a:endParaRPr lang="pt-BR" altLang="en-US" sz="210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38" name="Group 38"/>
          <p:cNvGrpSpPr/>
          <p:nvPr/>
        </p:nvGrpSpPr>
        <p:grpSpPr>
          <a:xfrm rot="0">
            <a:off x="11887057" y="5143500"/>
            <a:ext cx="4183102" cy="810025"/>
            <a:chOff x="0" y="0"/>
            <a:chExt cx="1101722" cy="21334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20211" y="5372300"/>
            <a:ext cx="3918236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pt-BR" altLang="en-US" sz="210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SÁUDE E BEM ESTAR</a:t>
            </a:r>
            <a:endParaRPr lang="pt-BR" altLang="en-US" sz="210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42" name="Group 42"/>
          <p:cNvGrpSpPr/>
          <p:nvPr/>
        </p:nvGrpSpPr>
        <p:grpSpPr>
          <a:xfrm rot="0">
            <a:off x="15474390" y="2120800"/>
            <a:ext cx="1392979" cy="1392979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45" name="Group 45"/>
          <p:cNvGrpSpPr/>
          <p:nvPr/>
        </p:nvGrpSpPr>
        <p:grpSpPr>
          <a:xfrm rot="0">
            <a:off x="724142" y="3114995"/>
            <a:ext cx="1392979" cy="139297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 rot="-7187646">
            <a:off x="12050913" y="-2660948"/>
            <a:ext cx="10212044" cy="7389806"/>
          </a:xfrm>
          <a:custGeom>
            <a:avLst/>
            <a:gdLst/>
            <a:ahLst/>
            <a:cxnLst/>
            <a:rect l="l" t="t" r="r" b="b"/>
            <a:pathLst>
              <a:path w="10212044" h="7389806">
                <a:moveTo>
                  <a:pt x="0" y="0"/>
                </a:moveTo>
                <a:lnTo>
                  <a:pt x="10212044" y="0"/>
                </a:lnTo>
                <a:lnTo>
                  <a:pt x="10212044" y="7389806"/>
                </a:lnTo>
                <a:lnTo>
                  <a:pt x="0" y="7389806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 rot="622067" flipH="1">
            <a:off x="-1754495" y="6572465"/>
            <a:ext cx="12178944" cy="8813127"/>
          </a:xfrm>
          <a:custGeom>
            <a:avLst/>
            <a:gdLst/>
            <a:ahLst/>
            <a:cxnLst/>
            <a:rect l="l" t="t" r="r" b="b"/>
            <a:pathLst>
              <a:path w="12178944" h="8813127">
                <a:moveTo>
                  <a:pt x="12178944" y="0"/>
                </a:moveTo>
                <a:lnTo>
                  <a:pt x="0" y="0"/>
                </a:lnTo>
                <a:lnTo>
                  <a:pt x="0" y="8813127"/>
                </a:lnTo>
                <a:lnTo>
                  <a:pt x="12178944" y="8813127"/>
                </a:lnTo>
                <a:lnTo>
                  <a:pt x="1217894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0">
            <a:off x="2117121" y="6297363"/>
            <a:ext cx="4183102" cy="2169217"/>
            <a:chOff x="0" y="0"/>
            <a:chExt cx="1101722" cy="57131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Início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Sobre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Conteúdo</a:t>
            </a:r>
            <a:endParaRPr lang="pt-BR" alt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5" name="Group 15"/>
          <p:cNvGrpSpPr/>
          <p:nvPr/>
        </p:nvGrpSpPr>
        <p:grpSpPr>
          <a:xfrm rot="0">
            <a:off x="16333348" y="8447529"/>
            <a:ext cx="925952" cy="919347"/>
            <a:chOff x="0" y="0"/>
            <a:chExt cx="289003" cy="286941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89003" cy="286941"/>
            </a:xfrm>
            <a:custGeom>
              <a:avLst/>
              <a:gdLst/>
              <a:ahLst/>
              <a:cxnLst/>
              <a:rect l="l" t="t" r="r" b="b"/>
              <a:pathLst>
                <a:path w="289003" h="286941">
                  <a:moveTo>
                    <a:pt x="143471" y="0"/>
                  </a:moveTo>
                  <a:lnTo>
                    <a:pt x="145532" y="0"/>
                  </a:lnTo>
                  <a:cubicBezTo>
                    <a:pt x="183583" y="0"/>
                    <a:pt x="220075" y="15116"/>
                    <a:pt x="246981" y="42022"/>
                  </a:cubicBezTo>
                  <a:cubicBezTo>
                    <a:pt x="273887" y="68928"/>
                    <a:pt x="289003" y="105420"/>
                    <a:pt x="289003" y="143471"/>
                  </a:cubicBezTo>
                  <a:lnTo>
                    <a:pt x="289003" y="143471"/>
                  </a:lnTo>
                  <a:cubicBezTo>
                    <a:pt x="289003" y="181521"/>
                    <a:pt x="273887" y="218014"/>
                    <a:pt x="246981" y="244920"/>
                  </a:cubicBezTo>
                  <a:cubicBezTo>
                    <a:pt x="220075" y="271826"/>
                    <a:pt x="183583" y="286941"/>
                    <a:pt x="145532" y="286941"/>
                  </a:cubicBezTo>
                  <a:lnTo>
                    <a:pt x="143471" y="286941"/>
                  </a:lnTo>
                  <a:cubicBezTo>
                    <a:pt x="105420" y="286941"/>
                    <a:pt x="68928" y="271826"/>
                    <a:pt x="42022" y="244920"/>
                  </a:cubicBezTo>
                  <a:cubicBezTo>
                    <a:pt x="15116" y="218014"/>
                    <a:pt x="0" y="181521"/>
                    <a:pt x="0" y="143471"/>
                  </a:cubicBezTo>
                  <a:lnTo>
                    <a:pt x="0" y="143471"/>
                  </a:lnTo>
                  <a:cubicBezTo>
                    <a:pt x="0" y="105420"/>
                    <a:pt x="15116" y="68928"/>
                    <a:pt x="42022" y="42022"/>
                  </a:cubicBezTo>
                  <a:cubicBezTo>
                    <a:pt x="68928" y="15116"/>
                    <a:pt x="105420" y="0"/>
                    <a:pt x="1434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38100"/>
              <a:ext cx="289003" cy="32504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8" name="Freeform 18"/>
          <p:cNvSpPr/>
          <p:nvPr/>
        </p:nvSpPr>
        <p:spPr>
          <a:xfrm rot="-5400000">
            <a:off x="16650402" y="8694263"/>
            <a:ext cx="315151" cy="425879"/>
          </a:xfrm>
          <a:custGeom>
            <a:avLst/>
            <a:gdLst/>
            <a:ahLst/>
            <a:cxnLst/>
            <a:rect l="l" t="t" r="r" b="b"/>
            <a:pathLst>
              <a:path w="315151" h="425879">
                <a:moveTo>
                  <a:pt x="0" y="0"/>
                </a:moveTo>
                <a:lnTo>
                  <a:pt x="315151" y="0"/>
                </a:lnTo>
                <a:lnTo>
                  <a:pt x="315151" y="425880"/>
                </a:lnTo>
                <a:lnTo>
                  <a:pt x="0" y="4258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grpSp>
        <p:nvGrpSpPr>
          <p:cNvPr id="19" name="Group 19"/>
          <p:cNvGrpSpPr/>
          <p:nvPr/>
        </p:nvGrpSpPr>
        <p:grpSpPr>
          <a:xfrm rot="0">
            <a:off x="7052449" y="6297363"/>
            <a:ext cx="4183102" cy="2169217"/>
            <a:chOff x="0" y="0"/>
            <a:chExt cx="1101722" cy="57131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22" name="Group 22"/>
          <p:cNvGrpSpPr/>
          <p:nvPr/>
        </p:nvGrpSpPr>
        <p:grpSpPr>
          <a:xfrm rot="0">
            <a:off x="11987778" y="6297363"/>
            <a:ext cx="4183102" cy="2169217"/>
            <a:chOff x="0" y="0"/>
            <a:chExt cx="1101722" cy="57131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101722" cy="571316"/>
            </a:xfrm>
            <a:custGeom>
              <a:avLst/>
              <a:gdLst/>
              <a:ahLst/>
              <a:cxnLst/>
              <a:rect l="l" t="t" r="r" b="b"/>
              <a:pathLst>
                <a:path w="1101722" h="571316">
                  <a:moveTo>
                    <a:pt x="122150" y="0"/>
                  </a:moveTo>
                  <a:lnTo>
                    <a:pt x="979572" y="0"/>
                  </a:lnTo>
                  <a:cubicBezTo>
                    <a:pt x="1011968" y="0"/>
                    <a:pt x="1043038" y="12869"/>
                    <a:pt x="1065945" y="35777"/>
                  </a:cubicBezTo>
                  <a:cubicBezTo>
                    <a:pt x="1088853" y="58685"/>
                    <a:pt x="1101722" y="89754"/>
                    <a:pt x="1101722" y="122150"/>
                  </a:cubicBezTo>
                  <a:lnTo>
                    <a:pt x="1101722" y="449166"/>
                  </a:lnTo>
                  <a:cubicBezTo>
                    <a:pt x="1101722" y="481562"/>
                    <a:pt x="1088853" y="512632"/>
                    <a:pt x="1065945" y="535539"/>
                  </a:cubicBezTo>
                  <a:cubicBezTo>
                    <a:pt x="1043038" y="558447"/>
                    <a:pt x="1011968" y="571316"/>
                    <a:pt x="979572" y="571316"/>
                  </a:cubicBezTo>
                  <a:lnTo>
                    <a:pt x="122150" y="571316"/>
                  </a:lnTo>
                  <a:cubicBezTo>
                    <a:pt x="89754" y="571316"/>
                    <a:pt x="58685" y="558447"/>
                    <a:pt x="35777" y="535539"/>
                  </a:cubicBezTo>
                  <a:cubicBezTo>
                    <a:pt x="12869" y="512632"/>
                    <a:pt x="0" y="481562"/>
                    <a:pt x="0" y="449166"/>
                  </a:cubicBezTo>
                  <a:lnTo>
                    <a:pt x="0" y="122150"/>
                  </a:lnTo>
                  <a:cubicBezTo>
                    <a:pt x="0" y="89754"/>
                    <a:pt x="12869" y="58685"/>
                    <a:pt x="35777" y="35777"/>
                  </a:cubicBezTo>
                  <a:cubicBezTo>
                    <a:pt x="58685" y="12869"/>
                    <a:pt x="89754" y="0"/>
                    <a:pt x="122150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66675"/>
              <a:ext cx="1101722" cy="63799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25" name="TextBox 25"/>
          <p:cNvSpPr txBox="1"/>
          <p:nvPr/>
        </p:nvSpPr>
        <p:spPr>
          <a:xfrm>
            <a:off x="3914869" y="2205614"/>
            <a:ext cx="10311504" cy="1309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0"/>
              </a:lnSpc>
            </a:pPr>
            <a:r>
              <a:rPr lang="pt-BR" altLang="en-US" sz="8505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APLICAÇÃO</a:t>
            </a:r>
            <a:endParaRPr lang="pt-BR" altLang="en-US" sz="8505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3914869" y="3342329"/>
            <a:ext cx="10311504" cy="1309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10"/>
              </a:lnSpc>
            </a:pPr>
            <a:r>
              <a:rPr lang="pt-BR" altLang="en-US" sz="8505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XMPP</a:t>
            </a:r>
            <a:endParaRPr lang="pt-BR" altLang="en-US" sz="8505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2186940" y="6362700"/>
            <a:ext cx="3980815" cy="2339340"/>
          </a:xfrm>
          <a:prstGeom prst="rect">
            <a:avLst/>
          </a:prstGeom>
        </p:spPr>
        <p:txBody>
          <a:bodyPr wrap="square" lIns="0" tIns="0" rIns="0" bIns="0" rtlCol="0" anchor="t">
            <a:no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Sincroniza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de status, chat entre jogadores, gerenciamento de presen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(quem est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online, jogando etc.</a:t>
            </a:r>
            <a:endParaRPr lang="en-US" altLang="pt-BR" sz="20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112000" y="6353810"/>
            <a:ext cx="4046855" cy="20193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Dispositivos se comunicam</a:t>
            </a:r>
            <a:r>
              <a:rPr lang="pt-BR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entre si ou com servidores centralizados usando XMPP para troca de mensagens leves e com presen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 </a:t>
            </a:r>
            <a:r>
              <a:rPr lang="pt-BR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.</a:t>
            </a:r>
            <a:endParaRPr lang="pt-BR" altLang="en-US" sz="20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1970385" y="6374765"/>
            <a:ext cx="4098925" cy="4004310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Comunica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interna entre funcion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rios, com foco em seguran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a, controle e integra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0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com sistemas corporativos (LDAP, AD).</a:t>
            </a:r>
            <a:endParaRPr lang="en-US" altLang="pt-BR" sz="20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30" name="Group 30"/>
          <p:cNvGrpSpPr/>
          <p:nvPr/>
        </p:nvGrpSpPr>
        <p:grpSpPr>
          <a:xfrm rot="0">
            <a:off x="2117121" y="5143500"/>
            <a:ext cx="4183102" cy="810025"/>
            <a:chOff x="0" y="0"/>
            <a:chExt cx="1101722" cy="213340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2" name="TextBox 32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2350274" y="5372300"/>
            <a:ext cx="3918236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pt-BR" altLang="en-US" sz="210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JOGOS ONLINE</a:t>
            </a:r>
            <a:endParaRPr lang="pt-BR" altLang="en-US" sz="210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34" name="Group 34"/>
          <p:cNvGrpSpPr/>
          <p:nvPr/>
        </p:nvGrpSpPr>
        <p:grpSpPr>
          <a:xfrm rot="0">
            <a:off x="7068305" y="5143500"/>
            <a:ext cx="4183102" cy="810025"/>
            <a:chOff x="0" y="0"/>
            <a:chExt cx="1101722" cy="21334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36" name="TextBox 36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37" name="TextBox 37"/>
          <p:cNvSpPr txBox="1"/>
          <p:nvPr/>
        </p:nvSpPr>
        <p:spPr>
          <a:xfrm>
            <a:off x="7134717" y="5357060"/>
            <a:ext cx="3918236" cy="322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pt-BR" altLang="en-US" sz="210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PLATAFORMAS DE IoT</a:t>
            </a:r>
            <a:endParaRPr lang="pt-BR" altLang="en-US" sz="210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38" name="Group 38"/>
          <p:cNvGrpSpPr/>
          <p:nvPr/>
        </p:nvGrpSpPr>
        <p:grpSpPr>
          <a:xfrm rot="0">
            <a:off x="11887057" y="5143500"/>
            <a:ext cx="4183102" cy="810025"/>
            <a:chOff x="0" y="0"/>
            <a:chExt cx="1101722" cy="213340"/>
          </a:xfrm>
        </p:grpSpPr>
        <p:sp>
          <p:nvSpPr>
            <p:cNvPr id="39" name="Freeform 39"/>
            <p:cNvSpPr/>
            <p:nvPr/>
          </p:nvSpPr>
          <p:spPr>
            <a:xfrm>
              <a:off x="0" y="0"/>
              <a:ext cx="1101722" cy="213340"/>
            </a:xfrm>
            <a:custGeom>
              <a:avLst/>
              <a:gdLst/>
              <a:ahLst/>
              <a:cxnLst/>
              <a:rect l="l" t="t" r="r" b="b"/>
              <a:pathLst>
                <a:path w="1101722" h="213340">
                  <a:moveTo>
                    <a:pt x="106670" y="0"/>
                  </a:moveTo>
                  <a:lnTo>
                    <a:pt x="995052" y="0"/>
                  </a:lnTo>
                  <a:cubicBezTo>
                    <a:pt x="1053965" y="0"/>
                    <a:pt x="1101722" y="47758"/>
                    <a:pt x="1101722" y="106670"/>
                  </a:cubicBezTo>
                  <a:lnTo>
                    <a:pt x="1101722" y="106670"/>
                  </a:lnTo>
                  <a:cubicBezTo>
                    <a:pt x="1101722" y="165582"/>
                    <a:pt x="1053965" y="213340"/>
                    <a:pt x="995052" y="213340"/>
                  </a:cubicBezTo>
                  <a:lnTo>
                    <a:pt x="106670" y="213340"/>
                  </a:lnTo>
                  <a:cubicBezTo>
                    <a:pt x="47758" y="213340"/>
                    <a:pt x="0" y="165582"/>
                    <a:pt x="0" y="106670"/>
                  </a:cubicBezTo>
                  <a:lnTo>
                    <a:pt x="0" y="106670"/>
                  </a:lnTo>
                  <a:cubicBezTo>
                    <a:pt x="0" y="47758"/>
                    <a:pt x="47758" y="0"/>
                    <a:pt x="10667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0" name="TextBox 40"/>
            <p:cNvSpPr txBox="1"/>
            <p:nvPr/>
          </p:nvSpPr>
          <p:spPr>
            <a:xfrm>
              <a:off x="0" y="-66675"/>
              <a:ext cx="1101722" cy="2800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41" name="TextBox 41"/>
          <p:cNvSpPr txBox="1"/>
          <p:nvPr/>
        </p:nvSpPr>
        <p:spPr>
          <a:xfrm>
            <a:off x="12120211" y="5219900"/>
            <a:ext cx="3918236" cy="645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</a:pPr>
            <a:r>
              <a:rPr lang="pt-BR" altLang="en-US" sz="210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MENSANGEIROS INSTANTÂNEOS CORP</a:t>
            </a:r>
            <a:endParaRPr lang="pt-BR" altLang="en-US" sz="210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grpSp>
        <p:nvGrpSpPr>
          <p:cNvPr id="42" name="Group 42"/>
          <p:cNvGrpSpPr/>
          <p:nvPr/>
        </p:nvGrpSpPr>
        <p:grpSpPr>
          <a:xfrm rot="0">
            <a:off x="15474390" y="2120800"/>
            <a:ext cx="1392979" cy="1392979"/>
            <a:chOff x="0" y="0"/>
            <a:chExt cx="812800" cy="812800"/>
          </a:xfrm>
        </p:grpSpPr>
        <p:sp>
          <p:nvSpPr>
            <p:cNvPr id="43" name="Freeform 4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4" name="TextBox 4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45" name="Group 45"/>
          <p:cNvGrpSpPr/>
          <p:nvPr/>
        </p:nvGrpSpPr>
        <p:grpSpPr>
          <a:xfrm rot="0">
            <a:off x="724142" y="3114995"/>
            <a:ext cx="1392979" cy="1392979"/>
            <a:chOff x="0" y="0"/>
            <a:chExt cx="812800" cy="812800"/>
          </a:xfrm>
        </p:grpSpPr>
        <p:sp>
          <p:nvSpPr>
            <p:cNvPr id="46" name="Freeform 4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47" name="TextBox 47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-8311125">
            <a:off x="8445298" y="-4026318"/>
            <a:ext cx="13447968" cy="9731439"/>
          </a:xfrm>
          <a:custGeom>
            <a:avLst/>
            <a:gdLst/>
            <a:ahLst/>
            <a:cxnLst/>
            <a:rect l="l" t="t" r="r" b="b"/>
            <a:pathLst>
              <a:path w="13447968" h="9731439">
                <a:moveTo>
                  <a:pt x="0" y="0"/>
                </a:moveTo>
                <a:lnTo>
                  <a:pt x="13447969" y="0"/>
                </a:lnTo>
                <a:lnTo>
                  <a:pt x="13447969" y="9731438"/>
                </a:lnTo>
                <a:lnTo>
                  <a:pt x="0" y="973143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Início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Sobre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Conteúdo</a:t>
            </a:r>
            <a:endParaRPr lang="pt-BR" alt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48765" y="2280920"/>
            <a:ext cx="10882630" cy="1543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35"/>
              </a:lnSpc>
            </a:pPr>
            <a:r>
              <a:rPr lang="pt-BR" altLang="en-US" sz="40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CUSTO, IMPLEMENTAÇÃO E COMUNICAÇÃO</a:t>
            </a:r>
            <a:endParaRPr lang="pt-BR" altLang="en-US" sz="400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48474" y="3640625"/>
            <a:ext cx="9265274" cy="140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60"/>
              </a:lnSpc>
            </a:pPr>
            <a:r>
              <a:rPr lang="en-US" altLang="pt-BR" sz="913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6LoWPAN</a:t>
            </a:r>
            <a:endParaRPr lang="en-US" altLang="pt-BR" sz="9130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7239000" y="5963285"/>
            <a:ext cx="10808970" cy="4206875"/>
            <a:chOff x="0" y="0"/>
            <a:chExt cx="2387387" cy="75121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87387" cy="751211"/>
            </a:xfrm>
            <a:custGeom>
              <a:avLst/>
              <a:gdLst/>
              <a:ahLst/>
              <a:cxnLst/>
              <a:rect l="l" t="t" r="r" b="b"/>
              <a:pathLst>
                <a:path w="2387387" h="751211">
                  <a:moveTo>
                    <a:pt x="56369" y="0"/>
                  </a:moveTo>
                  <a:lnTo>
                    <a:pt x="2331017" y="0"/>
                  </a:lnTo>
                  <a:cubicBezTo>
                    <a:pt x="2362149" y="0"/>
                    <a:pt x="2387387" y="25237"/>
                    <a:pt x="2387387" y="56369"/>
                  </a:cubicBezTo>
                  <a:lnTo>
                    <a:pt x="2387387" y="694841"/>
                  </a:lnTo>
                  <a:cubicBezTo>
                    <a:pt x="2387387" y="725973"/>
                    <a:pt x="2362149" y="751211"/>
                    <a:pt x="2331017" y="751211"/>
                  </a:cubicBezTo>
                  <a:lnTo>
                    <a:pt x="56369" y="751211"/>
                  </a:lnTo>
                  <a:cubicBezTo>
                    <a:pt x="41419" y="751211"/>
                    <a:pt x="27082" y="745272"/>
                    <a:pt x="16510" y="734701"/>
                  </a:cubicBezTo>
                  <a:cubicBezTo>
                    <a:pt x="5939" y="724129"/>
                    <a:pt x="0" y="709791"/>
                    <a:pt x="0" y="694841"/>
                  </a:cubicBezTo>
                  <a:lnTo>
                    <a:pt x="0" y="56369"/>
                  </a:lnTo>
                  <a:cubicBezTo>
                    <a:pt x="0" y="41419"/>
                    <a:pt x="5939" y="27082"/>
                    <a:pt x="16510" y="16510"/>
                  </a:cubicBezTo>
                  <a:cubicBezTo>
                    <a:pt x="27082" y="5939"/>
                    <a:pt x="41419" y="0"/>
                    <a:pt x="56369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2387387" cy="817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315200" y="6057900"/>
            <a:ext cx="10718800" cy="408495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C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omparado a outras pilhas de rede (como full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IPv6), 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6LoWPAN foi projetado para dispositivos de baixo custo e com pouca mem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ó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ria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 energia.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Usado principalmente em situa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çõ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 b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sicas ou moderadas de comunica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o. N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a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ideal para transfer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ê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ncia de grandes volumes de dados ou comunica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em tempo real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de alta complexidade, por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m 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ó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timo para envio de pequenos pacotes de forma</a:t>
            </a:r>
            <a:r>
              <a:rPr lang="pt-BR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eficiente e confi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vel.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-518329" y="5699363"/>
            <a:ext cx="7524056" cy="752405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2920469" y="2120800"/>
            <a:ext cx="2723142" cy="272314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F1837">
                <a:alpha val="100000"/>
              </a:srgbClr>
            </a:gs>
            <a:gs pos="100000">
              <a:srgbClr val="1A4866">
                <a:alpha val="100000"/>
              </a:srgb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 rot="-8311125">
            <a:off x="8445298" y="-4026318"/>
            <a:ext cx="13447968" cy="9731439"/>
          </a:xfrm>
          <a:custGeom>
            <a:avLst/>
            <a:gdLst/>
            <a:ahLst/>
            <a:cxnLst/>
            <a:rect l="l" t="t" r="r" b="b"/>
            <a:pathLst>
              <a:path w="13447968" h="9731439">
                <a:moveTo>
                  <a:pt x="0" y="0"/>
                </a:moveTo>
                <a:lnTo>
                  <a:pt x="13447969" y="0"/>
                </a:lnTo>
                <a:lnTo>
                  <a:pt x="13447969" y="9731438"/>
                </a:lnTo>
                <a:lnTo>
                  <a:pt x="0" y="9731438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  <p:txBody>
          <a:bodyPr/>
          <a:p>
            <a:endParaRPr lang="pt-BR" altLang="en-US"/>
          </a:p>
        </p:txBody>
      </p:sp>
      <p:sp>
        <p:nvSpPr>
          <p:cNvPr id="2" name="Freeform 2"/>
          <p:cNvSpPr/>
          <p:nvPr/>
        </p:nvSpPr>
        <p:spPr>
          <a:xfrm>
            <a:off x="-375916" y="0"/>
            <a:ext cx="9519916" cy="10287000"/>
          </a:xfrm>
          <a:custGeom>
            <a:avLst/>
            <a:gdLst/>
            <a:ahLst/>
            <a:cxnLst/>
            <a:rect l="l" t="t" r="r" b="b"/>
            <a:pathLst>
              <a:path w="9519916" h="10287000">
                <a:moveTo>
                  <a:pt x="0" y="0"/>
                </a:moveTo>
                <a:lnTo>
                  <a:pt x="9519916" y="0"/>
                </a:lnTo>
                <a:lnTo>
                  <a:pt x="951991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l="-54613" b="-91098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0"/>
            <a:ext cx="9621861" cy="10287000"/>
          </a:xfrm>
          <a:custGeom>
            <a:avLst/>
            <a:gdLst/>
            <a:ahLst/>
            <a:cxnLst/>
            <a:rect l="l" t="t" r="r" b="b"/>
            <a:pathLst>
              <a:path w="9621861" h="10287000">
                <a:moveTo>
                  <a:pt x="0" y="0"/>
                </a:moveTo>
                <a:lnTo>
                  <a:pt x="9621861" y="0"/>
                </a:lnTo>
                <a:lnTo>
                  <a:pt x="9621861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1000"/>
            </a:blip>
            <a:stretch>
              <a:fillRect r="-52975" b="-91098"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944385" y="894704"/>
            <a:ext cx="430901" cy="430901"/>
          </a:xfrm>
          <a:custGeom>
            <a:avLst/>
            <a:gdLst/>
            <a:ahLst/>
            <a:cxnLst/>
            <a:rect l="l" t="t" r="r" b="b"/>
            <a:pathLst>
              <a:path w="430901" h="430901">
                <a:moveTo>
                  <a:pt x="0" y="0"/>
                </a:moveTo>
                <a:lnTo>
                  <a:pt x="430902" y="0"/>
                </a:lnTo>
                <a:lnTo>
                  <a:pt x="430902" y="430901"/>
                </a:lnTo>
                <a:lnTo>
                  <a:pt x="0" y="43090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9144000" y="965066"/>
            <a:ext cx="1662550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Início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408122" y="967280"/>
            <a:ext cx="1907082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Sobre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726729" y="943100"/>
            <a:ext cx="1916881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150"/>
              </a:lnSpc>
              <a:spcBef>
                <a:spcPct val="0"/>
              </a:spcBef>
            </a:pPr>
            <a:r>
              <a:rPr lang="pt-BR" altLang="en-US" sz="2250" b="1">
                <a:solidFill>
                  <a:srgbClr val="FFFFFF"/>
                </a:solidFill>
                <a:latin typeface="Poppins Bold" panose="00000800000000000000"/>
                <a:ea typeface="Poppins Bold" panose="00000800000000000000"/>
                <a:cs typeface="Poppins Bold" panose="00000800000000000000"/>
                <a:sym typeface="Poppins Bold" panose="00000800000000000000"/>
              </a:rPr>
              <a:t>Conteúdo</a:t>
            </a:r>
            <a:endParaRPr lang="pt-BR" altLang="en-US" sz="2250" b="1">
              <a:solidFill>
                <a:srgbClr val="FFFFFF"/>
              </a:solidFill>
              <a:latin typeface="Poppins Bold" panose="00000800000000000000"/>
              <a:ea typeface="Poppins Bold" panose="00000800000000000000"/>
              <a:cs typeface="Poppins Bold" panose="00000800000000000000"/>
              <a:sym typeface="Poppins Bold" panose="00000800000000000000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15034325" y="965066"/>
            <a:ext cx="2224975" cy="403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3150"/>
              </a:lnSpc>
              <a:spcBef>
                <a:spcPct val="0"/>
              </a:spcBef>
            </a:pPr>
            <a:r>
              <a:rPr lang="pt-BR" altLang="en-US" sz="225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Outros</a:t>
            </a:r>
            <a:endParaRPr lang="pt-BR" altLang="en-US" sz="225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48765" y="2280920"/>
            <a:ext cx="10882630" cy="1543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2035"/>
              </a:lnSpc>
            </a:pPr>
            <a:r>
              <a:rPr lang="pt-BR" altLang="en-US" sz="4000" b="1">
                <a:solidFill>
                  <a:srgbClr val="FFFFFF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CUSTO, IMPLEMENTAÇÃO E COMUNICAÇÃO</a:t>
            </a:r>
            <a:endParaRPr lang="pt-BR" altLang="en-US" sz="4000" b="1">
              <a:solidFill>
                <a:srgbClr val="FFFFFF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48474" y="3640625"/>
            <a:ext cx="9265274" cy="1405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960"/>
              </a:lnSpc>
            </a:pPr>
            <a:r>
              <a:rPr lang="pt-BR" altLang="en-US" sz="9130" b="1">
                <a:solidFill>
                  <a:srgbClr val="65FFE8"/>
                </a:solidFill>
                <a:latin typeface="Neo Tech Bold" panose="020B0804030504040204"/>
                <a:ea typeface="Neo Tech Bold" panose="020B0804030504040204"/>
                <a:cs typeface="Neo Tech Bold" panose="020B0804030504040204"/>
                <a:sym typeface="Neo Tech Bold" panose="020B0804030504040204"/>
              </a:rPr>
              <a:t>XMPP</a:t>
            </a:r>
            <a:endParaRPr lang="pt-BR" altLang="en-US" sz="9130" b="1">
              <a:solidFill>
                <a:srgbClr val="65FFE8"/>
              </a:solidFill>
              <a:latin typeface="Neo Tech Bold" panose="020B0804030504040204"/>
              <a:ea typeface="Neo Tech Bold" panose="020B0804030504040204"/>
              <a:cs typeface="Neo Tech Bold" panose="020B0804030504040204"/>
              <a:sym typeface="Neo Tech Bold" panose="020B0804030504040204"/>
            </a:endParaRPr>
          </a:p>
        </p:txBody>
      </p:sp>
      <p:grpSp>
        <p:nvGrpSpPr>
          <p:cNvPr id="13" name="Group 13"/>
          <p:cNvGrpSpPr/>
          <p:nvPr/>
        </p:nvGrpSpPr>
        <p:grpSpPr>
          <a:xfrm rot="0">
            <a:off x="7239000" y="5963285"/>
            <a:ext cx="10808970" cy="4206875"/>
            <a:chOff x="0" y="0"/>
            <a:chExt cx="2387387" cy="75121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87387" cy="751211"/>
            </a:xfrm>
            <a:custGeom>
              <a:avLst/>
              <a:gdLst/>
              <a:ahLst/>
              <a:cxnLst/>
              <a:rect l="l" t="t" r="r" b="b"/>
              <a:pathLst>
                <a:path w="2387387" h="751211">
                  <a:moveTo>
                    <a:pt x="56369" y="0"/>
                  </a:moveTo>
                  <a:lnTo>
                    <a:pt x="2331017" y="0"/>
                  </a:lnTo>
                  <a:cubicBezTo>
                    <a:pt x="2362149" y="0"/>
                    <a:pt x="2387387" y="25237"/>
                    <a:pt x="2387387" y="56369"/>
                  </a:cubicBezTo>
                  <a:lnTo>
                    <a:pt x="2387387" y="694841"/>
                  </a:lnTo>
                  <a:cubicBezTo>
                    <a:pt x="2387387" y="725973"/>
                    <a:pt x="2362149" y="751211"/>
                    <a:pt x="2331017" y="751211"/>
                  </a:cubicBezTo>
                  <a:lnTo>
                    <a:pt x="56369" y="751211"/>
                  </a:lnTo>
                  <a:cubicBezTo>
                    <a:pt x="41419" y="751211"/>
                    <a:pt x="27082" y="745272"/>
                    <a:pt x="16510" y="734701"/>
                  </a:cubicBezTo>
                  <a:cubicBezTo>
                    <a:pt x="5939" y="724129"/>
                    <a:pt x="0" y="709791"/>
                    <a:pt x="0" y="694841"/>
                  </a:cubicBezTo>
                  <a:lnTo>
                    <a:pt x="0" y="56369"/>
                  </a:lnTo>
                  <a:cubicBezTo>
                    <a:pt x="0" y="41419"/>
                    <a:pt x="5939" y="27082"/>
                    <a:pt x="16510" y="16510"/>
                  </a:cubicBezTo>
                  <a:cubicBezTo>
                    <a:pt x="27082" y="5939"/>
                    <a:pt x="41419" y="0"/>
                    <a:pt x="56369" y="0"/>
                  </a:cubicBezTo>
                  <a:close/>
                </a:path>
              </a:pathLst>
            </a:custGeom>
            <a:solidFill>
              <a:srgbClr val="B9E1E4">
                <a:alpha val="44706"/>
              </a:srgbClr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66675"/>
              <a:ext cx="2387387" cy="8178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315200" y="6057900"/>
            <a:ext cx="10718800" cy="4084955"/>
          </a:xfrm>
          <a:prstGeom prst="rect">
            <a:avLst/>
          </a:prstGeom>
        </p:spPr>
        <p:txBody>
          <a:bodyPr lIns="0" tIns="0" rIns="0" bIns="0" rtlCol="0" anchor="t">
            <a:noAutofit/>
          </a:bodyPr>
          <a:lstStyle/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Seu custo 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baixo, j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que n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exige licen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as e conta com servidores open-source, com os principais gastos sendo infraestrutura e manuten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o. A implementa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ã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o 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flex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í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vel, com suporte a v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rias linguagens e extens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õ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 (XEPs) que adicionam funcionalidades como chat em grupo, envio de arquivos e criptografia. O XMPP serve tanto para comunica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çõ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 simples, como chats individuais, quanto para situa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çõ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es complexas, como sistemas distribu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í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dos, IoT e chats em grupo com criptografia. 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É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 flex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í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vel e escal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á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vel, se adaptando a diferentes n</a:t>
            </a:r>
            <a:r>
              <a:rPr lang="en-US" altLang="en-US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í</a:t>
            </a:r>
            <a:r>
              <a:rPr lang="en-US" altLang="pt-BR" sz="2800">
                <a:solidFill>
                  <a:srgbClr val="FFFFFF"/>
                </a:solidFill>
                <a:latin typeface="Poppins" panose="00000500000000000000"/>
                <a:ea typeface="Poppins" panose="00000500000000000000"/>
                <a:cs typeface="Poppins" panose="00000500000000000000"/>
                <a:sym typeface="Poppins" panose="00000500000000000000"/>
              </a:rPr>
              <a:t>veis de uso.</a:t>
            </a:r>
            <a:endParaRPr lang="en-US" altLang="pt-BR" sz="2800">
              <a:solidFill>
                <a:srgbClr val="FFFFFF"/>
              </a:solidFill>
              <a:latin typeface="Poppins" panose="00000500000000000000"/>
              <a:ea typeface="Poppins" panose="00000500000000000000"/>
              <a:cs typeface="Poppins" panose="00000500000000000000"/>
              <a:sym typeface="Poppins" panose="00000500000000000000"/>
            </a:endParaRPr>
          </a:p>
        </p:txBody>
      </p:sp>
      <p:grpSp>
        <p:nvGrpSpPr>
          <p:cNvPr id="17" name="Group 17"/>
          <p:cNvGrpSpPr/>
          <p:nvPr/>
        </p:nvGrpSpPr>
        <p:grpSpPr>
          <a:xfrm rot="0">
            <a:off x="-518329" y="5699363"/>
            <a:ext cx="7524056" cy="7524056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83FA">
                    <a:alpha val="100000"/>
                  </a:srgbClr>
                </a:gs>
                <a:gs pos="100000">
                  <a:srgbClr val="4FFFEA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9" name="TextBox 19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  <p:grpSp>
        <p:nvGrpSpPr>
          <p:cNvPr id="20" name="Group 20"/>
          <p:cNvGrpSpPr/>
          <p:nvPr/>
        </p:nvGrpSpPr>
        <p:grpSpPr>
          <a:xfrm rot="0">
            <a:off x="12920469" y="2120800"/>
            <a:ext cx="2723142" cy="2723142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1D26FA">
                    <a:alpha val="100000"/>
                  </a:srgbClr>
                </a:gs>
                <a:gs pos="100000">
                  <a:srgbClr val="22BFE1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2" name="TextBox 22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50"/>
                </a:lnSpc>
              </a:p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3691</Words>
  <Application>WPS Presentation</Application>
  <PresentationFormat>On-screen Show (4:3)</PresentationFormat>
  <Paragraphs>186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SimSun</vt:lpstr>
      <vt:lpstr>Wingdings</vt:lpstr>
      <vt:lpstr>Neo Tech Bold</vt:lpstr>
      <vt:lpstr>Yu Gothic UI Semibold</vt:lpstr>
      <vt:lpstr>Poppins Bold</vt:lpstr>
      <vt:lpstr>Poppins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</dc:title>
  <dc:creator/>
  <cp:lastModifiedBy>Leandro Brene</cp:lastModifiedBy>
  <cp:revision>9</cp:revision>
  <dcterms:created xsi:type="dcterms:W3CDTF">2006-08-16T00:00:00Z</dcterms:created>
  <dcterms:modified xsi:type="dcterms:W3CDTF">2025-04-11T16:16:15Z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3519A22450DC4546A4D6F4C97CD6BF44_13</vt:lpwstr>
  </property>
  <property fmtid="{D5CDD505-2E9C-101B-9397-08002B2CF9AE}" pid="3" name="KSOProductBuildVer">
    <vt:lpwstr>1046-12.2.0.20782</vt:lpwstr>
  </property>
</Properties>
</file>