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7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rend\Dropbox\Working%20Docs\5)%20General%20Assembly\11)%20PROJECT%203%20HDB\Group%20Working%20Files\Presentation%20Proper\backlog_brenus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SG" sz="1400"/>
              <a:t>Cheong Fun Realty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'Work Summary'!$A$2</c:f>
              <c:strCache>
                <c:ptCount val="1"/>
                <c:pt idx="0">
                  <c:v>Story points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'Work Summary'!$B$1:$D$1</c:f>
              <c:strCache>
                <c:ptCount val="3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</c:strCache>
            </c:strRef>
          </c:cat>
          <c:val>
            <c:numRef>
              <c:f>'Work Summary'!$B$2:$D$2</c:f>
              <c:numCache>
                <c:formatCode>General</c:formatCode>
                <c:ptCount val="3"/>
                <c:pt idx="0">
                  <c:v>609</c:v>
                </c:pt>
                <c:pt idx="1">
                  <c:v>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4C-41D6-9001-6419E428B769}"/>
            </c:ext>
          </c:extLst>
        </c:ser>
        <c:ser>
          <c:idx val="1"/>
          <c:order val="1"/>
          <c:tx>
            <c:strRef>
              <c:f>'Work Summary'!$A$3</c:f>
              <c:strCache>
                <c:ptCount val="1"/>
                <c:pt idx="0">
                  <c:v>Completed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'Work Summary'!$B$1:$D$1</c:f>
              <c:strCache>
                <c:ptCount val="3"/>
                <c:pt idx="0">
                  <c:v>Sprint 1</c:v>
                </c:pt>
                <c:pt idx="1">
                  <c:v>Sprint 2</c:v>
                </c:pt>
                <c:pt idx="2">
                  <c:v>Sprint 3</c:v>
                </c:pt>
              </c:strCache>
            </c:strRef>
          </c:cat>
          <c:val>
            <c:numRef>
              <c:f>'Work Summary'!$B$3:$D$3</c:f>
              <c:numCache>
                <c:formatCode>General</c:formatCode>
                <c:ptCount val="3"/>
                <c:pt idx="0">
                  <c:v>609</c:v>
                </c:pt>
                <c:pt idx="1">
                  <c:v>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4C-41D6-9001-6419E428B7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5330560"/>
        <c:axId val="425329120"/>
      </c:barChart>
      <c:catAx>
        <c:axId val="425330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329120"/>
        <c:crosses val="autoZero"/>
        <c:auto val="1"/>
        <c:lblAlgn val="ctr"/>
        <c:lblOffset val="100"/>
        <c:noMultiLvlLbl val="0"/>
      </c:catAx>
      <c:valAx>
        <c:axId val="425329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5330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2690559964453264"/>
          <c:y val="0.91990886555847184"/>
          <c:w val="0.55603119122904909"/>
          <c:h val="6.157261592300963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4C4B0-0213-4955-AD7B-7F5A838605CE}" type="datetimeFigureOut">
              <a:rPr lang="en-SG" smtClean="0"/>
              <a:t>21/5/2025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C6779-0509-4AEA-8CBB-CD344497758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4947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6C6779-0509-4AEA-8CBB-CD3444977583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451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91980-984E-625F-E9C5-397A6E5E0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383EC5-2288-DE74-9D80-4AE1A4230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0140E-CFC6-1A70-F778-549DE60F2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6074-2601-4CA1-835C-4D9E17DA931B}" type="datetimeFigureOut">
              <a:rPr lang="en-SG" smtClean="0"/>
              <a:t>21/5/2025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DE78B-099B-1B4B-9419-39264043E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F830C-92BC-6CCE-BF39-73CD52335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98EE-FD2D-4FE2-AFDC-8529924E41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1888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6F0B6-D9E5-DD4E-ADE5-809786D3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ECBF3D-A098-BF82-4444-EDEA66B4D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D3D7A-21A1-E168-9AFE-0DD33DE63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6074-2601-4CA1-835C-4D9E17DA931B}" type="datetimeFigureOut">
              <a:rPr lang="en-SG" smtClean="0"/>
              <a:t>21/5/2025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A2241-09C0-A173-9CB9-646FE566F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313CF-FDCF-309D-1CB9-E403FAD2F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98EE-FD2D-4FE2-AFDC-8529924E41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7833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A36109-4FF4-60DD-E2C6-00370D9C6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D2E44-45AD-7ACD-9662-7270FE533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F789E-6932-CB95-8B25-D693954EF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6074-2601-4CA1-835C-4D9E17DA931B}" type="datetimeFigureOut">
              <a:rPr lang="en-SG" smtClean="0"/>
              <a:t>21/5/2025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6BF66-A9A2-6D4B-47C9-6F2D135D1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3FA01-7567-EC72-E56C-973B4A9D8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98EE-FD2D-4FE2-AFDC-8529924E41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19890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45834-D27A-2739-BED5-F5CEFBA19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FFD83-B8FE-915B-F19E-26AA51128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026ED-942A-26E2-1C3A-794CF1A43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6074-2601-4CA1-835C-4D9E17DA931B}" type="datetimeFigureOut">
              <a:rPr lang="en-SG" smtClean="0"/>
              <a:t>21/5/2025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6CAB7-674D-7729-BF71-7B1C92368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20F9-25C8-B42C-55F2-BCEF0788E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98EE-FD2D-4FE2-AFDC-8529924E41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52185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BF604-AD77-C455-A5AC-69ECD5697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C4808-3C5B-EA26-D857-CB334F351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F3A46-5CE2-FA0D-2B26-604B0268F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6074-2601-4CA1-835C-4D9E17DA931B}" type="datetimeFigureOut">
              <a:rPr lang="en-SG" smtClean="0"/>
              <a:t>21/5/2025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A5CC0-D692-FB63-DA7B-3BB1B9037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CF77B-BD39-7D17-D050-85DFAFD11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98EE-FD2D-4FE2-AFDC-8529924E41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7779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486F4-B287-FE6F-D2D7-131C2AE86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0E4D9-E144-9A36-0FC1-1DE8AEF0D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35E7DE-3B84-2790-8929-CE22C885D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7C5AF6-1FFE-160B-6206-1EA18B552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6074-2601-4CA1-835C-4D9E17DA931B}" type="datetimeFigureOut">
              <a:rPr lang="en-SG" smtClean="0"/>
              <a:t>21/5/2025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62F8A-C58B-A334-3CA3-98A9A74A5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D0BD4D-E5FF-6518-CCAC-8F450831A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98EE-FD2D-4FE2-AFDC-8529924E41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8443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D3A05-605A-7072-9C99-DAAF43254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99AE4-A4B3-3CF0-1EE3-33B8737ED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4A430C-3349-E132-B3AF-4534CB686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F37B9F-81F4-765D-46B7-D4534133FB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8FA6E-13BE-CCB7-40BE-CC4121B9E8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3A2E47-3DCE-ADEC-18A6-B145BF90E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6074-2601-4CA1-835C-4D9E17DA931B}" type="datetimeFigureOut">
              <a:rPr lang="en-SG" smtClean="0"/>
              <a:t>21/5/2025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C8C9BA-53FE-EB75-3890-4853A9A12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F7B3B7-A161-5D20-1A1A-B9B3A826D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98EE-FD2D-4FE2-AFDC-8529924E41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8309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3A317-96EA-300E-1CB3-61363A65B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E2F6F6-8C62-00A0-962B-9EC04292A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6074-2601-4CA1-835C-4D9E17DA931B}" type="datetimeFigureOut">
              <a:rPr lang="en-SG" smtClean="0"/>
              <a:t>21/5/2025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9BF0DF-2B4E-A7A2-8236-588361A1B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0A9D0F-9CE2-A3D2-9A90-569194A69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98EE-FD2D-4FE2-AFDC-8529924E41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3890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6BCDE0-1908-9699-8932-06E2EDA0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6074-2601-4CA1-835C-4D9E17DA931B}" type="datetimeFigureOut">
              <a:rPr lang="en-SG" smtClean="0"/>
              <a:t>21/5/2025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4B1B65-A722-890B-3B29-242F20AE2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07C6C-49D7-6287-3E2D-42C94BE90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98EE-FD2D-4FE2-AFDC-8529924E41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5840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5684D-CEC4-6ED1-36E5-91CB1352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24002-C74B-37C9-4DF7-9F79BFC91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5B3713-D85E-DC8C-8ABC-3C75A01E3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7E346-A9C2-193E-B782-9B0A005F4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6074-2601-4CA1-835C-4D9E17DA931B}" type="datetimeFigureOut">
              <a:rPr lang="en-SG" smtClean="0"/>
              <a:t>21/5/2025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A4490-729F-8102-239F-3DFE27FB6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BC183-75B7-2FE7-3782-C46A60F20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98EE-FD2D-4FE2-AFDC-8529924E41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0105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D5864-ABD4-75B2-0A95-7E7E88839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663EAB-368E-2F12-D843-BC00A72FE9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CE831-99CE-2690-2F5F-D3D64853F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0B72F-F39A-60E9-8C90-6D8875557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6074-2601-4CA1-835C-4D9E17DA931B}" type="datetimeFigureOut">
              <a:rPr lang="en-SG" smtClean="0"/>
              <a:t>21/5/2025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9A7CC-B9D8-858F-1BB4-2EE2E9F0D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12AA4-195B-D808-9262-D1480E919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98EE-FD2D-4FE2-AFDC-8529924E41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6208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98E6AB-9381-2626-4420-4587C7204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85554-8771-F428-EFDC-0E490D165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B8A6F-C1A9-7AF9-14F4-101C0A554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536074-2601-4CA1-835C-4D9E17DA931B}" type="datetimeFigureOut">
              <a:rPr lang="en-SG" smtClean="0"/>
              <a:t>21/5/2025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3A32E-9EF8-FF9F-45C6-E89A48BA9E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213FE-20C7-9EB6-31D0-50EC201718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1198EE-FD2D-4FE2-AFDC-8529924E413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3021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22E11-8C81-21AF-A0BD-9F66ECA5A9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Cheong Fun Realty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1EB5A-21A8-42C2-9900-1A342385E9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Azri, Zi Chuan, Brendan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2281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9B9BE84-CE4C-AD79-E5FD-A9FDD35A3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042241"/>
              </p:ext>
            </p:extLst>
          </p:nvPr>
        </p:nvGraphicFramePr>
        <p:xfrm>
          <a:off x="0" y="0"/>
          <a:ext cx="12191999" cy="68579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159">
                  <a:extLst>
                    <a:ext uri="{9D8B030D-6E8A-4147-A177-3AD203B41FA5}">
                      <a16:colId xmlns:a16="http://schemas.microsoft.com/office/drawing/2014/main" val="2569413691"/>
                    </a:ext>
                  </a:extLst>
                </a:gridCol>
                <a:gridCol w="3717783">
                  <a:extLst>
                    <a:ext uri="{9D8B030D-6E8A-4147-A177-3AD203B41FA5}">
                      <a16:colId xmlns:a16="http://schemas.microsoft.com/office/drawing/2014/main" val="814954115"/>
                    </a:ext>
                  </a:extLst>
                </a:gridCol>
                <a:gridCol w="2902395">
                  <a:extLst>
                    <a:ext uri="{9D8B030D-6E8A-4147-A177-3AD203B41FA5}">
                      <a16:colId xmlns:a16="http://schemas.microsoft.com/office/drawing/2014/main" val="2735159619"/>
                    </a:ext>
                  </a:extLst>
                </a:gridCol>
                <a:gridCol w="1912280">
                  <a:extLst>
                    <a:ext uri="{9D8B030D-6E8A-4147-A177-3AD203B41FA5}">
                      <a16:colId xmlns:a16="http://schemas.microsoft.com/office/drawing/2014/main" val="545582670"/>
                    </a:ext>
                  </a:extLst>
                </a:gridCol>
                <a:gridCol w="1291031">
                  <a:extLst>
                    <a:ext uri="{9D8B030D-6E8A-4147-A177-3AD203B41FA5}">
                      <a16:colId xmlns:a16="http://schemas.microsoft.com/office/drawing/2014/main" val="3395622782"/>
                    </a:ext>
                  </a:extLst>
                </a:gridCol>
                <a:gridCol w="1349275">
                  <a:extLst>
                    <a:ext uri="{9D8B030D-6E8A-4147-A177-3AD203B41FA5}">
                      <a16:colId xmlns:a16="http://schemas.microsoft.com/office/drawing/2014/main" val="2199389613"/>
                    </a:ext>
                  </a:extLst>
                </a:gridCol>
                <a:gridCol w="660076">
                  <a:extLst>
                    <a:ext uri="{9D8B030D-6E8A-4147-A177-3AD203B41FA5}">
                      <a16:colId xmlns:a16="http://schemas.microsoft.com/office/drawing/2014/main" val="3304697391"/>
                    </a:ext>
                  </a:extLst>
                </a:gridCol>
              </a:tblGrid>
              <a:tr h="254179"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ID</a:t>
                      </a:r>
                      <a:endParaRPr lang="en-SG" sz="700" b="1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User Story</a:t>
                      </a:r>
                      <a:endParaRPr lang="en-SG" sz="700" b="1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Additional detail</a:t>
                      </a:r>
                      <a:endParaRPr lang="en-SG" sz="700" b="1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Type</a:t>
                      </a:r>
                      <a:endParaRPr lang="en-SG" sz="700" b="1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Priority #</a:t>
                      </a:r>
                      <a:endParaRPr lang="en-SG" sz="700" b="1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Story Points</a:t>
                      </a:r>
                      <a:endParaRPr lang="en-SG" sz="700" b="1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Notes</a:t>
                      </a:r>
                      <a:endParaRPr lang="en-SG" sz="700" b="1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extLst>
                  <a:ext uri="{0D108BD9-81ED-4DB2-BD59-A6C34878D82A}">
                    <a16:rowId xmlns:a16="http://schemas.microsoft.com/office/drawing/2014/main" val="1650660759"/>
                  </a:ext>
                </a:extLst>
              </a:tr>
              <a:tr h="426053"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001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As an analyst, I need to understand the datasets that we have, so we can produce a sound analysis as the basis for the predictive model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- Examine data sets (ones provided and any additional ones)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- Work out which features to include in analysis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Data Cleaning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1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1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Done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extLst>
                  <a:ext uri="{0D108BD9-81ED-4DB2-BD59-A6C34878D82A}">
                    <a16:rowId xmlns:a16="http://schemas.microsoft.com/office/drawing/2014/main" val="1913521095"/>
                  </a:ext>
                </a:extLst>
              </a:tr>
              <a:tr h="639079"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002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As an analyst, I need to clean the data so that it can be analysed appropriately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- Rename columns to make them easy to understand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- Handle nulls in the data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- Create new features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Data Cleaning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2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1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Done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extLst>
                  <a:ext uri="{0D108BD9-81ED-4DB2-BD59-A6C34878D82A}">
                    <a16:rowId xmlns:a16="http://schemas.microsoft.com/office/drawing/2014/main" val="4133614372"/>
                  </a:ext>
                </a:extLst>
              </a:tr>
              <a:tr h="639079"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021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As an agent, I want to understand the impact of external factors (e.g., economic indicators, government policies) on HDB resale prices, to make informed sales decisions.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- Analyze the impact of external factors on HDB resale prices.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Research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3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2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Done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extLst>
                  <a:ext uri="{0D108BD9-81ED-4DB2-BD59-A6C34878D82A}">
                    <a16:rowId xmlns:a16="http://schemas.microsoft.com/office/drawing/2014/main" val="4105493919"/>
                  </a:ext>
                </a:extLst>
              </a:tr>
              <a:tr h="426053"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003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As an analyst, I need to conduct an exporatory data analysis (EDA) in order to know which areas to analyse in depth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- EDA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Data Analysis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4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3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Done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extLst>
                  <a:ext uri="{0D108BD9-81ED-4DB2-BD59-A6C34878D82A}">
                    <a16:rowId xmlns:a16="http://schemas.microsoft.com/office/drawing/2014/main" val="2295472350"/>
                  </a:ext>
                </a:extLst>
              </a:tr>
              <a:tr h="852105"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009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 dirty="0">
                          <a:effectLst/>
                        </a:rPr>
                        <a:t>As an agent, I want to know what assumptions have been made in any recommendations that are made so I can check I agree with them, and what their impact is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- Document all key assumptions that are made as part of the data analysis (cleaning, processing, etc)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- Include these assumptions in the Investment Committee presentation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Data Analysis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5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5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Done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extLst>
                  <a:ext uri="{0D108BD9-81ED-4DB2-BD59-A6C34878D82A}">
                    <a16:rowId xmlns:a16="http://schemas.microsoft.com/office/drawing/2014/main" val="2512545093"/>
                  </a:ext>
                </a:extLst>
              </a:tr>
              <a:tr h="426053"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010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As an agent, I want to know what the limitations are of using this data to try to understand the HDB resale market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- Biases in the data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- Possible other data sources that may be necessary to look at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Data Analysis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6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8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Done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extLst>
                  <a:ext uri="{0D108BD9-81ED-4DB2-BD59-A6C34878D82A}">
                    <a16:rowId xmlns:a16="http://schemas.microsoft.com/office/drawing/2014/main" val="1984234128"/>
                  </a:ext>
                </a:extLst>
              </a:tr>
              <a:tr h="426053"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004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As an analyst, I need to identify the features that have the most significant impact on the model's predictions to improve model performance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- Feature Importance Analysis should reveal valuable insights about which factors most influence HDB resale prices.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Modelling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7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233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Done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extLst>
                  <a:ext uri="{0D108BD9-81ED-4DB2-BD59-A6C34878D82A}">
                    <a16:rowId xmlns:a16="http://schemas.microsoft.com/office/drawing/2014/main" val="800966116"/>
                  </a:ext>
                </a:extLst>
              </a:tr>
              <a:tr h="426053"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005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As an analyst, I need to summarize the model's performance metrics and explain its strengths and weaknesses.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- Model Evaluation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Modelling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8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89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Done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extLst>
                  <a:ext uri="{0D108BD9-81ED-4DB2-BD59-A6C34878D82A}">
                    <a16:rowId xmlns:a16="http://schemas.microsoft.com/office/drawing/2014/main" val="66797399"/>
                  </a:ext>
                </a:extLst>
              </a:tr>
              <a:tr h="426053"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006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As an analyst, I need to ensure that the model achieves a low Mean Squared Error (MSE) or high R-squared value, indicating accurate resale price predictions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- Model Evaluation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Modelling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9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55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Done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extLst>
                  <a:ext uri="{0D108BD9-81ED-4DB2-BD59-A6C34878D82A}">
                    <a16:rowId xmlns:a16="http://schemas.microsoft.com/office/drawing/2014/main" val="3889480876"/>
                  </a:ext>
                </a:extLst>
              </a:tr>
              <a:tr h="426053"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008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As an analyst, I need to develop a model that is interpretable, allowing stakeholders to understand the rationale behind its predictions.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- Explainable Model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Modelling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10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144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Done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extLst>
                  <a:ext uri="{0D108BD9-81ED-4DB2-BD59-A6C34878D82A}">
                    <a16:rowId xmlns:a16="http://schemas.microsoft.com/office/drawing/2014/main" val="3078716295"/>
                  </a:ext>
                </a:extLst>
              </a:tr>
              <a:tr h="426053"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017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As an agent, I want to develop a model to predict fair market value for HDB flats based on historical data and current market trends.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- Use machine learning to predict HDB resale prices based on selected features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Prediction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11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34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Done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extLst>
                  <a:ext uri="{0D108BD9-81ED-4DB2-BD59-A6C34878D82A}">
                    <a16:rowId xmlns:a16="http://schemas.microsoft.com/office/drawing/2014/main" val="2840588410"/>
                  </a:ext>
                </a:extLst>
              </a:tr>
              <a:tr h="639079"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018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As an agent, I want to predict future trends in HDB resale prices using machine learning techniques, to guide my sales strategy.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- Use machine learning to predict future HDB resale prices.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-  Are there seasonal variations? 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- How have resale prices changed over the past 5 or 10 years?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Prediction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12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21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Done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extLst>
                  <a:ext uri="{0D108BD9-81ED-4DB2-BD59-A6C34878D82A}">
                    <a16:rowId xmlns:a16="http://schemas.microsoft.com/office/drawing/2014/main" val="3845656370"/>
                  </a:ext>
                </a:extLst>
              </a:tr>
              <a:tr h="426053"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022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As an agent, I want to Identify location-based trends to guide my sales strategy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- Are there areas experiencing significant price hikes or dips? 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- How does proximity to amenities or MRT stations affect pricing?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Prediction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13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13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 dirty="0">
                          <a:effectLst/>
                        </a:rPr>
                        <a:t>Done</a:t>
                      </a:r>
                      <a:endParaRPr lang="en-SG" sz="700" b="0" i="0" u="none" strike="noStrike" dirty="0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extLst>
                  <a:ext uri="{0D108BD9-81ED-4DB2-BD59-A6C34878D82A}">
                    <a16:rowId xmlns:a16="http://schemas.microsoft.com/office/drawing/2014/main" val="286776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5026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42AD501-9344-0DE3-6528-8AF410F77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565597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9159">
                  <a:extLst>
                    <a:ext uri="{9D8B030D-6E8A-4147-A177-3AD203B41FA5}">
                      <a16:colId xmlns:a16="http://schemas.microsoft.com/office/drawing/2014/main" val="1574133812"/>
                    </a:ext>
                  </a:extLst>
                </a:gridCol>
                <a:gridCol w="3717783">
                  <a:extLst>
                    <a:ext uri="{9D8B030D-6E8A-4147-A177-3AD203B41FA5}">
                      <a16:colId xmlns:a16="http://schemas.microsoft.com/office/drawing/2014/main" val="378744126"/>
                    </a:ext>
                  </a:extLst>
                </a:gridCol>
                <a:gridCol w="2902395">
                  <a:extLst>
                    <a:ext uri="{9D8B030D-6E8A-4147-A177-3AD203B41FA5}">
                      <a16:colId xmlns:a16="http://schemas.microsoft.com/office/drawing/2014/main" val="1501030116"/>
                    </a:ext>
                  </a:extLst>
                </a:gridCol>
                <a:gridCol w="1912280">
                  <a:extLst>
                    <a:ext uri="{9D8B030D-6E8A-4147-A177-3AD203B41FA5}">
                      <a16:colId xmlns:a16="http://schemas.microsoft.com/office/drawing/2014/main" val="248334635"/>
                    </a:ext>
                  </a:extLst>
                </a:gridCol>
                <a:gridCol w="1291031">
                  <a:extLst>
                    <a:ext uri="{9D8B030D-6E8A-4147-A177-3AD203B41FA5}">
                      <a16:colId xmlns:a16="http://schemas.microsoft.com/office/drawing/2014/main" val="568887893"/>
                    </a:ext>
                  </a:extLst>
                </a:gridCol>
                <a:gridCol w="1349275">
                  <a:extLst>
                    <a:ext uri="{9D8B030D-6E8A-4147-A177-3AD203B41FA5}">
                      <a16:colId xmlns:a16="http://schemas.microsoft.com/office/drawing/2014/main" val="3875293547"/>
                    </a:ext>
                  </a:extLst>
                </a:gridCol>
                <a:gridCol w="660076">
                  <a:extLst>
                    <a:ext uri="{9D8B030D-6E8A-4147-A177-3AD203B41FA5}">
                      <a16:colId xmlns:a16="http://schemas.microsoft.com/office/drawing/2014/main" val="3379983590"/>
                    </a:ext>
                  </a:extLst>
                </a:gridCol>
              </a:tblGrid>
              <a:tr h="338229"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ID</a:t>
                      </a:r>
                      <a:endParaRPr lang="en-SG" sz="700" b="1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User Story</a:t>
                      </a:r>
                      <a:endParaRPr lang="en-SG" sz="700" b="1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Additional detail</a:t>
                      </a:r>
                      <a:endParaRPr lang="en-SG" sz="700" b="1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Type</a:t>
                      </a:r>
                      <a:endParaRPr lang="en-SG" sz="700" b="1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Priority #</a:t>
                      </a:r>
                      <a:endParaRPr lang="en-SG" sz="700" b="1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Story Points</a:t>
                      </a:r>
                      <a:endParaRPr lang="en-SG" sz="700" b="1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Notes</a:t>
                      </a:r>
                      <a:endParaRPr lang="en-SG" sz="700" b="1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extLst>
                  <a:ext uri="{0D108BD9-81ED-4DB2-BD59-A6C34878D82A}">
                    <a16:rowId xmlns:a16="http://schemas.microsoft.com/office/drawing/2014/main" val="621065595"/>
                  </a:ext>
                </a:extLst>
              </a:tr>
              <a:tr h="566937"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011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As an agent, I want to understand the dynamics of the HDB resale market in Singapore, so I can decide whether to invest in it.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- How strong is the HDB resale market in Singapore?  </a:t>
                      </a:r>
                      <a:br>
                        <a:rPr lang="en-US" sz="700" u="none" strike="noStrike">
                          <a:effectLst/>
                        </a:rPr>
                      </a:br>
                      <a:r>
                        <a:rPr lang="en-US" sz="700" u="none" strike="noStrike">
                          <a:effectLst/>
                        </a:rPr>
                        <a:t>- Is the HDB resale market a good market to be in?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Research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1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1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Done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extLst>
                  <a:ext uri="{0D108BD9-81ED-4DB2-BD59-A6C34878D82A}">
                    <a16:rowId xmlns:a16="http://schemas.microsoft.com/office/drawing/2014/main" val="382749961"/>
                  </a:ext>
                </a:extLst>
              </a:tr>
              <a:tr h="566937"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012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As an agent, I want to better understand HDB resale prices and trends over time, so I can make informed investment decisions.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- Analyze HDB resale prices and trends in recent years.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Vizualization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2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1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Done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extLst>
                  <a:ext uri="{0D108BD9-81ED-4DB2-BD59-A6C34878D82A}">
                    <a16:rowId xmlns:a16="http://schemas.microsoft.com/office/drawing/2014/main" val="3594488203"/>
                  </a:ext>
                </a:extLst>
              </a:tr>
              <a:tr h="566937"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025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As an agent, I want to study the impact of government policies to better guide my sales strategy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- Investigate how government policies and initiatives (e.g., grants, cooling measures) affect HDB resale prices.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Research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3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2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Done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extLst>
                  <a:ext uri="{0D108BD9-81ED-4DB2-BD59-A6C34878D82A}">
                    <a16:rowId xmlns:a16="http://schemas.microsoft.com/office/drawing/2014/main" val="4144269989"/>
                  </a:ext>
                </a:extLst>
              </a:tr>
              <a:tr h="566937"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014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As an agent, I want to see a map showing the distribution of HDB resale flats across Singapore, to visualize potential sales opportunities.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- Map showing the distribution of HDB resale flats in Singapore.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Vizualization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4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3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Done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extLst>
                  <a:ext uri="{0D108BD9-81ED-4DB2-BD59-A6C34878D82A}">
                    <a16:rowId xmlns:a16="http://schemas.microsoft.com/office/drawing/2014/main" val="959722917"/>
                  </a:ext>
                </a:extLst>
              </a:tr>
              <a:tr h="850404"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015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As an agent, I want to understand the average resale price per flat type (e.g., 3-room, 4-room) in different regions of Singapore, to identify potential sales opportunities.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- Analyze average resale prices per flat type in different regions.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Vizualization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5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5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Done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extLst>
                  <a:ext uri="{0D108BD9-81ED-4DB2-BD59-A6C34878D82A}">
                    <a16:rowId xmlns:a16="http://schemas.microsoft.com/office/drawing/2014/main" val="4107031071"/>
                  </a:ext>
                </a:extLst>
              </a:tr>
              <a:tr h="566937"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019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As an agent, I want to know the average transaction volume and frequency in the HDB resale market, to gauge market liquidity and activity.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- Analyze transaction volume and frequency in the HDB resale market.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Vizualization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6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8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Done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extLst>
                  <a:ext uri="{0D108BD9-81ED-4DB2-BD59-A6C34878D82A}">
                    <a16:rowId xmlns:a16="http://schemas.microsoft.com/office/drawing/2014/main" val="984714658"/>
                  </a:ext>
                </a:extLst>
              </a:tr>
              <a:tr h="850404"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020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As an agent, I want to assess any potential risks or challenges associated with engaging in the HDB resale market, including regulatory changes and economic factors.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- Identify potential risks and challenges in the HDB resale market.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Research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7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13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Done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extLst>
                  <a:ext uri="{0D108BD9-81ED-4DB2-BD59-A6C34878D82A}">
                    <a16:rowId xmlns:a16="http://schemas.microsoft.com/office/drawing/2014/main" val="4001738028"/>
                  </a:ext>
                </a:extLst>
              </a:tr>
              <a:tr h="566937"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023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As an agent, I want to compare resale prices across different flat types (e.g., Studio, 3-Room, Executive) to guide my sales strategy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- Do certain flat types see higher demand or appreciate faster?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Vizualization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8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21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Done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extLst>
                  <a:ext uri="{0D108BD9-81ED-4DB2-BD59-A6C34878D82A}">
                    <a16:rowId xmlns:a16="http://schemas.microsoft.com/office/drawing/2014/main" val="3369251852"/>
                  </a:ext>
                </a:extLst>
              </a:tr>
              <a:tr h="850404"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024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As an agent, I want to predict my buyer profile to better market my properties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- Based on flat characteristics, location, and transaction data, can you develop a model to predict the buyer profile (e.g., young couples, families, investors)?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Vizualization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9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34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Done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extLst>
                  <a:ext uri="{0D108BD9-81ED-4DB2-BD59-A6C34878D82A}">
                    <a16:rowId xmlns:a16="http://schemas.microsoft.com/office/drawing/2014/main" val="936812619"/>
                  </a:ext>
                </a:extLst>
              </a:tr>
              <a:tr h="566937"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007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u="none" strike="noStrike">
                          <a:effectLst/>
                        </a:rPr>
                        <a:t>As an analyst, I need to develop an interactive dashboard to visualise the impact of different factors on actual and predicted resale prices.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- Data Visualization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Vizualization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10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>
                          <a:effectLst/>
                        </a:rPr>
                        <a:t>55</a:t>
                      </a:r>
                      <a:endParaRPr lang="en-SG" sz="700" b="0" i="0" u="none" strike="noStrike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SG" sz="700" u="none" strike="noStrike" dirty="0">
                          <a:effectLst/>
                        </a:rPr>
                        <a:t>Done</a:t>
                      </a:r>
                      <a:endParaRPr lang="en-SG" sz="700" b="0" i="0" u="none" strike="noStrike" dirty="0">
                        <a:solidFill>
                          <a:srgbClr val="000000"/>
                        </a:solidFill>
                        <a:effectLst/>
                        <a:latin typeface="Proxima Nova"/>
                      </a:endParaRPr>
                    </a:p>
                  </a:txBody>
                  <a:tcPr marL="5023" marR="5023" marT="5023" marB="0"/>
                </a:tc>
                <a:extLst>
                  <a:ext uri="{0D108BD9-81ED-4DB2-BD59-A6C34878D82A}">
                    <a16:rowId xmlns:a16="http://schemas.microsoft.com/office/drawing/2014/main" val="400399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6716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17B64C9-9DEE-7FE9-7542-720ADD4793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73863860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40997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1099</Words>
  <Application>Microsoft Office PowerPoint</Application>
  <PresentationFormat>Widescreen</PresentationFormat>
  <Paragraphs>179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Proxima Nova</vt:lpstr>
      <vt:lpstr>Office Theme</vt:lpstr>
      <vt:lpstr>Cheong Fun Realty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Brendan G</dc:creator>
  <cp:lastModifiedBy>Brendan G</cp:lastModifiedBy>
  <cp:revision>8</cp:revision>
  <dcterms:created xsi:type="dcterms:W3CDTF">2025-05-20T07:08:17Z</dcterms:created>
  <dcterms:modified xsi:type="dcterms:W3CDTF">2025-05-21T06:28:59Z</dcterms:modified>
</cp:coreProperties>
</file>