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43833e0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43833e0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43833e0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43833e0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43833e0f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43833e0f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43833e0f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43833e0f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43833e0f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43833e0f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43833e0f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43833e0f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43833e0f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43833e0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84165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Tareas Programadas</a:t>
            </a:r>
            <a:endParaRPr/>
          </a:p>
        </p:txBody>
      </p:sp>
      <p:sp>
        <p:nvSpPr>
          <p:cNvPr id="60" name="Google Shape;60;p13"/>
          <p:cNvSpPr txBox="1"/>
          <p:nvPr>
            <p:ph idx="1" type="subTitle"/>
          </p:nvPr>
        </p:nvSpPr>
        <p:spPr>
          <a:xfrm>
            <a:off x="2914025" y="459012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By: Gustavo Porcel &amp; Brenda Guardines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son las Tareas Programadas?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Son tareas o procesos que se ejecutan de forma </a:t>
            </a:r>
            <a:r>
              <a:rPr b="1" lang="es"/>
              <a:t>periódica y automática. </a:t>
            </a:r>
            <a:endParaRPr b="1"/>
          </a:p>
          <a:p>
            <a:pPr indent="0" lvl="0" marL="0" rtl="0" algn="l">
              <a:spcBef>
                <a:spcPts val="1200"/>
              </a:spcBef>
              <a:spcAft>
                <a:spcPts val="0"/>
              </a:spcAft>
              <a:buNone/>
            </a:pPr>
            <a:r>
              <a:rPr lang="es"/>
              <a:t>Que se utilizan para automatizar comandos o </a:t>
            </a:r>
            <a:r>
              <a:rPr lang="es"/>
              <a:t>scripts en intervalos definidos por el usuario. </a:t>
            </a:r>
            <a:endParaRPr/>
          </a:p>
          <a:p>
            <a:pPr indent="0" lvl="0" marL="0" rtl="0" algn="l">
              <a:spcBef>
                <a:spcPts val="1200"/>
              </a:spcBef>
              <a:spcAft>
                <a:spcPts val="1200"/>
              </a:spcAft>
              <a:buNone/>
            </a:pPr>
            <a:r>
              <a:t/>
            </a:r>
            <a:endParaRPr b="1"/>
          </a:p>
        </p:txBody>
      </p:sp>
      <p:pic>
        <p:nvPicPr>
          <p:cNvPr id="67" name="Google Shape;67;p14"/>
          <p:cNvPicPr preferRelativeResize="0"/>
          <p:nvPr/>
        </p:nvPicPr>
        <p:blipFill>
          <a:blip r:embed="rId3">
            <a:alphaModFix/>
          </a:blip>
          <a:stretch>
            <a:fillRect/>
          </a:stretch>
        </p:blipFill>
        <p:spPr>
          <a:xfrm>
            <a:off x="5367271" y="2208225"/>
            <a:ext cx="2853025" cy="236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son tan importantes?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Permiten la ejecución de fragmentos o porciones de código de forma ‘asincrónica’.</a:t>
            </a:r>
            <a:endParaRPr/>
          </a:p>
          <a:p>
            <a:pPr indent="0" lvl="0" marL="0" rtl="0" algn="l">
              <a:spcBef>
                <a:spcPts val="1200"/>
              </a:spcBef>
              <a:spcAft>
                <a:spcPts val="0"/>
              </a:spcAft>
              <a:buNone/>
            </a:pPr>
            <a:r>
              <a:rPr lang="es"/>
              <a:t>Lo cual hace que el hilo principal de ejecución de nuestro programa no se vea afectada por la realización de estas tareas, sino que pueda seguir su curso normal mientras estas otras operaciones se ejecutan en segundo plano o en otros ‘hilos de ejecución’. </a:t>
            </a:r>
            <a:endParaRPr/>
          </a:p>
          <a:p>
            <a:pPr indent="0" lvl="0" marL="0" rtl="0" algn="l">
              <a:spcBef>
                <a:spcPts val="1200"/>
              </a:spcBef>
              <a:spcAft>
                <a:spcPts val="0"/>
              </a:spcAft>
              <a:buNone/>
            </a:pPr>
            <a:r>
              <a:rPr lang="es"/>
              <a:t>Un programa normal tiene una secuencia de ejecución secuencial o ‘sincrónica’. Esta práctica ya no es común en proyectos productivos actuales debido a las complicaciones que conlleva. (El problema mayor, la ‘espera activa’) </a:t>
            </a:r>
            <a:br>
              <a:rPr lang="es"/>
            </a:br>
            <a:endParaRPr/>
          </a:p>
          <a:p>
            <a:pPr indent="457200" lvl="0" marL="0" rtl="0" algn="l">
              <a:spcBef>
                <a:spcPts val="1200"/>
              </a:spcBef>
              <a:spcAft>
                <a:spcPts val="1200"/>
              </a:spcAft>
              <a:buNone/>
            </a:pPr>
            <a:r>
              <a:rPr lang="es"/>
              <a:t>  </a:t>
            </a:r>
            <a:r>
              <a:rPr lang="e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Ejemplos de casos de uso</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 generación de reportes</a:t>
            </a:r>
            <a:endParaRPr/>
          </a:p>
          <a:p>
            <a:pPr indent="-342900" lvl="0" marL="457200" rtl="0" algn="l">
              <a:spcBef>
                <a:spcPts val="0"/>
              </a:spcBef>
              <a:spcAft>
                <a:spcPts val="0"/>
              </a:spcAft>
              <a:buSzPts val="1800"/>
              <a:buChar char="-"/>
            </a:pPr>
            <a:r>
              <a:rPr lang="es"/>
              <a:t>Limpieza o actualización de una base de datos</a:t>
            </a:r>
            <a:endParaRPr/>
          </a:p>
          <a:p>
            <a:pPr indent="-342900" lvl="0" marL="457200" rtl="0" algn="l">
              <a:spcBef>
                <a:spcPts val="0"/>
              </a:spcBef>
              <a:spcAft>
                <a:spcPts val="0"/>
              </a:spcAft>
              <a:buSzPts val="1800"/>
              <a:buChar char="-"/>
            </a:pPr>
            <a:r>
              <a:rPr lang="es"/>
              <a:t>Envío </a:t>
            </a:r>
            <a:r>
              <a:rPr lang="es"/>
              <a:t>períodico </a:t>
            </a:r>
            <a:r>
              <a:rPr lang="es"/>
              <a:t>de correos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Aplicación con Spring Boot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Para activar las tareas programadas en Spring Boot, se debe agregar la anotación </a:t>
            </a:r>
            <a:r>
              <a:rPr b="1" lang="es"/>
              <a:t>@EnableScheduling </a:t>
            </a:r>
            <a:r>
              <a:rPr lang="es"/>
              <a:t>en la clase main</a:t>
            </a:r>
            <a:endParaRPr/>
          </a:p>
        </p:txBody>
      </p:sp>
      <p:pic>
        <p:nvPicPr>
          <p:cNvPr id="86" name="Google Shape;86;p17"/>
          <p:cNvPicPr preferRelativeResize="0"/>
          <p:nvPr/>
        </p:nvPicPr>
        <p:blipFill>
          <a:blip r:embed="rId3">
            <a:alphaModFix/>
          </a:blip>
          <a:stretch>
            <a:fillRect/>
          </a:stretch>
        </p:blipFill>
        <p:spPr>
          <a:xfrm>
            <a:off x="1914525" y="2124638"/>
            <a:ext cx="5314950" cy="1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175" y="15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Ejecutar una tarea a intervalos fijos</a:t>
            </a:r>
            <a:endParaRPr/>
          </a:p>
        </p:txBody>
      </p:sp>
      <p:sp>
        <p:nvSpPr>
          <p:cNvPr id="92" name="Google Shape;92;p18"/>
          <p:cNvSpPr txBox="1"/>
          <p:nvPr>
            <p:ph idx="1" type="body"/>
          </p:nvPr>
        </p:nvSpPr>
        <p:spPr>
          <a:xfrm>
            <a:off x="265175" y="725325"/>
            <a:ext cx="8520600" cy="43092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s" sz="4415"/>
              <a:t>Ejecuta una tarea cada cierto tiempo sin importar cuándo finalizó la ejecución anterior.</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t/>
            </a:r>
            <a:endParaRPr sz="4415"/>
          </a:p>
          <a:p>
            <a:pPr indent="0" lvl="0" marL="0" rtl="0" algn="l">
              <a:spcBef>
                <a:spcPts val="1200"/>
              </a:spcBef>
              <a:spcAft>
                <a:spcPts val="0"/>
              </a:spcAft>
              <a:buNone/>
            </a:pPr>
            <a:r>
              <a:rPr lang="es" sz="4415"/>
              <a:t> Parámetros para @Scheduled:</a:t>
            </a:r>
            <a:endParaRPr sz="4415"/>
          </a:p>
          <a:p>
            <a:pPr indent="-298694" lvl="0" marL="457200" rtl="0" algn="l">
              <a:spcBef>
                <a:spcPts val="1200"/>
              </a:spcBef>
              <a:spcAft>
                <a:spcPts val="0"/>
              </a:spcAft>
              <a:buSzPct val="100000"/>
              <a:buChar char="-"/>
            </a:pPr>
            <a:r>
              <a:rPr lang="es" sz="4415"/>
              <a:t>fixedRate: Ejecuta una tarea cada cierto tiempo sin importar cuándo finalizó la ejecución anterior.</a:t>
            </a:r>
            <a:endParaRPr sz="4415"/>
          </a:p>
          <a:p>
            <a:pPr indent="-298694" lvl="0" marL="457200" rtl="0" algn="l">
              <a:spcBef>
                <a:spcPts val="0"/>
              </a:spcBef>
              <a:spcAft>
                <a:spcPts val="0"/>
              </a:spcAft>
              <a:buSzPct val="100000"/>
              <a:buChar char="-"/>
            </a:pPr>
            <a:r>
              <a:rPr lang="es" sz="4415"/>
              <a:t>fixedDelay: Espera a que termine la ejecución antes de iniciar una nueva.</a:t>
            </a:r>
            <a:endParaRPr sz="4415"/>
          </a:p>
          <a:p>
            <a:pPr indent="-298694" lvl="0" marL="457200" rtl="0" algn="l">
              <a:spcBef>
                <a:spcPts val="0"/>
              </a:spcBef>
              <a:spcAft>
                <a:spcPts val="0"/>
              </a:spcAft>
              <a:buSzPct val="100000"/>
              <a:buChar char="-"/>
            </a:pPr>
            <a:r>
              <a:rPr lang="es" sz="4415"/>
              <a:t>initialDelay: Para retrasar la primera ejecución después de iniciar la aplicación.</a:t>
            </a:r>
            <a:endParaRPr sz="4415"/>
          </a:p>
          <a:p>
            <a:pPr indent="0" lvl="0" marL="0" rtl="0" algn="l">
              <a:spcBef>
                <a:spcPts val="1200"/>
              </a:spcBef>
              <a:spcAft>
                <a:spcPts val="0"/>
              </a:spcAft>
              <a:buNone/>
            </a:pPr>
            <a:r>
              <a:rPr lang="es" sz="4415"/>
              <a:t>Expresiones Cron</a:t>
            </a:r>
            <a:endParaRPr sz="4415"/>
          </a:p>
          <a:p>
            <a:pPr indent="0" lvl="0" marL="0" rtl="0" algn="l">
              <a:spcBef>
                <a:spcPts val="1200"/>
              </a:spcBef>
              <a:spcAft>
                <a:spcPts val="0"/>
              </a:spcAft>
              <a:buNone/>
            </a:pPr>
            <a:r>
              <a:rPr lang="es" sz="4000"/>
              <a:t>@Scheduled(cron = "0 0 12 * * ?") // Ejecuta todos los días a las 12:00 PM</a:t>
            </a:r>
            <a:endParaRPr sz="4000"/>
          </a:p>
          <a:p>
            <a:pPr indent="0" lvl="0" marL="457200" rtl="0" algn="l">
              <a:spcBef>
                <a:spcPts val="1200"/>
              </a:spcBef>
              <a:spcAft>
                <a:spcPts val="1200"/>
              </a:spcAft>
              <a:buNone/>
            </a:pPr>
            <a:br>
              <a:rPr lang="es"/>
            </a:br>
            <a:r>
              <a:rPr lang="es"/>
              <a:t>   </a:t>
            </a:r>
            <a:endParaRPr/>
          </a:p>
        </p:txBody>
      </p:sp>
      <p:pic>
        <p:nvPicPr>
          <p:cNvPr id="93" name="Google Shape;93;p18"/>
          <p:cNvPicPr preferRelativeResize="0"/>
          <p:nvPr/>
        </p:nvPicPr>
        <p:blipFill rotWithShape="1">
          <a:blip r:embed="rId3">
            <a:alphaModFix/>
          </a:blip>
          <a:srcRect b="0" l="0" r="0" t="12929"/>
          <a:stretch/>
        </p:blipFill>
        <p:spPr>
          <a:xfrm>
            <a:off x="390100" y="1346350"/>
            <a:ext cx="6915150" cy="169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Algunas consideraciones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s" sz="1400"/>
              <a:t>Manejo de excepciones: Si una tarea lanza una excepción, Spring detendrá su ejecución. Para evitarlo, hay que manejar los errores dentro de la tarea.</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Manejo de Concurrencia: Por defecto, todas las tareas programadas se ejecutan en el mismo hilo, lo que puede generar bloqueos si una tarea tarda demasiado.</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Evitar ejecución de tareas en paralelo: Si una tarea tarda más que su intervalo de ejecución, pueden solaparse varias instancias de la misma tarea.</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16375" y="674025"/>
            <a:ext cx="8520600" cy="75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3000">
                <a:solidFill>
                  <a:schemeClr val="dk1"/>
                </a:solidFill>
                <a:latin typeface="Oswald"/>
                <a:ea typeface="Oswald"/>
                <a:cs typeface="Oswald"/>
                <a:sym typeface="Oswald"/>
              </a:rPr>
              <a:t>Okey, ya vimos la </a:t>
            </a:r>
            <a:r>
              <a:rPr lang="es" sz="3000">
                <a:solidFill>
                  <a:schemeClr val="dk1"/>
                </a:solidFill>
                <a:latin typeface="Oswald"/>
                <a:ea typeface="Oswald"/>
                <a:cs typeface="Oswald"/>
                <a:sym typeface="Oswald"/>
              </a:rPr>
              <a:t>teoría</a:t>
            </a:r>
            <a:r>
              <a:rPr lang="es" sz="3000">
                <a:solidFill>
                  <a:schemeClr val="dk1"/>
                </a:solidFill>
                <a:latin typeface="Oswald"/>
                <a:ea typeface="Oswald"/>
                <a:cs typeface="Oswald"/>
                <a:sym typeface="Oswald"/>
              </a:rPr>
              <a:t> pero ahora vayamos a la </a:t>
            </a:r>
            <a:r>
              <a:rPr lang="es" sz="3000">
                <a:solidFill>
                  <a:schemeClr val="dk1"/>
                </a:solidFill>
                <a:latin typeface="Oswald"/>
                <a:ea typeface="Oswald"/>
                <a:cs typeface="Oswald"/>
                <a:sym typeface="Oswald"/>
              </a:rPr>
              <a:t>práctica</a:t>
            </a:r>
            <a:endParaRPr/>
          </a:p>
        </p:txBody>
      </p:sp>
      <p:pic>
        <p:nvPicPr>
          <p:cNvPr id="105" name="Google Shape;105;p20" title="homero estudiando.jpg"/>
          <p:cNvPicPr preferRelativeResize="0"/>
          <p:nvPr/>
        </p:nvPicPr>
        <p:blipFill>
          <a:blip r:embed="rId3">
            <a:alphaModFix/>
          </a:blip>
          <a:stretch>
            <a:fillRect/>
          </a:stretch>
        </p:blipFill>
        <p:spPr>
          <a:xfrm>
            <a:off x="2754050" y="1427925"/>
            <a:ext cx="3410776" cy="3410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