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80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1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3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6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81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87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AFD9-D5D5-454C-B4CA-AF9E6F1ACF90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9135-8EEB-4B69-9160-6888348AB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cusife/1/edit?html,output" TargetMode="External"/><Relationship Id="rId2" Type="http://schemas.openxmlformats.org/officeDocument/2006/relationships/hyperlink" Target="http://output.jsbin.com/cusife/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defaul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getbootstra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default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BOOTSTRAP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Moacir Degasperi Junior.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7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4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** sempre colunas dentro da linha **</a:t>
            </a:r>
          </a:p>
          <a:p>
            <a:pPr marL="0" indent="0">
              <a:buNone/>
            </a:pPr>
            <a:endParaRPr lang="pt-BR" sz="23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&lt;div class = “row”&gt;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“col-md-4”&gt;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“col-md-4”&gt;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“col-md-4”&gt;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endParaRPr lang="pt-BR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accent2"/>
                </a:solidFill>
              </a:rPr>
              <a:t>3 colunas de tamanho 4 = 12</a:t>
            </a:r>
          </a:p>
        </p:txBody>
      </p:sp>
    </p:spTree>
    <p:extLst>
      <p:ext uri="{BB962C8B-B14F-4D97-AF65-F5344CB8AC3E}">
        <p14:creationId xmlns:p14="http://schemas.microsoft.com/office/powerpoint/2010/main" val="229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683568" y="1052736"/>
            <a:ext cx="34563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ângulo 4"/>
          <p:cNvSpPr/>
          <p:nvPr/>
        </p:nvSpPr>
        <p:spPr>
          <a:xfrm>
            <a:off x="4572000" y="1052736"/>
            <a:ext cx="34563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ângulo 5"/>
          <p:cNvSpPr/>
          <p:nvPr/>
        </p:nvSpPr>
        <p:spPr>
          <a:xfrm>
            <a:off x="716848" y="2708920"/>
            <a:ext cx="4863264" cy="11521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ângulo 6"/>
          <p:cNvSpPr/>
          <p:nvPr/>
        </p:nvSpPr>
        <p:spPr>
          <a:xfrm>
            <a:off x="6012160" y="2745861"/>
            <a:ext cx="1872208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ângulo 7"/>
          <p:cNvSpPr/>
          <p:nvPr/>
        </p:nvSpPr>
        <p:spPr>
          <a:xfrm>
            <a:off x="727512" y="4437112"/>
            <a:ext cx="7156855" cy="11521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31640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Tamanho 6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50352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Tamanho 6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65981" y="29740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Tamanho 9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56176" y="31587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Tamanho 3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57080" y="501149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Tamanho 12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16848" y="5877272"/>
            <a:ext cx="716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Exercicio</a:t>
            </a:r>
          </a:p>
          <a:p>
            <a:r>
              <a:rPr lang="pt-BR" dirty="0" smtClean="0"/>
              <a:t>Como seria estrura &lt;div&gt; para o layout acima – (contairner / row / col)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6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hlinkClick r:id="rId2"/>
          </p:cNvPr>
          <p:cNvSpPr txBox="1"/>
          <p:nvPr/>
        </p:nvSpPr>
        <p:spPr>
          <a:xfrm>
            <a:off x="981354" y="836712"/>
            <a:ext cx="7075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hlinkClick r:id="rId2"/>
              </a:rPr>
              <a:t>http://output.jsbin.com/cusife/1</a:t>
            </a:r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1354" y="2132856"/>
            <a:ext cx="736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hlinkClick r:id="rId3"/>
              </a:rPr>
              <a:t>http://jsbin.com/cusife/1/edit?html,output</a:t>
            </a:r>
            <a:endParaRPr lang="pt-BR" sz="3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23528" y="416344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hlinkClick r:id="rId4"/>
              </a:rPr>
              <a:t>https://www.w3schools.com/bootstrap/default.asp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921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80354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&lt;!DOCTYPE html&gt;</a:t>
            </a:r>
          </a:p>
          <a:p>
            <a:r>
              <a:rPr lang="pt-BR" sz="1600" dirty="0" smtClean="0"/>
              <a:t>&lt;html&gt;</a:t>
            </a:r>
          </a:p>
          <a:p>
            <a:r>
              <a:rPr lang="pt-BR" sz="1600" dirty="0" smtClean="0"/>
              <a:t>&lt;head&gt;</a:t>
            </a:r>
          </a:p>
          <a:p>
            <a:r>
              <a:rPr lang="pt-BR" sz="1600" dirty="0" smtClean="0"/>
              <a:t>&lt;script src="https://code.jquery.com/jquery.min.js"&gt;&lt;/script&gt;</a:t>
            </a:r>
          </a:p>
          <a:p>
            <a:r>
              <a:rPr lang="pt-BR" sz="1600" dirty="0" smtClean="0"/>
              <a:t>&lt;link href="https://maxcdn.bootstrapcdn.com/bootstrap/3.3.4/css/bootstrap.min.css" 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rel="stylesheet" type="text/css" /&gt;</a:t>
            </a:r>
          </a:p>
          <a:p>
            <a:r>
              <a:rPr lang="pt-BR" sz="1600" dirty="0" smtClean="0"/>
              <a:t>&lt;script src="https://maxcdn.bootstrapcdn.com/bootstrap/3.3.4/js/bootstrap.min.js"&gt;&lt;/script&gt;</a:t>
            </a:r>
          </a:p>
          <a:p>
            <a:r>
              <a:rPr lang="pt-BR" sz="1600" dirty="0" smtClean="0"/>
              <a:t>  &lt;meta charset="utf-8"&gt;</a:t>
            </a:r>
          </a:p>
          <a:p>
            <a:r>
              <a:rPr lang="pt-BR" sz="1600" dirty="0" smtClean="0"/>
              <a:t>  &lt;title&gt;JS Bin&lt;/title&gt;</a:t>
            </a:r>
          </a:p>
          <a:p>
            <a:r>
              <a:rPr lang="pt-BR" sz="1600" dirty="0" smtClean="0"/>
              <a:t>&lt;/head&gt;</a:t>
            </a:r>
          </a:p>
          <a:p>
            <a:r>
              <a:rPr lang="pt-BR" sz="1600" dirty="0" smtClean="0"/>
              <a:t>&lt;body&gt;</a:t>
            </a:r>
          </a:p>
          <a:p>
            <a:r>
              <a:rPr lang="pt-BR" sz="1600" dirty="0" smtClean="0"/>
              <a:t>&lt;div class="container"&gt;</a:t>
            </a:r>
          </a:p>
          <a:p>
            <a:r>
              <a:rPr lang="pt-BR" sz="1600" dirty="0" smtClean="0"/>
              <a:t>  &lt;div class="row"&gt;</a:t>
            </a:r>
          </a:p>
          <a:p>
            <a:r>
              <a:rPr lang="pt-BR" sz="1600" dirty="0" smtClean="0"/>
              <a:t>    &lt;div class="col-md-6"&gt;</a:t>
            </a:r>
          </a:p>
          <a:p>
            <a:r>
              <a:rPr lang="pt-BR" sz="1600" dirty="0" smtClean="0"/>
              <a:t>      &lt;div class="well"&gt;</a:t>
            </a:r>
          </a:p>
          <a:p>
            <a:r>
              <a:rPr lang="pt-BR" sz="1600" dirty="0" smtClean="0"/>
              <a:t>        &lt;p&gt;class="col-md-6"&lt;/p&gt;</a:t>
            </a:r>
          </a:p>
          <a:p>
            <a:r>
              <a:rPr lang="pt-BR" sz="1600" dirty="0" smtClean="0"/>
              <a:t>      &lt;/div&gt;</a:t>
            </a:r>
          </a:p>
          <a:p>
            <a:r>
              <a:rPr lang="pt-BR" sz="1600" dirty="0" smtClean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6412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&lt;div class="col-md-6"&gt;</a:t>
            </a:r>
          </a:p>
          <a:p>
            <a:r>
              <a:rPr lang="pt-BR" sz="1600" dirty="0" smtClean="0"/>
              <a:t>      &lt;div class="well"&gt;</a:t>
            </a:r>
          </a:p>
          <a:p>
            <a:r>
              <a:rPr lang="pt-BR" sz="1600" dirty="0" smtClean="0"/>
              <a:t>        &lt;p&gt;class="col-md-6"&lt;/p&gt;</a:t>
            </a:r>
          </a:p>
          <a:p>
            <a:r>
              <a:rPr lang="pt-BR" sz="1600" dirty="0" smtClean="0"/>
              <a:t>      &lt;/div&gt;</a:t>
            </a:r>
          </a:p>
          <a:p>
            <a:r>
              <a:rPr lang="pt-BR" sz="1600" dirty="0" smtClean="0"/>
              <a:t>    &lt;/div&gt;</a:t>
            </a:r>
          </a:p>
          <a:p>
            <a:r>
              <a:rPr lang="pt-BR" sz="1600" dirty="0" smtClean="0"/>
              <a:t>&lt;/div&gt;</a:t>
            </a:r>
          </a:p>
          <a:p>
            <a:r>
              <a:rPr lang="pt-BR" sz="1600" dirty="0" smtClean="0"/>
              <a:t>&lt;div class="row"&gt;</a:t>
            </a:r>
          </a:p>
          <a:p>
            <a:r>
              <a:rPr lang="pt-BR" sz="1600" dirty="0" smtClean="0"/>
              <a:t>    &lt;div class="col-md-9"&gt;</a:t>
            </a:r>
          </a:p>
          <a:p>
            <a:r>
              <a:rPr lang="pt-BR" sz="1600" dirty="0" smtClean="0"/>
              <a:t>      &lt;div class="well"&gt;</a:t>
            </a:r>
          </a:p>
          <a:p>
            <a:r>
              <a:rPr lang="pt-BR" sz="1600" dirty="0" smtClean="0"/>
              <a:t>        &lt;p&gt;class="col-md-9"&lt;/p&gt;</a:t>
            </a:r>
          </a:p>
          <a:p>
            <a:r>
              <a:rPr lang="pt-BR" sz="1600" dirty="0" smtClean="0"/>
              <a:t>      &lt;/div&gt;</a:t>
            </a:r>
          </a:p>
          <a:p>
            <a:r>
              <a:rPr lang="pt-BR" sz="1600" dirty="0" smtClean="0"/>
              <a:t>    &lt;/div&gt;</a:t>
            </a:r>
          </a:p>
          <a:p>
            <a:r>
              <a:rPr lang="pt-BR" sz="1600" dirty="0" smtClean="0"/>
              <a:t>    &lt;div class="col-md-3"&gt;</a:t>
            </a:r>
          </a:p>
          <a:p>
            <a:r>
              <a:rPr lang="pt-BR" sz="1600" dirty="0" smtClean="0"/>
              <a:t>      &lt;div class="well"&gt;</a:t>
            </a:r>
          </a:p>
          <a:p>
            <a:r>
              <a:rPr lang="pt-BR" sz="1600" dirty="0" smtClean="0"/>
              <a:t>        &lt;p&gt;class="col-md-3"&lt;/p&gt;</a:t>
            </a:r>
          </a:p>
          <a:p>
            <a:r>
              <a:rPr lang="pt-BR" sz="1600" dirty="0" smtClean="0"/>
              <a:t>      &lt;/div&gt;</a:t>
            </a:r>
          </a:p>
          <a:p>
            <a:r>
              <a:rPr lang="pt-BR" sz="1600" dirty="0" smtClean="0"/>
              <a:t>    &lt;/div&gt;</a:t>
            </a:r>
          </a:p>
          <a:p>
            <a:r>
              <a:rPr lang="pt-BR" sz="1600" dirty="0" smtClean="0"/>
              <a:t>&lt;/div&gt;</a:t>
            </a:r>
          </a:p>
          <a:p>
            <a:r>
              <a:rPr lang="pt-BR" sz="1600" dirty="0" smtClean="0"/>
              <a:t>&lt;div class="row"&gt;</a:t>
            </a:r>
          </a:p>
          <a:p>
            <a:r>
              <a:rPr lang="pt-BR" sz="1600" dirty="0" smtClean="0"/>
              <a:t>    &lt;div class="col-md-12"&gt;</a:t>
            </a:r>
          </a:p>
          <a:p>
            <a:r>
              <a:rPr lang="pt-BR" sz="1600" dirty="0" smtClean="0"/>
              <a:t>      &lt;div class="well"&gt;</a:t>
            </a:r>
          </a:p>
          <a:p>
            <a:r>
              <a:rPr lang="pt-BR" sz="1600" dirty="0" smtClean="0"/>
              <a:t>        &lt;p&gt;class="col-md-12"&lt;/p&gt;</a:t>
            </a:r>
          </a:p>
          <a:p>
            <a:r>
              <a:rPr lang="pt-BR" sz="1600" dirty="0" smtClean="0"/>
              <a:t>      &lt;/div&gt;</a:t>
            </a:r>
          </a:p>
          <a:p>
            <a:r>
              <a:rPr lang="pt-BR" sz="1600" dirty="0" smtClean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6843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&lt;/div&gt;</a:t>
            </a:r>
          </a:p>
          <a:p>
            <a:r>
              <a:rPr lang="pt-BR" dirty="0" smtClean="0"/>
              <a:t>&lt;/div&gt;</a:t>
            </a:r>
          </a:p>
          <a:p>
            <a:r>
              <a:rPr lang="pt-BR" dirty="0" smtClean="0"/>
              <a:t>&lt;/body&gt;</a:t>
            </a:r>
          </a:p>
          <a:p>
            <a:r>
              <a:rPr lang="pt-BR" dirty="0" smtClean="0"/>
              <a:t>&lt;/html&gt;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2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&lt;style&gt;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70C0"/>
                </a:solidFill>
              </a:rPr>
              <a:t>Body {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 smtClean="0">
                <a:solidFill>
                  <a:srgbClr val="0070C0"/>
                </a:solidFill>
              </a:rPr>
              <a:t>                 backgroud-color: #ccc;</a:t>
            </a:r>
          </a:p>
          <a:p>
            <a:r>
              <a:rPr lang="pt-BR" sz="2400" dirty="0" smtClean="0">
                <a:solidFill>
                  <a:srgbClr val="0070C0"/>
                </a:solidFill>
              </a:rPr>
              <a:t>}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70C0"/>
                </a:solidFill>
              </a:rPr>
              <a:t>.container {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 smtClean="0">
                <a:solidFill>
                  <a:srgbClr val="0070C0"/>
                </a:solidFill>
              </a:rPr>
              <a:t>              backgroud-color: #fff;</a:t>
            </a:r>
          </a:p>
          <a:p>
            <a:r>
              <a:rPr lang="pt-BR" sz="2400" dirty="0" smtClean="0">
                <a:solidFill>
                  <a:srgbClr val="0070C0"/>
                </a:solidFill>
              </a:rPr>
              <a:t>}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70C0"/>
                </a:solidFill>
              </a:rPr>
              <a:t>&lt;/style&gt;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endParaRPr lang="pt-BR" sz="2400" dirty="0" smtClean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70C0"/>
                </a:solidFill>
              </a:rPr>
              <a:t>#ccc – cinza</a:t>
            </a:r>
          </a:p>
          <a:p>
            <a:r>
              <a:rPr lang="pt-BR" sz="2400" dirty="0" smtClean="0">
                <a:solidFill>
                  <a:srgbClr val="0070C0"/>
                </a:solidFill>
              </a:rPr>
              <a:t>#fff - blanco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8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Espaço entre cada lado da grid – 15 px</a:t>
            </a:r>
          </a:p>
          <a:p>
            <a:endParaRPr lang="pt-BR" sz="3200" dirty="0">
              <a:solidFill>
                <a:srgbClr val="0070C0"/>
              </a:solidFill>
            </a:endParaRPr>
          </a:p>
          <a:p>
            <a:endParaRPr lang="pt-BR" sz="3200" dirty="0" smtClean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&lt;h1&gt;  h1.Boostrap  36 px &gt;/h1&gt;</a:t>
            </a:r>
          </a:p>
          <a:p>
            <a:r>
              <a:rPr lang="pt-BR" sz="3200" dirty="0">
                <a:solidFill>
                  <a:srgbClr val="0070C0"/>
                </a:solidFill>
              </a:rPr>
              <a:t>&lt;</a:t>
            </a:r>
            <a:r>
              <a:rPr lang="pt-BR" sz="3200" dirty="0" smtClean="0">
                <a:solidFill>
                  <a:srgbClr val="0070C0"/>
                </a:solidFill>
              </a:rPr>
              <a:t>h2&gt;  </a:t>
            </a:r>
            <a:r>
              <a:rPr lang="pt-BR" sz="3200" dirty="0">
                <a:solidFill>
                  <a:srgbClr val="0070C0"/>
                </a:solidFill>
              </a:rPr>
              <a:t>h1.Boostrap  </a:t>
            </a:r>
            <a:r>
              <a:rPr lang="pt-BR" sz="3200" dirty="0" smtClean="0">
                <a:solidFill>
                  <a:srgbClr val="0070C0"/>
                </a:solidFill>
              </a:rPr>
              <a:t>30 </a:t>
            </a:r>
            <a:r>
              <a:rPr lang="pt-BR" sz="3200" dirty="0">
                <a:solidFill>
                  <a:srgbClr val="0070C0"/>
                </a:solidFill>
              </a:rPr>
              <a:t>px &gt;/</a:t>
            </a:r>
            <a:r>
              <a:rPr lang="pt-BR" sz="3200" dirty="0" smtClean="0">
                <a:solidFill>
                  <a:srgbClr val="0070C0"/>
                </a:solidFill>
              </a:rPr>
              <a:t>h2&gt;</a:t>
            </a:r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&lt;</a:t>
            </a:r>
            <a:r>
              <a:rPr lang="pt-BR" sz="3200" dirty="0" smtClean="0">
                <a:solidFill>
                  <a:srgbClr val="0070C0"/>
                </a:solidFill>
              </a:rPr>
              <a:t>h3&gt;  </a:t>
            </a:r>
            <a:r>
              <a:rPr lang="pt-BR" sz="3200" dirty="0">
                <a:solidFill>
                  <a:srgbClr val="0070C0"/>
                </a:solidFill>
              </a:rPr>
              <a:t>h1.Boostrap  </a:t>
            </a:r>
            <a:r>
              <a:rPr lang="pt-BR" sz="3200" dirty="0" smtClean="0">
                <a:solidFill>
                  <a:srgbClr val="0070C0"/>
                </a:solidFill>
              </a:rPr>
              <a:t>24 </a:t>
            </a:r>
            <a:r>
              <a:rPr lang="pt-BR" sz="3200" dirty="0">
                <a:solidFill>
                  <a:srgbClr val="0070C0"/>
                </a:solidFill>
              </a:rPr>
              <a:t>px &gt;/</a:t>
            </a:r>
            <a:r>
              <a:rPr lang="pt-BR" sz="3200" dirty="0" smtClean="0">
                <a:solidFill>
                  <a:srgbClr val="0070C0"/>
                </a:solidFill>
              </a:rPr>
              <a:t>h3&gt;</a:t>
            </a:r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&lt;</a:t>
            </a:r>
            <a:r>
              <a:rPr lang="pt-BR" sz="3200" dirty="0" smtClean="0">
                <a:solidFill>
                  <a:srgbClr val="0070C0"/>
                </a:solidFill>
              </a:rPr>
              <a:t>h4&gt;  </a:t>
            </a:r>
            <a:r>
              <a:rPr lang="pt-BR" sz="3200" dirty="0">
                <a:solidFill>
                  <a:srgbClr val="0070C0"/>
                </a:solidFill>
              </a:rPr>
              <a:t>h1.Boostrap  </a:t>
            </a:r>
            <a:r>
              <a:rPr lang="pt-BR" sz="3200" dirty="0" smtClean="0">
                <a:solidFill>
                  <a:srgbClr val="0070C0"/>
                </a:solidFill>
              </a:rPr>
              <a:t>18 </a:t>
            </a:r>
            <a:r>
              <a:rPr lang="pt-BR" sz="3200" dirty="0">
                <a:solidFill>
                  <a:srgbClr val="0070C0"/>
                </a:solidFill>
              </a:rPr>
              <a:t>px &gt;/</a:t>
            </a:r>
            <a:r>
              <a:rPr lang="pt-BR" sz="3200" dirty="0" smtClean="0">
                <a:solidFill>
                  <a:srgbClr val="0070C0"/>
                </a:solidFill>
              </a:rPr>
              <a:t>h4&gt;</a:t>
            </a:r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&lt;</a:t>
            </a:r>
            <a:r>
              <a:rPr lang="pt-BR" sz="3200" dirty="0" smtClean="0">
                <a:solidFill>
                  <a:srgbClr val="0070C0"/>
                </a:solidFill>
              </a:rPr>
              <a:t>h5&gt;  </a:t>
            </a:r>
            <a:r>
              <a:rPr lang="pt-BR" sz="3200" dirty="0">
                <a:solidFill>
                  <a:srgbClr val="0070C0"/>
                </a:solidFill>
              </a:rPr>
              <a:t>h1.Boostrap  </a:t>
            </a:r>
            <a:r>
              <a:rPr lang="pt-BR" sz="3200" dirty="0" smtClean="0">
                <a:solidFill>
                  <a:srgbClr val="0070C0"/>
                </a:solidFill>
              </a:rPr>
              <a:t>14 </a:t>
            </a:r>
            <a:r>
              <a:rPr lang="pt-BR" sz="3200" dirty="0">
                <a:solidFill>
                  <a:srgbClr val="0070C0"/>
                </a:solidFill>
              </a:rPr>
              <a:t>px &gt;/</a:t>
            </a:r>
            <a:r>
              <a:rPr lang="pt-BR" sz="3200" dirty="0" smtClean="0">
                <a:solidFill>
                  <a:srgbClr val="0070C0"/>
                </a:solidFill>
              </a:rPr>
              <a:t>h5&gt;</a:t>
            </a:r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&lt;</a:t>
            </a:r>
            <a:r>
              <a:rPr lang="pt-BR" sz="3200" dirty="0" smtClean="0">
                <a:solidFill>
                  <a:srgbClr val="0070C0"/>
                </a:solidFill>
              </a:rPr>
              <a:t>h6&gt;  </a:t>
            </a:r>
            <a:r>
              <a:rPr lang="pt-BR" sz="3200" dirty="0">
                <a:solidFill>
                  <a:srgbClr val="0070C0"/>
                </a:solidFill>
              </a:rPr>
              <a:t>h1.Boostrap  </a:t>
            </a:r>
            <a:r>
              <a:rPr lang="pt-BR" sz="3200" dirty="0" smtClean="0">
                <a:solidFill>
                  <a:srgbClr val="0070C0"/>
                </a:solidFill>
              </a:rPr>
              <a:t>126 </a:t>
            </a:r>
            <a:r>
              <a:rPr lang="pt-BR" sz="3200" dirty="0">
                <a:solidFill>
                  <a:srgbClr val="0070C0"/>
                </a:solidFill>
              </a:rPr>
              <a:t>px &gt;/</a:t>
            </a:r>
            <a:r>
              <a:rPr lang="pt-BR" sz="3200" dirty="0" smtClean="0">
                <a:solidFill>
                  <a:srgbClr val="0070C0"/>
                </a:solidFill>
              </a:rPr>
              <a:t>h6&gt;</a:t>
            </a:r>
            <a:endParaRPr lang="pt-BR" sz="3200" dirty="0">
              <a:solidFill>
                <a:srgbClr val="0070C0"/>
              </a:solidFill>
            </a:endParaRPr>
          </a:p>
          <a:p>
            <a:endParaRPr lang="pt-BR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</a:rPr>
              <a:t>Class = text-left</a:t>
            </a:r>
          </a:p>
          <a:p>
            <a:endParaRPr lang="pt-BR" sz="2000" b="1" dirty="0" smtClean="0">
              <a:solidFill>
                <a:srgbClr val="0070C0"/>
              </a:solidFill>
            </a:endParaRPr>
          </a:p>
          <a:p>
            <a:r>
              <a:rPr lang="pt-BR" sz="2000" b="1" dirty="0">
                <a:solidFill>
                  <a:srgbClr val="0070C0"/>
                </a:solidFill>
              </a:rPr>
              <a:t>Class = </a:t>
            </a:r>
            <a:r>
              <a:rPr lang="pt-BR" sz="2000" b="1" dirty="0" smtClean="0">
                <a:solidFill>
                  <a:srgbClr val="0070C0"/>
                </a:solidFill>
              </a:rPr>
              <a:t>text-right</a:t>
            </a:r>
            <a:endParaRPr lang="pt-BR" sz="2000" b="1" dirty="0">
              <a:solidFill>
                <a:srgbClr val="0070C0"/>
              </a:solidFill>
            </a:endParaRPr>
          </a:p>
          <a:p>
            <a:endParaRPr lang="pt-BR" sz="2000" b="1" dirty="0" smtClean="0">
              <a:solidFill>
                <a:srgbClr val="0070C0"/>
              </a:solidFill>
            </a:endParaRPr>
          </a:p>
          <a:p>
            <a:r>
              <a:rPr lang="pt-BR" sz="2000" b="1" dirty="0" smtClean="0">
                <a:solidFill>
                  <a:srgbClr val="0070C0"/>
                </a:solidFill>
              </a:rPr>
              <a:t>Class </a:t>
            </a:r>
            <a:r>
              <a:rPr lang="pt-BR" sz="2000" b="1" dirty="0">
                <a:solidFill>
                  <a:srgbClr val="0070C0"/>
                </a:solidFill>
              </a:rPr>
              <a:t>= </a:t>
            </a:r>
            <a:r>
              <a:rPr lang="pt-BR" sz="2000" b="1" dirty="0" smtClean="0">
                <a:solidFill>
                  <a:srgbClr val="0070C0"/>
                </a:solidFill>
              </a:rPr>
              <a:t>text-center</a:t>
            </a:r>
          </a:p>
          <a:p>
            <a:endParaRPr lang="pt-BR" sz="2000" b="1" dirty="0">
              <a:solidFill>
                <a:srgbClr val="0070C0"/>
              </a:solidFill>
            </a:endParaRPr>
          </a:p>
          <a:p>
            <a:r>
              <a:rPr lang="pt-BR" sz="2000" b="1" dirty="0">
                <a:solidFill>
                  <a:srgbClr val="0070C0"/>
                </a:solidFill>
              </a:rPr>
              <a:t>Class = </a:t>
            </a:r>
            <a:r>
              <a:rPr lang="pt-BR" sz="2000" b="1" dirty="0" smtClean="0">
                <a:solidFill>
                  <a:srgbClr val="0070C0"/>
                </a:solidFill>
              </a:rPr>
              <a:t>text—justify</a:t>
            </a:r>
          </a:p>
          <a:p>
            <a:endParaRPr lang="pt-BR" sz="2000" b="1" dirty="0" smtClean="0">
              <a:solidFill>
                <a:srgbClr val="0070C0"/>
              </a:solidFill>
            </a:endParaRPr>
          </a:p>
          <a:p>
            <a:endParaRPr lang="pt-BR" sz="2000" b="1" dirty="0">
              <a:solidFill>
                <a:srgbClr val="0070C0"/>
              </a:solidFill>
            </a:endParaRPr>
          </a:p>
          <a:p>
            <a:r>
              <a:rPr lang="pt-BR" sz="2000" b="1" dirty="0" smtClean="0">
                <a:solidFill>
                  <a:srgbClr val="0070C0"/>
                </a:solidFill>
              </a:rPr>
              <a:t>&lt;p class = “text-left”&gt;</a:t>
            </a:r>
          </a:p>
          <a:p>
            <a:endParaRPr lang="pt-BR" sz="2000" b="1" dirty="0">
              <a:solidFill>
                <a:srgbClr val="0070C0"/>
              </a:solidFill>
            </a:endParaRPr>
          </a:p>
          <a:p>
            <a:r>
              <a:rPr lang="pt-BR" sz="2000" b="1" dirty="0" smtClean="0">
                <a:solidFill>
                  <a:srgbClr val="0070C0"/>
                </a:solidFill>
              </a:rPr>
              <a:t>         </a:t>
            </a:r>
            <a:r>
              <a:rPr lang="pt-BR" sz="2000" b="1" dirty="0" smtClean="0">
                <a:solidFill>
                  <a:srgbClr val="FF0000"/>
                </a:solidFill>
              </a:rPr>
              <a:t> texto</a:t>
            </a:r>
          </a:p>
          <a:p>
            <a:endParaRPr lang="pt-BR" sz="2000" b="1" dirty="0">
              <a:solidFill>
                <a:srgbClr val="0070C0"/>
              </a:solidFill>
            </a:endParaRPr>
          </a:p>
          <a:p>
            <a:r>
              <a:rPr lang="pt-BR" sz="2000" b="1" dirty="0" smtClean="0">
                <a:solidFill>
                  <a:srgbClr val="0070C0"/>
                </a:solidFill>
              </a:rPr>
              <a:t>&lt;/p&gt;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70C0"/>
                </a:solidFill>
              </a:rPr>
              <a:t>class = text-nowrap     ( não respeita a margem direita do componente pai como as outras classes)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 smtClean="0">
                <a:solidFill>
                  <a:srgbClr val="0070C0"/>
                </a:solidFill>
              </a:rPr>
              <a:t>text-lowercase    (todas letras minusculo)</a:t>
            </a:r>
          </a:p>
          <a:p>
            <a:r>
              <a:rPr lang="pt-BR" sz="2800" b="1" dirty="0" smtClean="0">
                <a:solidFill>
                  <a:srgbClr val="0070C0"/>
                </a:solidFill>
              </a:rPr>
              <a:t>text-uppercase  (todas letras maiscula)</a:t>
            </a:r>
          </a:p>
          <a:p>
            <a:r>
              <a:rPr lang="pt-BR" sz="2800" b="1" dirty="0" smtClean="0">
                <a:solidFill>
                  <a:srgbClr val="0070C0"/>
                </a:solidFill>
              </a:rPr>
              <a:t>text-capitalise   (só a primeira maiscula)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endParaRPr lang="pt-BR" sz="2800" b="1" dirty="0" smtClean="0">
              <a:solidFill>
                <a:srgbClr val="0070C0"/>
              </a:solidFill>
            </a:endParaRPr>
          </a:p>
          <a:p>
            <a:endParaRPr lang="pt-BR" sz="2000" b="1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pt-BR" dirty="0" smtClean="0"/>
              <a:t>Nav  Bar   (menu)</a:t>
            </a:r>
          </a:p>
          <a:p>
            <a:r>
              <a:rPr lang="pt-BR" dirty="0" smtClean="0"/>
              <a:t>Div            (seções)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Responsivel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     Media Query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Escala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4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70C0"/>
                </a:solidFill>
              </a:rPr>
              <a:t>Topicos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 smtClean="0">
                <a:solidFill>
                  <a:srgbClr val="0070C0"/>
                </a:solidFill>
              </a:rPr>
              <a:t>&lt;ul  class =“list-unstyled” &gt;  </a:t>
            </a:r>
            <a:r>
              <a:rPr lang="pt-BR" sz="2800" b="1" dirty="0" smtClean="0">
                <a:solidFill>
                  <a:srgbClr val="FF0000"/>
                </a:solidFill>
              </a:rPr>
              <a:t>sem marcador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 smtClean="0">
                <a:solidFill>
                  <a:srgbClr val="0070C0"/>
                </a:solidFill>
              </a:rPr>
              <a:t>Ou 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>
                <a:solidFill>
                  <a:srgbClr val="0070C0"/>
                </a:solidFill>
              </a:rPr>
              <a:t>&lt;ul  class =“</a:t>
            </a:r>
            <a:r>
              <a:rPr lang="pt-BR" sz="2800" b="1" dirty="0" smtClean="0">
                <a:solidFill>
                  <a:srgbClr val="0070C0"/>
                </a:solidFill>
              </a:rPr>
              <a:t>list-list” &gt;      </a:t>
            </a:r>
            <a:r>
              <a:rPr lang="pt-BR" sz="2800" b="1" dirty="0" smtClean="0">
                <a:solidFill>
                  <a:srgbClr val="FF0000"/>
                </a:solidFill>
              </a:rPr>
              <a:t>com marcador</a:t>
            </a:r>
            <a:endParaRPr lang="pt-BR" sz="2800" b="1" dirty="0">
              <a:solidFill>
                <a:srgbClr val="FF0000"/>
              </a:solidFill>
            </a:endParaRPr>
          </a:p>
          <a:p>
            <a:endParaRPr lang="pt-BR" sz="2800" b="1" dirty="0">
              <a:solidFill>
                <a:srgbClr val="0070C0"/>
              </a:solidFill>
            </a:endParaRPr>
          </a:p>
          <a:p>
            <a:endParaRPr lang="pt-BR" sz="2800" b="1" dirty="0" smtClean="0">
              <a:solidFill>
                <a:srgbClr val="0070C0"/>
              </a:solidFill>
            </a:endParaRPr>
          </a:p>
          <a:p>
            <a:endParaRPr lang="pt-BR" sz="2000" b="1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70C0"/>
                </a:solidFill>
              </a:rPr>
              <a:t>Topicos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 smtClean="0">
                <a:solidFill>
                  <a:srgbClr val="0070C0"/>
                </a:solidFill>
              </a:rPr>
              <a:t>&lt;ul  class =“list-unstyled” &gt;  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smtClean="0">
                <a:solidFill>
                  <a:schemeClr val="tx2"/>
                </a:solidFill>
              </a:rPr>
              <a:t>&lt;li&gt; item 1 &lt;/li&gt;</a:t>
            </a:r>
            <a:endParaRPr lang="pt-BR" sz="2800" b="1" dirty="0" smtClean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2 </a:t>
            </a:r>
            <a:r>
              <a:rPr lang="pt-BR" sz="2800" b="1" dirty="0">
                <a:solidFill>
                  <a:schemeClr val="tx2"/>
                </a:solidFill>
              </a:rPr>
              <a:t>&lt;/li&gt;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3 </a:t>
            </a:r>
            <a:r>
              <a:rPr lang="pt-BR" sz="2800" b="1" dirty="0">
                <a:solidFill>
                  <a:schemeClr val="tx2"/>
                </a:solidFill>
              </a:rPr>
              <a:t>&lt;/li&gt;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0070C0"/>
                </a:solidFill>
              </a:rPr>
              <a:t>     &lt;ul&gt;</a:t>
            </a:r>
          </a:p>
          <a:p>
            <a:r>
              <a:rPr lang="pt-BR" sz="2800" b="1" dirty="0" smtClean="0">
                <a:solidFill>
                  <a:srgbClr val="FF0000"/>
                </a:solidFill>
              </a:rPr>
              <a:t>     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3.1 </a:t>
            </a:r>
            <a:r>
              <a:rPr lang="pt-BR" sz="2800" b="1" dirty="0">
                <a:solidFill>
                  <a:schemeClr val="tx2"/>
                </a:solidFill>
              </a:rPr>
              <a:t>&lt;/li&gt;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   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3.2 </a:t>
            </a:r>
            <a:r>
              <a:rPr lang="pt-BR" sz="2800" b="1" dirty="0">
                <a:solidFill>
                  <a:schemeClr val="tx2"/>
                </a:solidFill>
              </a:rPr>
              <a:t>&lt;/li&gt;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   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3.3 </a:t>
            </a:r>
            <a:r>
              <a:rPr lang="pt-BR" sz="2800" b="1" dirty="0">
                <a:solidFill>
                  <a:schemeClr val="tx2"/>
                </a:solidFill>
              </a:rPr>
              <a:t>&lt;/li</a:t>
            </a:r>
            <a:r>
              <a:rPr lang="pt-BR" sz="2800" b="1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pt-BR" sz="2800" b="1" dirty="0">
                <a:solidFill>
                  <a:schemeClr val="tx2"/>
                </a:solidFill>
              </a:rPr>
              <a:t> </a:t>
            </a:r>
            <a:r>
              <a:rPr lang="pt-BR" sz="2800" b="1" dirty="0" smtClean="0">
                <a:solidFill>
                  <a:schemeClr val="tx2"/>
                </a:solidFill>
              </a:rPr>
              <a:t>    &lt;/ul&gt;</a:t>
            </a:r>
          </a:p>
          <a:p>
            <a:r>
              <a:rPr lang="pt-BR" sz="2800" b="1" dirty="0" smtClean="0">
                <a:solidFill>
                  <a:schemeClr val="tx2"/>
                </a:solidFill>
              </a:rPr>
              <a:t>&lt;/ul&gt;</a:t>
            </a:r>
            <a:endParaRPr lang="pt-BR" sz="2000" b="1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70C0"/>
                </a:solidFill>
              </a:rPr>
              <a:t>Topicos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 smtClean="0">
                <a:solidFill>
                  <a:srgbClr val="0070C0"/>
                </a:solidFill>
              </a:rPr>
              <a:t>&lt;ul  class =“list-line” &gt;  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smtClean="0">
                <a:solidFill>
                  <a:schemeClr val="tx2"/>
                </a:solidFill>
              </a:rPr>
              <a:t>&lt;li&gt; item 1 &lt;/li&gt;</a:t>
            </a:r>
            <a:endParaRPr lang="pt-BR" sz="2800" b="1" dirty="0" smtClean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2 </a:t>
            </a:r>
            <a:r>
              <a:rPr lang="pt-BR" sz="2800" b="1" dirty="0">
                <a:solidFill>
                  <a:schemeClr val="tx2"/>
                </a:solidFill>
              </a:rPr>
              <a:t>&lt;/li&gt;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3 </a:t>
            </a:r>
            <a:r>
              <a:rPr lang="pt-BR" sz="2800" b="1" dirty="0">
                <a:solidFill>
                  <a:schemeClr val="tx2"/>
                </a:solidFill>
              </a:rPr>
              <a:t>&lt;/li&gt;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0070C0"/>
                </a:solidFill>
              </a:rPr>
              <a:t>     &lt;ul&gt;</a:t>
            </a:r>
          </a:p>
          <a:p>
            <a:r>
              <a:rPr lang="pt-BR" sz="2800" b="1" dirty="0" smtClean="0">
                <a:solidFill>
                  <a:srgbClr val="FF0000"/>
                </a:solidFill>
              </a:rPr>
              <a:t>     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3.1 </a:t>
            </a:r>
            <a:r>
              <a:rPr lang="pt-BR" sz="2800" b="1" dirty="0">
                <a:solidFill>
                  <a:schemeClr val="tx2"/>
                </a:solidFill>
              </a:rPr>
              <a:t>&lt;/li&gt;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   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3.2 </a:t>
            </a:r>
            <a:r>
              <a:rPr lang="pt-BR" sz="2800" b="1" dirty="0">
                <a:solidFill>
                  <a:schemeClr val="tx2"/>
                </a:solidFill>
              </a:rPr>
              <a:t>&lt;/li&gt;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    </a:t>
            </a:r>
            <a:r>
              <a:rPr lang="pt-BR" sz="2800" b="1" dirty="0">
                <a:solidFill>
                  <a:schemeClr val="tx2"/>
                </a:solidFill>
              </a:rPr>
              <a:t>&lt;li&gt; item </a:t>
            </a:r>
            <a:r>
              <a:rPr lang="pt-BR" sz="2800" b="1" dirty="0" smtClean="0">
                <a:solidFill>
                  <a:schemeClr val="tx2"/>
                </a:solidFill>
              </a:rPr>
              <a:t>3.3 </a:t>
            </a:r>
            <a:r>
              <a:rPr lang="pt-BR" sz="2800" b="1" dirty="0">
                <a:solidFill>
                  <a:schemeClr val="tx2"/>
                </a:solidFill>
              </a:rPr>
              <a:t>&lt;/li</a:t>
            </a:r>
            <a:r>
              <a:rPr lang="pt-BR" sz="2800" b="1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pt-BR" sz="2800" b="1" dirty="0">
                <a:solidFill>
                  <a:schemeClr val="tx2"/>
                </a:solidFill>
              </a:rPr>
              <a:t> </a:t>
            </a:r>
            <a:r>
              <a:rPr lang="pt-BR" sz="2800" b="1" dirty="0" smtClean="0">
                <a:solidFill>
                  <a:schemeClr val="tx2"/>
                </a:solidFill>
              </a:rPr>
              <a:t>    &lt;/ul&gt;</a:t>
            </a:r>
          </a:p>
          <a:p>
            <a:r>
              <a:rPr lang="pt-BR" sz="2800" b="1" dirty="0" smtClean="0">
                <a:solidFill>
                  <a:schemeClr val="tx2"/>
                </a:solidFill>
              </a:rPr>
              <a:t>&lt;/ul&gt;</a:t>
            </a:r>
            <a:endParaRPr lang="pt-BR" sz="2800" b="1" dirty="0" smtClean="0">
              <a:solidFill>
                <a:srgbClr val="0070C0"/>
              </a:solidFill>
            </a:endParaRPr>
          </a:p>
          <a:p>
            <a:endParaRPr lang="pt-BR" sz="2000" b="1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764704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7030A0"/>
                </a:solidFill>
              </a:rPr>
              <a:t>&lt;ul&gt;</a:t>
            </a:r>
            <a:br>
              <a:rPr lang="it-IT" sz="4000" b="1" dirty="0">
                <a:solidFill>
                  <a:srgbClr val="7030A0"/>
                </a:solidFill>
              </a:rPr>
            </a:br>
            <a:r>
              <a:rPr lang="it-IT" sz="4000" b="1" dirty="0">
                <a:solidFill>
                  <a:srgbClr val="7030A0"/>
                </a:solidFill>
              </a:rPr>
              <a:t>  &lt;</a:t>
            </a:r>
            <a:r>
              <a:rPr lang="it-IT" sz="4000" b="1" dirty="0" smtClean="0">
                <a:solidFill>
                  <a:srgbClr val="7030A0"/>
                </a:solidFill>
              </a:rPr>
              <a:t>li&gt;Café&lt;/</a:t>
            </a:r>
            <a:r>
              <a:rPr lang="it-IT" sz="4000" b="1" dirty="0">
                <a:solidFill>
                  <a:srgbClr val="7030A0"/>
                </a:solidFill>
              </a:rPr>
              <a:t>li&gt;</a:t>
            </a:r>
            <a:br>
              <a:rPr lang="it-IT" sz="4000" b="1" dirty="0">
                <a:solidFill>
                  <a:srgbClr val="7030A0"/>
                </a:solidFill>
              </a:rPr>
            </a:br>
            <a:r>
              <a:rPr lang="it-IT" sz="4000" b="1" dirty="0">
                <a:solidFill>
                  <a:srgbClr val="7030A0"/>
                </a:solidFill>
              </a:rPr>
              <a:t>  &lt;</a:t>
            </a:r>
            <a:r>
              <a:rPr lang="it-IT" sz="4000" b="1" dirty="0" smtClean="0">
                <a:solidFill>
                  <a:srgbClr val="7030A0"/>
                </a:solidFill>
              </a:rPr>
              <a:t>li&gt;Chá&lt;/</a:t>
            </a:r>
            <a:r>
              <a:rPr lang="it-IT" sz="4000" b="1" dirty="0">
                <a:solidFill>
                  <a:srgbClr val="7030A0"/>
                </a:solidFill>
              </a:rPr>
              <a:t>li&gt;</a:t>
            </a:r>
            <a:br>
              <a:rPr lang="it-IT" sz="4000" b="1" dirty="0">
                <a:solidFill>
                  <a:srgbClr val="7030A0"/>
                </a:solidFill>
              </a:rPr>
            </a:br>
            <a:r>
              <a:rPr lang="it-IT" sz="4000" b="1" dirty="0">
                <a:solidFill>
                  <a:srgbClr val="7030A0"/>
                </a:solidFill>
              </a:rPr>
              <a:t>  &lt;</a:t>
            </a:r>
            <a:r>
              <a:rPr lang="it-IT" sz="4000" b="1" dirty="0" smtClean="0">
                <a:solidFill>
                  <a:srgbClr val="7030A0"/>
                </a:solidFill>
              </a:rPr>
              <a:t>li&gt;Leite&lt;/</a:t>
            </a:r>
            <a:r>
              <a:rPr lang="it-IT" sz="4000" b="1" dirty="0">
                <a:solidFill>
                  <a:srgbClr val="7030A0"/>
                </a:solidFill>
              </a:rPr>
              <a:t>li</a:t>
            </a:r>
            <a:r>
              <a:rPr lang="it-IT" sz="4000" b="1" dirty="0" smtClean="0">
                <a:solidFill>
                  <a:srgbClr val="7030A0"/>
                </a:solidFill>
              </a:rPr>
              <a:t>&gt;</a:t>
            </a:r>
          </a:p>
          <a:p>
            <a:r>
              <a:rPr lang="it-IT" sz="4000" b="1" dirty="0" smtClean="0">
                <a:solidFill>
                  <a:srgbClr val="7030A0"/>
                </a:solidFill>
              </a:rPr>
              <a:t>&lt;/</a:t>
            </a:r>
            <a:r>
              <a:rPr lang="it-IT" sz="4000" b="1" dirty="0">
                <a:solidFill>
                  <a:srgbClr val="7030A0"/>
                </a:solidFill>
              </a:rPr>
              <a:t>ul</a:t>
            </a:r>
            <a:r>
              <a:rPr lang="it-IT" sz="4000" b="1" dirty="0" smtClean="0">
                <a:solidFill>
                  <a:srgbClr val="7030A0"/>
                </a:solidFill>
              </a:rPr>
              <a:t>&gt;</a:t>
            </a:r>
          </a:p>
          <a:p>
            <a:endParaRPr lang="it-IT" sz="4000" b="1" dirty="0">
              <a:solidFill>
                <a:srgbClr val="7030A0"/>
              </a:solidFill>
            </a:endParaRPr>
          </a:p>
          <a:p>
            <a:r>
              <a:rPr lang="it-IT" sz="4000" b="1" dirty="0" smtClean="0">
                <a:solidFill>
                  <a:srgbClr val="FF0000"/>
                </a:solidFill>
              </a:rPr>
              <a:t>Html</a:t>
            </a:r>
          </a:p>
          <a:p>
            <a:endParaRPr lang="it-IT" sz="4000" b="1" dirty="0" smtClean="0">
              <a:solidFill>
                <a:srgbClr val="7030A0"/>
              </a:solidFill>
            </a:endParaRPr>
          </a:p>
          <a:p>
            <a:endParaRPr lang="pt-BR" sz="4000" b="1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404664"/>
            <a:ext cx="64087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it-IT" b="1" dirty="0">
                <a:solidFill>
                  <a:srgbClr val="0070C0"/>
                </a:solidFill>
              </a:rPr>
              <a:t>&lt;html&gt;</a:t>
            </a:r>
          </a:p>
          <a:p>
            <a:r>
              <a:rPr lang="it-IT" b="1" dirty="0">
                <a:solidFill>
                  <a:srgbClr val="0070C0"/>
                </a:solidFill>
              </a:rPr>
              <a:t>&lt;body&gt;</a:t>
            </a:r>
          </a:p>
          <a:p>
            <a:endParaRPr lang="it-IT" b="1" dirty="0">
              <a:solidFill>
                <a:srgbClr val="0070C0"/>
              </a:solidFill>
            </a:endParaRPr>
          </a:p>
          <a:p>
            <a:r>
              <a:rPr lang="it-IT" b="1" dirty="0">
                <a:solidFill>
                  <a:srgbClr val="0070C0"/>
                </a:solidFill>
              </a:rPr>
              <a:t>&lt;h4&gt;Lists inside a list:&lt;/h4&gt;</a:t>
            </a:r>
          </a:p>
          <a:p>
            <a:r>
              <a:rPr lang="it-IT" b="1" dirty="0">
                <a:solidFill>
                  <a:srgbClr val="0070C0"/>
                </a:solidFill>
              </a:rPr>
              <a:t>&lt;ul&gt;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&lt;li&gt;Coffee&lt;/li&gt;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&lt;li&gt;Tea</a:t>
            </a:r>
          </a:p>
          <a:p>
            <a:r>
              <a:rPr lang="it-IT" b="1" dirty="0">
                <a:solidFill>
                  <a:srgbClr val="0070C0"/>
                </a:solidFill>
              </a:rPr>
              <a:t>    &lt;ul&gt;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    &lt;li&gt;Black tea&lt;/li&gt;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    &lt;li&gt;Green tea</a:t>
            </a:r>
          </a:p>
          <a:p>
            <a:r>
              <a:rPr lang="it-IT" b="1" dirty="0">
                <a:solidFill>
                  <a:srgbClr val="0070C0"/>
                </a:solidFill>
              </a:rPr>
              <a:t>        &lt;ul&gt;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        &lt;li&gt;China&lt;/li&gt;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        &lt;li&gt;Africa&lt;/li&gt;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      &lt;/ul&gt;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    &lt;/li&gt;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  &lt;/ul&gt;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&lt;/li&gt;</a:t>
            </a:r>
          </a:p>
          <a:p>
            <a:r>
              <a:rPr lang="it-IT" b="1" dirty="0">
                <a:solidFill>
                  <a:srgbClr val="0070C0"/>
                </a:solidFill>
              </a:rPr>
              <a:t>  &lt;li&gt;Milk&lt;/li&gt;</a:t>
            </a:r>
          </a:p>
          <a:p>
            <a:r>
              <a:rPr lang="it-IT" b="1" dirty="0">
                <a:solidFill>
                  <a:srgbClr val="0070C0"/>
                </a:solidFill>
              </a:rPr>
              <a:t>&lt;/ul&gt;</a:t>
            </a:r>
          </a:p>
          <a:p>
            <a:endParaRPr lang="it-IT" b="1" dirty="0">
              <a:solidFill>
                <a:srgbClr val="0070C0"/>
              </a:solidFill>
            </a:endParaRPr>
          </a:p>
          <a:p>
            <a:r>
              <a:rPr lang="it-IT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it-IT" b="1" dirty="0">
                <a:solidFill>
                  <a:srgbClr val="0070C0"/>
                </a:solidFill>
              </a:rPr>
              <a:t>&lt;/html</a:t>
            </a:r>
            <a:r>
              <a:rPr lang="it-IT" b="1" dirty="0" smtClean="0">
                <a:solidFill>
                  <a:srgbClr val="0070C0"/>
                </a:solidFill>
              </a:rPr>
              <a:t>&gt;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404664"/>
            <a:ext cx="640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Lists inside a list: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Tea</a:t>
            </a:r>
          </a:p>
          <a:p>
            <a:pPr lvl="1"/>
            <a:r>
              <a:rPr lang="en-US" dirty="0"/>
              <a:t>Black tea</a:t>
            </a:r>
          </a:p>
          <a:p>
            <a:pPr lvl="1"/>
            <a:r>
              <a:rPr lang="en-US" dirty="0"/>
              <a:t>Green tea</a:t>
            </a:r>
          </a:p>
          <a:p>
            <a:pPr lvl="2"/>
            <a:r>
              <a:rPr lang="en-US" dirty="0"/>
              <a:t>China</a:t>
            </a:r>
          </a:p>
          <a:p>
            <a:pPr lvl="2"/>
            <a:r>
              <a:rPr lang="en-US" dirty="0"/>
              <a:t>Africa</a:t>
            </a:r>
          </a:p>
          <a:p>
            <a:r>
              <a:rPr lang="en-US" dirty="0"/>
              <a:t>Milk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404664"/>
            <a:ext cx="64087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 smtClean="0">
              <a:solidFill>
                <a:srgbClr val="0070C0"/>
              </a:solidFill>
            </a:endParaRP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Documentação Oficial do bootstrap</a:t>
            </a: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  <a:hlinkClick r:id="rId2" action="ppaction://hlinkfile"/>
              </a:rPr>
              <a:t>getbootstrap.com</a:t>
            </a:r>
            <a:endParaRPr lang="pt-BR" sz="3200" dirty="0" smtClean="0">
              <a:solidFill>
                <a:srgbClr val="0070C0"/>
              </a:solidFill>
            </a:endParaRP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----------------------------------------</a:t>
            </a:r>
          </a:p>
          <a:p>
            <a:r>
              <a:rPr lang="pt-BR" sz="3200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pt-BR" sz="3200" dirty="0">
                <a:solidFill>
                  <a:srgbClr val="0070C0"/>
                </a:solidFill>
                <a:hlinkClick r:id="rId3"/>
              </a:rPr>
              <a:t>://</a:t>
            </a:r>
            <a:r>
              <a:rPr lang="pt-BR" sz="3200" dirty="0" smtClean="0">
                <a:solidFill>
                  <a:srgbClr val="0070C0"/>
                </a:solidFill>
                <a:hlinkClick r:id="rId3"/>
              </a:rPr>
              <a:t>www.w3schools.com</a:t>
            </a:r>
            <a:endParaRPr lang="pt-BR" sz="3200" dirty="0" smtClean="0">
              <a:solidFill>
                <a:srgbClr val="0070C0"/>
              </a:solidFill>
            </a:endParaRP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  <a:hlinkClick r:id="rId4"/>
              </a:rPr>
              <a:t>https://www.w3schools.com/bootstrap/default.asp</a:t>
            </a:r>
            <a:endParaRPr lang="pt-B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404664"/>
            <a:ext cx="64087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 smtClean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Tabela responsiva</a:t>
            </a: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&lt;div class=“table-responsive”&gt;</a:t>
            </a:r>
          </a:p>
          <a:p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&lt;table class = “table”&gt;</a:t>
            </a:r>
          </a:p>
          <a:p>
            <a:r>
              <a:rPr lang="pt-BR" sz="3200" dirty="0">
                <a:solidFill>
                  <a:srgbClr val="0070C0"/>
                </a:solidFill>
              </a:rPr>
              <a:t> </a:t>
            </a:r>
            <a:endParaRPr lang="pt-BR" sz="3200" dirty="0" smtClean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….</a:t>
            </a:r>
          </a:p>
          <a:p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…..</a:t>
            </a:r>
          </a:p>
          <a:p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….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&lt;/table&gt;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&lt;/div&gt;</a:t>
            </a:r>
          </a:p>
          <a:p>
            <a:r>
              <a:rPr lang="pt-BR" sz="3200" dirty="0" smtClean="0">
                <a:solidFill>
                  <a:srgbClr val="FF0000"/>
                </a:solidFill>
              </a:rPr>
              <a:t>Scroll automatico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404664"/>
            <a:ext cx="64087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Botões                    .btn</a:t>
            </a: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.btn-xs         .btn-md   .btn-lg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.btn-sm</a:t>
            </a:r>
          </a:p>
          <a:p>
            <a:endParaRPr lang="pt-BR" sz="3200" dirty="0" smtClean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.btn-primary       </a:t>
            </a:r>
            <a:r>
              <a:rPr lang="pt-BR" sz="3200" dirty="0" smtClean="0">
                <a:solidFill>
                  <a:srgbClr val="FF0000"/>
                </a:solidFill>
              </a:rPr>
              <a:t> (principal)</a:t>
            </a:r>
          </a:p>
          <a:p>
            <a:endParaRPr lang="pt-BR" sz="3200" dirty="0" smtClean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.link              </a:t>
            </a:r>
            <a:r>
              <a:rPr lang="pt-BR" sz="3200" dirty="0" smtClean="0">
                <a:solidFill>
                  <a:srgbClr val="FF0000"/>
                </a:solidFill>
              </a:rPr>
              <a:t>       (sem formato de botão)</a:t>
            </a:r>
          </a:p>
          <a:p>
            <a:endParaRPr lang="pt-BR" sz="3200" dirty="0" smtClean="0">
              <a:solidFill>
                <a:srgbClr val="0070C0"/>
              </a:solidFill>
            </a:endParaRPr>
          </a:p>
          <a:p>
            <a:endParaRPr lang="pt-BR" sz="3200" dirty="0">
              <a:solidFill>
                <a:srgbClr val="0070C0"/>
              </a:solidFill>
            </a:endParaRPr>
          </a:p>
          <a:p>
            <a:endParaRPr lang="pt-BR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404664"/>
            <a:ext cx="756084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&lt;button  </a:t>
            </a:r>
            <a:r>
              <a:rPr lang="pt-BR" sz="3200" dirty="0" smtClean="0">
                <a:solidFill>
                  <a:srgbClr val="0070C0"/>
                </a:solidFill>
              </a:rPr>
              <a:t>class=btn”&gt;</a:t>
            </a:r>
          </a:p>
          <a:p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smtClean="0">
                <a:solidFill>
                  <a:srgbClr val="FF0000"/>
                </a:solidFill>
              </a:rPr>
              <a:t>  botao 1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&lt;/button &gt;</a:t>
            </a:r>
            <a:endParaRPr lang="pt-BR" sz="3200" dirty="0" smtClean="0">
              <a:solidFill>
                <a:srgbClr val="0070C0"/>
              </a:solidFill>
            </a:endParaRPr>
          </a:p>
          <a:p>
            <a:endParaRPr lang="pt-BR" dirty="0" smtClean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 &lt;button type="button" class="btn btn-primary btn-lg"&gt;Large&lt;/button&gt;</a:t>
            </a:r>
          </a:p>
          <a:p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&lt;button type="button" class="btn btn-primary btn-md"&gt;Medium&lt;/button&gt;</a:t>
            </a:r>
          </a:p>
          <a:p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&lt;button type="button" class="btn btn-primary btn-sm"&gt;Small&lt;/button&gt;</a:t>
            </a:r>
          </a:p>
          <a:p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&lt;button type="button" class="btn btn-primary btn-xs"&gt;XSmall&lt;/button&gt;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------------------- </a:t>
            </a:r>
            <a:endParaRPr lang="pt-BR" sz="3200" dirty="0" smtClean="0">
              <a:solidFill>
                <a:srgbClr val="0070C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Grupo de botão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Class </a:t>
            </a:r>
            <a:r>
              <a:rPr lang="pt-BR" sz="3200" dirty="0" smtClean="0">
                <a:solidFill>
                  <a:srgbClr val="0070C0"/>
                </a:solidFill>
              </a:rPr>
              <a:t>btn-group</a:t>
            </a:r>
          </a:p>
          <a:p>
            <a:endParaRPr lang="pt-BR" sz="3200" dirty="0">
              <a:solidFill>
                <a:srgbClr val="0070C0"/>
              </a:solidFill>
            </a:endParaRPr>
          </a:p>
          <a:p>
            <a:endParaRPr lang="pt-BR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Grid do Bootstrap</a:t>
            </a:r>
          </a:p>
          <a:p>
            <a:pPr marL="0" indent="0">
              <a:buNone/>
            </a:pPr>
            <a:r>
              <a:rPr lang="pt-BR" dirty="0" smtClean="0"/>
              <a:t>Fluido – 100% na tela</a:t>
            </a:r>
          </a:p>
          <a:p>
            <a:pPr marL="0" indent="0">
              <a:buNone/>
            </a:pPr>
            <a:r>
              <a:rPr lang="pt-BR" dirty="0" smtClean="0"/>
              <a:t>&lt;div class=“container-fluid”&gt;</a:t>
            </a:r>
          </a:p>
          <a:p>
            <a:pPr marL="0" indent="0">
              <a:buNone/>
            </a:pPr>
            <a:r>
              <a:rPr lang="pt-BR" dirty="0" smtClean="0"/>
              <a:t>&lt;/div&gt;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Fixo  - varios tamanho ( não preenche totalmente a tela)</a:t>
            </a:r>
          </a:p>
          <a:p>
            <a:pPr marL="0" indent="0">
              <a:buNone/>
            </a:pPr>
            <a:r>
              <a:rPr lang="pt-BR" dirty="0" smtClean="0"/>
              <a:t>&lt;div class=“container”&gt;</a:t>
            </a:r>
          </a:p>
          <a:p>
            <a:pPr marL="0" indent="0">
              <a:buNone/>
            </a:pPr>
            <a:r>
              <a:rPr lang="pt-BR" dirty="0" smtClean="0"/>
              <a:t>&lt;/div&gt;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4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404664"/>
            <a:ext cx="64087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Classes auxiliares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&lt;img src = “arquivo.jpg”   class= “img-responsive”   alt = “minha imagem “ /&gt;</a:t>
            </a:r>
          </a:p>
          <a:p>
            <a:r>
              <a:rPr lang="pt-BR" sz="3200" dirty="0" smtClean="0">
                <a:solidFill>
                  <a:srgbClr val="FF0000"/>
                </a:solidFill>
              </a:rPr>
              <a:t>Imagem responsivel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Class = img-responsive</a:t>
            </a:r>
          </a:p>
          <a:p>
            <a:r>
              <a:rPr lang="pt-BR" sz="3200" dirty="0">
                <a:solidFill>
                  <a:srgbClr val="0070C0"/>
                </a:solidFill>
              </a:rPr>
              <a:t>Class = </a:t>
            </a:r>
            <a:r>
              <a:rPr lang="pt-BR" sz="3200" dirty="0" smtClean="0">
                <a:solidFill>
                  <a:srgbClr val="0070C0"/>
                </a:solidFill>
              </a:rPr>
              <a:t>img-center-block</a:t>
            </a:r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Class = </a:t>
            </a:r>
            <a:r>
              <a:rPr lang="pt-BR" sz="3200" dirty="0" smtClean="0">
                <a:solidFill>
                  <a:srgbClr val="0070C0"/>
                </a:solidFill>
              </a:rPr>
              <a:t>img-rouded</a:t>
            </a:r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Class = </a:t>
            </a:r>
            <a:r>
              <a:rPr lang="pt-BR" sz="3200" dirty="0" smtClean="0">
                <a:solidFill>
                  <a:srgbClr val="0070C0"/>
                </a:solidFill>
              </a:rPr>
              <a:t>img-circle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Class = img-thumbnail     </a:t>
            </a:r>
            <a:r>
              <a:rPr lang="pt-BR" sz="3200" dirty="0" smtClean="0">
                <a:solidFill>
                  <a:srgbClr val="FF0000"/>
                </a:solidFill>
              </a:rPr>
              <a:t>(moldura)</a:t>
            </a:r>
            <a:endParaRPr lang="pt-BR" sz="3200" dirty="0">
              <a:solidFill>
                <a:srgbClr val="FF0000"/>
              </a:solidFill>
            </a:endParaRPr>
          </a:p>
          <a:p>
            <a:endParaRPr lang="pt-BR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inque Ter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6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inque Ter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83568" y="620688"/>
            <a:ext cx="7272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Video Responsivel</a:t>
            </a:r>
          </a:p>
          <a:p>
            <a:endParaRPr lang="pt-BR" sz="3200" dirty="0" smtClean="0"/>
          </a:p>
          <a:p>
            <a:r>
              <a:rPr lang="pt-BR" sz="3200" dirty="0" smtClean="0"/>
              <a:t>&lt;div  class = “embed-responsivel”      “embed-responsive-16by9” &gt;</a:t>
            </a:r>
          </a:p>
          <a:p>
            <a:endParaRPr lang="en-US" sz="3200" dirty="0" smtClean="0"/>
          </a:p>
          <a:p>
            <a:r>
              <a:rPr lang="en-US" sz="3200" dirty="0" smtClean="0"/>
              <a:t>&lt;</a:t>
            </a:r>
            <a:r>
              <a:rPr lang="en-US" sz="3200" dirty="0" err="1"/>
              <a:t>iframe</a:t>
            </a:r>
            <a:r>
              <a:rPr lang="en-US" sz="3200" dirty="0"/>
              <a:t> class="embed-responsive-item" </a:t>
            </a:r>
            <a:r>
              <a:rPr lang="en-US" sz="3200" dirty="0" err="1"/>
              <a:t>src</a:t>
            </a:r>
            <a:r>
              <a:rPr lang="en-US" sz="3200" dirty="0"/>
              <a:t>="//www.youtube.com/embed/ePbKGoIGAXY</a:t>
            </a:r>
            <a:r>
              <a:rPr lang="en-US" sz="3200" dirty="0" smtClean="0"/>
              <a:t>"&gt;</a:t>
            </a:r>
          </a:p>
          <a:p>
            <a:endParaRPr lang="en-US" sz="3200" dirty="0"/>
          </a:p>
          <a:p>
            <a:r>
              <a:rPr lang="en-US" sz="3200" dirty="0" smtClean="0"/>
              <a:t>&lt;/</a:t>
            </a:r>
            <a:r>
              <a:rPr lang="en-US" sz="3200" dirty="0"/>
              <a:t>iframe&gt;</a:t>
            </a:r>
          </a:p>
          <a:p>
            <a:r>
              <a:rPr lang="en-US" sz="3200" dirty="0"/>
              <a:t>&lt;/div</a:t>
            </a:r>
            <a:r>
              <a:rPr lang="en-US" sz="3200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6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inque Ter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83568" y="620688"/>
            <a:ext cx="7272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Hidden     /   visible                              (esconde / mostra)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rgbClr val="002060"/>
                </a:solidFill>
              </a:rPr>
              <a:t>Show              			 mostrar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hidden           			esconde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hidden-xs     			esconde formato xs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Hidden-sm                                  esconde formato sm 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Hidden-md                                  esconde formato md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Hidden-lg                                     esconde formato lg</a:t>
            </a:r>
          </a:p>
          <a:p>
            <a:endParaRPr lang="pt-BR" sz="2400" dirty="0">
              <a:solidFill>
                <a:srgbClr val="002060"/>
              </a:solidFill>
            </a:endParaRPr>
          </a:p>
          <a:p>
            <a:r>
              <a:rPr lang="pt-BR" sz="2400" dirty="0" smtClean="0">
                <a:solidFill>
                  <a:srgbClr val="002060"/>
                </a:solidFill>
              </a:rPr>
              <a:t>visible-xs    12           mostra formato xs no tamanho 12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visible-sm  12           mostra formato sm no tamanho 12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visible-md 12           mostra formato md no tamanho 12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visible-lg   12            mostra formato lg no tamanho 12</a:t>
            </a:r>
            <a:endParaRPr 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3096344"/>
          </a:xfrm>
        </p:spPr>
        <p:txBody>
          <a:bodyPr/>
          <a:lstStyle/>
          <a:p>
            <a:r>
              <a:rPr lang="pt-BR" dirty="0" smtClean="0"/>
              <a:t>Padrao 12 colunas</a:t>
            </a:r>
          </a:p>
          <a:p>
            <a:pPr marL="0" indent="0">
              <a:buNone/>
            </a:pPr>
            <a:r>
              <a:rPr lang="pt-BR" dirty="0" smtClean="0"/>
              <a:t>Hierarquia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Container 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row               - linhas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col                  - colunas (grid)</a:t>
            </a:r>
            <a:endParaRPr lang="pt-BR" dirty="0"/>
          </a:p>
        </p:txBody>
      </p:sp>
      <p:sp>
        <p:nvSpPr>
          <p:cNvPr id="4" name="Rectângulo 3"/>
          <p:cNvSpPr/>
          <p:nvPr/>
        </p:nvSpPr>
        <p:spPr>
          <a:xfrm>
            <a:off x="539552" y="3861048"/>
            <a:ext cx="792088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41490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Lnha: Class = “row”</a:t>
            </a:r>
            <a:endParaRPr lang="pt-BR" dirty="0"/>
          </a:p>
        </p:txBody>
      </p:sp>
      <p:sp>
        <p:nvSpPr>
          <p:cNvPr id="9" name="Rectângulo 8"/>
          <p:cNvSpPr/>
          <p:nvPr/>
        </p:nvSpPr>
        <p:spPr>
          <a:xfrm>
            <a:off x="755576" y="4797152"/>
            <a:ext cx="3024336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ângulo 9"/>
          <p:cNvSpPr/>
          <p:nvPr/>
        </p:nvSpPr>
        <p:spPr>
          <a:xfrm>
            <a:off x="4476341" y="4888360"/>
            <a:ext cx="3024336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Coluna: class “col-xxxx”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3608" y="51211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Coluna: class “col-xxxx”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1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44615"/>
          </a:xfrm>
        </p:spPr>
        <p:txBody>
          <a:bodyPr/>
          <a:lstStyle/>
          <a:p>
            <a:r>
              <a:rPr lang="pt-BR" dirty="0" smtClean="0"/>
              <a:t>Col                 - coluna</a:t>
            </a:r>
          </a:p>
          <a:p>
            <a:endParaRPr lang="pt-BR" dirty="0"/>
          </a:p>
          <a:p>
            <a:r>
              <a:rPr lang="pt-BR" dirty="0" smtClean="0"/>
              <a:t>col-</a:t>
            </a:r>
            <a:r>
              <a:rPr lang="pt-BR" dirty="0" smtClean="0">
                <a:solidFill>
                  <a:srgbClr val="FF0000"/>
                </a:solidFill>
              </a:rPr>
              <a:t>tp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-n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n de 1 a 12 (grades)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Tp   xs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       sm</a:t>
            </a:r>
          </a:p>
          <a:p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smtClean="0">
                <a:solidFill>
                  <a:schemeClr val="accent2"/>
                </a:solidFill>
              </a:rPr>
              <a:t>      md</a:t>
            </a:r>
          </a:p>
          <a:p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smtClean="0">
                <a:solidFill>
                  <a:schemeClr val="accent2"/>
                </a:solidFill>
              </a:rPr>
              <a:t>     lg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4461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Col                 - coluna</a:t>
            </a:r>
          </a:p>
          <a:p>
            <a:endParaRPr lang="pt-BR" dirty="0"/>
          </a:p>
          <a:p>
            <a:r>
              <a:rPr lang="pt-BR" dirty="0" smtClean="0"/>
              <a:t>Xs    &lt; 768px</a:t>
            </a:r>
          </a:p>
          <a:p>
            <a:r>
              <a:rPr lang="pt-BR" dirty="0" smtClean="0"/>
              <a:t>Sm  &gt; 768p</a:t>
            </a:r>
          </a:p>
          <a:p>
            <a:r>
              <a:rPr lang="pt-BR" dirty="0" smtClean="0"/>
              <a:t>Md &gt; 992 px</a:t>
            </a:r>
          </a:p>
          <a:p>
            <a:r>
              <a:rPr lang="pt-BR" dirty="0" smtClean="0"/>
              <a:t>Lg &gt; 1200 px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smtClean="0">
                <a:solidFill>
                  <a:schemeClr val="accent2"/>
                </a:solidFill>
              </a:rPr>
              <a:t>small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accent2"/>
                </a:solidFill>
              </a:rPr>
              <a:t>medium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accent2"/>
                </a:solidFill>
              </a:rPr>
              <a:t> large</a:t>
            </a:r>
          </a:p>
        </p:txBody>
      </p:sp>
    </p:spTree>
    <p:extLst>
      <p:ext uri="{BB962C8B-B14F-4D97-AF65-F5344CB8AC3E}">
        <p14:creationId xmlns:p14="http://schemas.microsoft.com/office/powerpoint/2010/main" val="11352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446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** sempre colunas dentro da linha **</a:t>
            </a:r>
          </a:p>
          <a:p>
            <a:pPr marL="0" indent="0">
              <a:buNone/>
            </a:pPr>
            <a:endParaRPr lang="pt-BR" sz="23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&lt;div class = “row”&gt;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endParaRPr lang="pt-B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44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** sempre colunas dentro da linha **</a:t>
            </a:r>
          </a:p>
          <a:p>
            <a:pPr marL="0" indent="0">
              <a:buNone/>
            </a:pPr>
            <a:endParaRPr lang="pt-BR" sz="23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“col-md-1”&gt;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endParaRPr lang="pt-BR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accent2"/>
                </a:solidFill>
              </a:rPr>
              <a:t>12 colunas de tamanho 1</a:t>
            </a:r>
          </a:p>
        </p:txBody>
      </p:sp>
    </p:spTree>
    <p:extLst>
      <p:ext uri="{BB962C8B-B14F-4D97-AF65-F5344CB8AC3E}">
        <p14:creationId xmlns:p14="http://schemas.microsoft.com/office/powerpoint/2010/main" val="2642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4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** sempre colunas dentro da linha **</a:t>
            </a:r>
          </a:p>
          <a:p>
            <a:pPr marL="0" indent="0">
              <a:buNone/>
            </a:pPr>
            <a:endParaRPr lang="pt-BR" sz="23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&lt;div class = “row”&gt;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“col-md-4”&gt;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“col-md-4”&gt;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&lt;div class = “col-md-4”&gt;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r>
              <a:rPr lang="pt-BR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pPr marL="0" indent="0">
              <a:buNone/>
            </a:pPr>
            <a:endParaRPr lang="pt-BR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accent2"/>
                </a:solidFill>
              </a:rPr>
              <a:t>3 colunas de tamanho 4 = 12</a:t>
            </a:r>
          </a:p>
        </p:txBody>
      </p:sp>
    </p:spTree>
    <p:extLst>
      <p:ext uri="{BB962C8B-B14F-4D97-AF65-F5344CB8AC3E}">
        <p14:creationId xmlns:p14="http://schemas.microsoft.com/office/powerpoint/2010/main" val="26448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1356</Words>
  <Application>Microsoft Office PowerPoint</Application>
  <PresentationFormat>Apresentação no Ecrã (4:3)</PresentationFormat>
  <Paragraphs>340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Tema do Office</vt:lpstr>
      <vt:lpstr>BOOTSTRAP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ifsp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lb09-prof</dc:creator>
  <cp:lastModifiedBy>lb20-prof</cp:lastModifiedBy>
  <cp:revision>41</cp:revision>
  <dcterms:created xsi:type="dcterms:W3CDTF">2017-05-04T10:25:15Z</dcterms:created>
  <dcterms:modified xsi:type="dcterms:W3CDTF">2017-05-04T18:47:22Z</dcterms:modified>
</cp:coreProperties>
</file>