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sldIdLst>
    <p:sldId id="256" r:id="rId5"/>
  </p:sldIdLst>
  <p:sldSz cx="36576000" cy="365760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AFF"/>
    <a:srgbClr val="A269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4629"/>
  </p:normalViewPr>
  <p:slideViewPr>
    <p:cSldViewPr snapToGrid="0" snapToObjects="1">
      <p:cViewPr>
        <p:scale>
          <a:sx n="30" d="100"/>
          <a:sy n="30" d="100"/>
        </p:scale>
        <p:origin x="-206" y="-2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5985936"/>
            <a:ext cx="274320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4572000" y="19210869"/>
            <a:ext cx="27432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E243E36D-719D-E845-A926-6469F7B39DB6}"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8634069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32007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947334"/>
            <a:ext cx="788670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14600" y="1947334"/>
            <a:ext cx="2320290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7878072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2685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9118606"/>
            <a:ext cx="315468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2495550" y="24477139"/>
            <a:ext cx="31546800" cy="8000997"/>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3E36D-719D-E845-A926-6469F7B39DB6}"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423403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14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16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3E36D-719D-E845-A926-6469F7B39DB6}"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9862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47336"/>
            <a:ext cx="31546800" cy="7069669"/>
          </a:xfrm>
        </p:spPr>
        <p:txBody>
          <a:bodyPr/>
          <a:lstStyle/>
          <a:p>
            <a:r>
              <a:rPr lang="en-US"/>
              <a:t>Click to edit Master title style</a:t>
            </a:r>
          </a:p>
        </p:txBody>
      </p:sp>
      <p:sp>
        <p:nvSpPr>
          <p:cNvPr id="3" name="Text Placeholder 2"/>
          <p:cNvSpPr>
            <a:spLocks noGrp="1"/>
          </p:cNvSpPr>
          <p:nvPr>
            <p:ph type="body" idx="1"/>
          </p:nvPr>
        </p:nvSpPr>
        <p:spPr>
          <a:xfrm>
            <a:off x="2519366" y="8966203"/>
            <a:ext cx="15473361"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13360400"/>
            <a:ext cx="1547336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8966203"/>
            <a:ext cx="15549564"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13360400"/>
            <a:ext cx="1554956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3E36D-719D-E845-A926-6469F7B39DB6}" type="datetimeFigureOut">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6814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3E36D-719D-E845-A926-6469F7B39DB6}" type="datetimeFigureOut">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96725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3E36D-719D-E845-A926-6469F7B39DB6}" type="datetimeFigureOut">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77445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5549564" y="5266269"/>
            <a:ext cx="1851660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2173440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Picture Placeholder 2"/>
          <p:cNvSpPr>
            <a:spLocks noGrp="1"/>
          </p:cNvSpPr>
          <p:nvPr>
            <p:ph type="pic" idx="1"/>
          </p:nvPr>
        </p:nvSpPr>
        <p:spPr>
          <a:xfrm>
            <a:off x="15549564" y="5266269"/>
            <a:ext cx="18516600" cy="25992667"/>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82472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947336"/>
            <a:ext cx="315468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14600" y="9736667"/>
            <a:ext cx="315468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14600" y="33900536"/>
            <a:ext cx="82296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E243E36D-719D-E845-A926-6469F7B39DB6}" type="datetimeFigureOut">
              <a:rPr lang="en-US" smtClean="0"/>
              <a:t>8/30/2023</a:t>
            </a:fld>
            <a:endParaRPr lang="en-US"/>
          </a:p>
        </p:txBody>
      </p:sp>
      <p:sp>
        <p:nvSpPr>
          <p:cNvPr id="5" name="Footer Placeholder 4"/>
          <p:cNvSpPr>
            <a:spLocks noGrp="1"/>
          </p:cNvSpPr>
          <p:nvPr>
            <p:ph type="ftr" sz="quarter" idx="3"/>
          </p:nvPr>
        </p:nvSpPr>
        <p:spPr>
          <a:xfrm>
            <a:off x="12115800" y="33900536"/>
            <a:ext cx="123444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33900536"/>
            <a:ext cx="82296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B70B40C4-A58B-FF4A-A5BF-A9A653DC4455}" type="slidenum">
              <a:rPr lang="en-US" smtClean="0"/>
              <a:t>‹#›</a:t>
            </a:fld>
            <a:endParaRPr lang="en-US"/>
          </a:p>
        </p:txBody>
      </p:sp>
    </p:spTree>
    <p:extLst>
      <p:ext uri="{BB962C8B-B14F-4D97-AF65-F5344CB8AC3E}">
        <p14:creationId xmlns:p14="http://schemas.microsoft.com/office/powerpoint/2010/main" val="49012097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oi.org/10.3390/risks7010029" TargetMode="External"/><Relationship Id="rId7" Type="http://schemas.openxmlformats.org/officeDocument/2006/relationships/image" Target="../media/image2.png"/><Relationship Id="rId2" Type="http://schemas.openxmlformats.org/officeDocument/2006/relationships/hyperlink" Target="https://doi.org/10.5121/mlaij.2016.3101" TargetMode="Externa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hyperlink" Target="https://www.ijsce.org/wp-content/uploads/papers/v11i2/B35350111222.pdf" TargetMode="External"/><Relationship Id="rId10" Type="http://schemas.openxmlformats.org/officeDocument/2006/relationships/image" Target="../media/image5.png"/><Relationship Id="rId4" Type="http://schemas.openxmlformats.org/officeDocument/2006/relationships/hyperlink" Target="https://medium.com/@amansangal9/predicting-credit-card-approvals-8409c5280f91"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6576000" cy="4572000"/>
          </a:xfrm>
          <a:prstGeom prst="rect">
            <a:avLst/>
          </a:prstGeom>
          <a:solidFill>
            <a:srgbClr val="A269E3"/>
          </a:solidFill>
          <a:ln>
            <a:noFill/>
          </a:ln>
          <a:effectLst>
            <a:outerShdw blurRad="6350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02" y="0"/>
            <a:ext cx="10264476" cy="4592782"/>
          </a:xfrm>
          <a:prstGeom prst="rect">
            <a:avLst/>
          </a:prstGeom>
          <a:solidFill>
            <a:srgbClr val="C3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54104" y="1119905"/>
            <a:ext cx="6361293" cy="3046988"/>
          </a:xfrm>
          <a:prstGeom prst="rect">
            <a:avLst/>
          </a:prstGeom>
          <a:noFill/>
        </p:spPr>
        <p:txBody>
          <a:bodyPr wrap="none" rtlCol="0">
            <a:spAutoFit/>
          </a:bodyPr>
          <a:lstStyle/>
          <a:p>
            <a:r>
              <a:rPr lang="en-US" sz="4800" dirty="0">
                <a:ea typeface="Roboto" charset="0"/>
                <a:cs typeface="Roboto" charset="0"/>
              </a:rPr>
              <a:t>Advisor Name:</a:t>
            </a:r>
          </a:p>
          <a:p>
            <a:r>
              <a:rPr lang="en-US" sz="4800" dirty="0">
                <a:ea typeface="Roboto" charset="0"/>
                <a:cs typeface="Roboto" charset="0"/>
              </a:rPr>
              <a:t>Dr. Edward Ofori</a:t>
            </a:r>
          </a:p>
          <a:p>
            <a:endParaRPr lang="en-US" sz="4800" dirty="0">
              <a:ea typeface="Roboto" charset="0"/>
              <a:cs typeface="Roboto" charset="0"/>
            </a:endParaRPr>
          </a:p>
          <a:p>
            <a:r>
              <a:rPr lang="en-US" sz="4800" dirty="0">
                <a:ea typeface="Roboto" charset="0"/>
                <a:cs typeface="Roboto" charset="0"/>
              </a:rPr>
              <a:t>Grand Canyon University</a:t>
            </a:r>
          </a:p>
        </p:txBody>
      </p:sp>
      <p:sp>
        <p:nvSpPr>
          <p:cNvPr id="3" name="TextBox 2"/>
          <p:cNvSpPr txBox="1"/>
          <p:nvPr/>
        </p:nvSpPr>
        <p:spPr>
          <a:xfrm>
            <a:off x="14189599" y="639395"/>
            <a:ext cx="18470880" cy="2062103"/>
          </a:xfrm>
          <a:prstGeom prst="rect">
            <a:avLst/>
          </a:prstGeom>
          <a:noFill/>
        </p:spPr>
        <p:txBody>
          <a:bodyPr wrap="square" rtlCol="0">
            <a:spAutoFit/>
          </a:bodyPr>
          <a:lstStyle/>
          <a:p>
            <a:pPr algn="ctr"/>
            <a:r>
              <a:rPr lang="en-US" sz="8000" b="1" dirty="0">
                <a:ea typeface="Roboto" charset="0"/>
                <a:cs typeface="Roboto" charset="0"/>
              </a:rPr>
              <a:t>Credit Card Approval Prediction</a:t>
            </a:r>
          </a:p>
          <a:p>
            <a:pPr algn="ctr"/>
            <a:r>
              <a:rPr lang="en-US" sz="4800" dirty="0">
                <a:ea typeface="Roboto" charset="0"/>
                <a:cs typeface="Roboto" charset="0"/>
              </a:rPr>
              <a:t>Renjini Balachandran</a:t>
            </a:r>
          </a:p>
        </p:txBody>
      </p:sp>
      <p:sp>
        <p:nvSpPr>
          <p:cNvPr id="6" name="Rounded Rectangle 5"/>
          <p:cNvSpPr/>
          <p:nvPr/>
        </p:nvSpPr>
        <p:spPr>
          <a:xfrm>
            <a:off x="1662545" y="6982692"/>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tx1"/>
              </a:solidFill>
              <a:ea typeface="Roboto" charset="0"/>
              <a:cs typeface="Roboto" charset="0"/>
            </a:endParaRPr>
          </a:p>
          <a:p>
            <a:pPr algn="ctr"/>
            <a:r>
              <a:rPr lang="en-US" sz="6000" b="1" dirty="0">
                <a:solidFill>
                  <a:schemeClr val="tx1"/>
                </a:solidFill>
                <a:ea typeface="Roboto" charset="0"/>
                <a:cs typeface="Roboto" charset="0"/>
              </a:rPr>
              <a:t>Introduction</a:t>
            </a:r>
          </a:p>
          <a:p>
            <a:pPr algn="just"/>
            <a:r>
              <a:rPr lang="en-US" sz="2400" kern="0" spc="10" dirty="0">
                <a:solidFill>
                  <a:schemeClr val="tx1"/>
                </a:solidFill>
                <a:effectLst/>
                <a:ea typeface="Times New Roman" panose="02020603050405020304" pitchFamily="18" charset="0"/>
                <a:cs typeface="Times New Roman" panose="02020603050405020304" pitchFamily="18" charset="0"/>
              </a:rPr>
              <a:t>In the world of lending, efficient and accurate credit card approval decisions are vital. </a:t>
            </a:r>
            <a:r>
              <a:rPr lang="en-US" sz="2400" b="1" kern="0" spc="10" dirty="0">
                <a:solidFill>
                  <a:schemeClr val="tx1"/>
                </a:solidFill>
                <a:effectLst/>
                <a:ea typeface="Times New Roman" panose="02020603050405020304" pitchFamily="18" charset="0"/>
                <a:cs typeface="Times New Roman" panose="02020603050405020304" pitchFamily="18" charset="0"/>
              </a:rPr>
              <a:t>Traditional manual assessment processes are time-consuming, prone to errors, and lack consistency</a:t>
            </a:r>
            <a:r>
              <a:rPr lang="en-US" sz="2400" kern="0" spc="10" dirty="0">
                <a:solidFill>
                  <a:schemeClr val="tx1"/>
                </a:solidFill>
                <a:effectLst/>
                <a:ea typeface="Times New Roman" panose="02020603050405020304" pitchFamily="18" charset="0"/>
                <a:cs typeface="Times New Roman" panose="02020603050405020304" pitchFamily="18" charset="0"/>
              </a:rPr>
              <a:t>. This often results in delays and inconsistencies in application decisions. Automating this process through predictive modeling can improve efficiency, reduce human bias, and enhance customer experience.</a:t>
            </a:r>
          </a:p>
          <a:p>
            <a:pPr algn="just"/>
            <a:endParaRPr lang="en-US" sz="2400" kern="0" spc="10" dirty="0">
              <a:solidFill>
                <a:schemeClr val="tx1"/>
              </a:solidFill>
              <a:ea typeface="Calibri" panose="020F0502020204030204" pitchFamily="34" charset="0"/>
              <a:cs typeface="Times New Roman" panose="02020603050405020304" pitchFamily="18" charset="0"/>
            </a:endParaRPr>
          </a:p>
          <a:p>
            <a:pPr algn="just"/>
            <a:r>
              <a:rPr lang="en-US" sz="2400" kern="0" spc="10" dirty="0">
                <a:solidFill>
                  <a:schemeClr val="tx1"/>
                </a:solidFill>
                <a:effectLst/>
                <a:ea typeface="Times New Roman" panose="02020603050405020304" pitchFamily="18" charset="0"/>
                <a:cs typeface="Times New Roman" panose="02020603050405020304" pitchFamily="18" charset="0"/>
              </a:rPr>
              <a:t>Here I am proposing, developing a </a:t>
            </a:r>
            <a:r>
              <a:rPr lang="en-US" sz="2400" b="1" kern="0" spc="10" dirty="0">
                <a:solidFill>
                  <a:schemeClr val="tx1"/>
                </a:solidFill>
                <a:effectLst/>
                <a:ea typeface="Times New Roman" panose="02020603050405020304" pitchFamily="18" charset="0"/>
                <a:cs typeface="Times New Roman" panose="02020603050405020304" pitchFamily="18" charset="0"/>
              </a:rPr>
              <a:t>machine-learning model that predicts credit card approval </a:t>
            </a:r>
            <a:r>
              <a:rPr lang="en-US" sz="2400" kern="0" spc="10" dirty="0">
                <a:solidFill>
                  <a:schemeClr val="tx1"/>
                </a:solidFill>
                <a:effectLst/>
                <a:ea typeface="Times New Roman" panose="02020603050405020304" pitchFamily="18" charset="0"/>
                <a:cs typeface="Times New Roman" panose="02020603050405020304" pitchFamily="18" charset="0"/>
              </a:rPr>
              <a:t>outcomes based on historical application data. By training on a diverse dataset of past approvals and denials, the model will learn patterns and relationships in the data, enabling it to make predictions on new applications. This will streamline the approval process, </a:t>
            </a:r>
            <a:r>
              <a:rPr lang="en-US" sz="2400" b="1" kern="0" spc="10" dirty="0">
                <a:solidFill>
                  <a:schemeClr val="tx1"/>
                </a:solidFill>
                <a:effectLst/>
                <a:ea typeface="Times New Roman" panose="02020603050405020304" pitchFamily="18" charset="0"/>
                <a:cs typeface="Times New Roman" panose="02020603050405020304" pitchFamily="18" charset="0"/>
              </a:rPr>
              <a:t>providing faster responses to applicants and improving the overall quality of decisions.</a:t>
            </a:r>
          </a:p>
          <a:p>
            <a:pPr algn="just"/>
            <a:endParaRPr lang="en-US" sz="2400" b="1" kern="0" spc="10" dirty="0">
              <a:solidFill>
                <a:schemeClr val="tx1"/>
              </a:solidFill>
              <a:ea typeface="Calibri" panose="020F0502020204030204" pitchFamily="34" charset="0"/>
              <a:cs typeface="Times New Roman" panose="02020603050405020304" pitchFamily="18" charset="0"/>
            </a:endParaRPr>
          </a:p>
          <a:p>
            <a:pPr algn="just"/>
            <a:r>
              <a:rPr lang="en-US" sz="2400" kern="0" spc="10" dirty="0">
                <a:solidFill>
                  <a:schemeClr val="tx1"/>
                </a:solidFill>
                <a:effectLst/>
                <a:ea typeface="Times New Roman" panose="02020603050405020304" pitchFamily="18" charset="0"/>
                <a:cs typeface="Times New Roman" panose="02020603050405020304" pitchFamily="18" charset="0"/>
              </a:rPr>
              <a:t>The Resources I am using include High-quality historical </a:t>
            </a:r>
            <a:r>
              <a:rPr lang="en-US" sz="2400" b="1" kern="0" spc="10" dirty="0">
                <a:solidFill>
                  <a:schemeClr val="tx1"/>
                </a:solidFill>
                <a:effectLst/>
                <a:ea typeface="Times New Roman" panose="02020603050405020304" pitchFamily="18" charset="0"/>
                <a:cs typeface="Times New Roman" panose="02020603050405020304" pitchFamily="18" charset="0"/>
              </a:rPr>
              <a:t>credit card application data</a:t>
            </a:r>
            <a:r>
              <a:rPr lang="en-US" sz="2400" kern="0" spc="10" dirty="0">
                <a:solidFill>
                  <a:schemeClr val="tx1"/>
                </a:solidFill>
                <a:effectLst/>
                <a:ea typeface="Times New Roman" panose="02020603050405020304" pitchFamily="18" charset="0"/>
                <a:cs typeface="Times New Roman" panose="02020603050405020304" pitchFamily="18" charset="0"/>
              </a:rPr>
              <a:t>, Access to the necessary </a:t>
            </a:r>
            <a:r>
              <a:rPr lang="en-US" sz="2400" b="1" kern="0" spc="10" dirty="0">
                <a:solidFill>
                  <a:schemeClr val="tx1"/>
                </a:solidFill>
                <a:effectLst/>
                <a:ea typeface="Times New Roman" panose="02020603050405020304" pitchFamily="18" charset="0"/>
                <a:cs typeface="Times New Roman" panose="02020603050405020304" pitchFamily="18" charset="0"/>
              </a:rPr>
              <a:t>programming language, Python</a:t>
            </a:r>
            <a:r>
              <a:rPr lang="en-US" sz="2400" kern="0" spc="10" dirty="0">
                <a:solidFill>
                  <a:schemeClr val="tx1"/>
                </a:solidFill>
                <a:effectLst/>
                <a:ea typeface="Times New Roman" panose="02020603050405020304" pitchFamily="18" charset="0"/>
                <a:cs typeface="Times New Roman" panose="02020603050405020304" pitchFamily="18" charset="0"/>
              </a:rPr>
              <a:t>, Computing resources for model training and evaluation, and Collaboration tools for efficient team communication and progress tracking.</a:t>
            </a:r>
            <a:endParaRPr lang="en-US" sz="2400" kern="100" dirty="0">
              <a:solidFill>
                <a:schemeClr val="tx1"/>
              </a:solidFill>
              <a:effectLst/>
              <a:ea typeface="Calibri" panose="020F0502020204030204" pitchFamily="34" charset="0"/>
              <a:cs typeface="Times New Roman" panose="02020603050405020304" pitchFamily="18" charset="0"/>
            </a:endParaRPr>
          </a:p>
          <a:p>
            <a:pPr algn="just"/>
            <a:endParaRPr lang="en-US" sz="2400" b="1" kern="100" dirty="0">
              <a:solidFill>
                <a:schemeClr val="tx1"/>
              </a:solidFill>
              <a:effectLst/>
              <a:ea typeface="Calibri" panose="020F0502020204030204" pitchFamily="34" charset="0"/>
              <a:cs typeface="Times New Roman" panose="02020603050405020304" pitchFamily="18" charset="0"/>
            </a:endParaRPr>
          </a:p>
          <a:p>
            <a:pPr algn="just"/>
            <a:endParaRPr lang="en-US" sz="2400" kern="100" dirty="0">
              <a:solidFill>
                <a:schemeClr val="tx1"/>
              </a:solidFill>
              <a:effectLst/>
              <a:ea typeface="Calibri" panose="020F0502020204030204" pitchFamily="34" charset="0"/>
              <a:cs typeface="Times New Roman" panose="02020603050405020304" pitchFamily="18" charset="0"/>
            </a:endParaRPr>
          </a:p>
          <a:p>
            <a:pPr algn="just"/>
            <a:endParaRPr lang="en-US" sz="6000" b="1" dirty="0">
              <a:solidFill>
                <a:schemeClr val="tx1"/>
              </a:solidFill>
              <a:ea typeface="Roboto" charset="0"/>
              <a:cs typeface="Roboto" charset="0"/>
            </a:endParaRPr>
          </a:p>
          <a:p>
            <a:pPr algn="ctr"/>
            <a:endParaRPr lang="en-US" sz="6000" b="1" dirty="0">
              <a:solidFill>
                <a:schemeClr val="tx1"/>
              </a:solidFill>
              <a:ea typeface="Roboto" charset="0"/>
              <a:cs typeface="Roboto" charset="0"/>
            </a:endParaRPr>
          </a:p>
        </p:txBody>
      </p:sp>
      <p:sp>
        <p:nvSpPr>
          <p:cNvPr id="12" name="Rounded Rectangle 11"/>
          <p:cNvSpPr/>
          <p:nvPr/>
        </p:nvSpPr>
        <p:spPr>
          <a:xfrm>
            <a:off x="13258800" y="6982692"/>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Data Sources Detail</a:t>
            </a:r>
          </a:p>
          <a:p>
            <a:pPr algn="just"/>
            <a:r>
              <a:rPr lang="en-US" sz="2400" kern="0" spc="10" dirty="0">
                <a:solidFill>
                  <a:schemeClr val="tx1"/>
                </a:solidFill>
                <a:effectLst/>
                <a:ea typeface="Times New Roman" panose="02020603050405020304" pitchFamily="18" charset="0"/>
                <a:cs typeface="Times New Roman" panose="02020603050405020304" pitchFamily="18" charset="0"/>
              </a:rPr>
              <a:t>When designing </a:t>
            </a:r>
            <a:r>
              <a:rPr lang="en-US" sz="2400" b="1" kern="0" spc="10" dirty="0">
                <a:solidFill>
                  <a:schemeClr val="tx1"/>
                </a:solidFill>
                <a:effectLst/>
                <a:ea typeface="Times New Roman" panose="02020603050405020304" pitchFamily="18" charset="0"/>
                <a:cs typeface="Times New Roman" panose="02020603050405020304" pitchFamily="18" charset="0"/>
              </a:rPr>
              <a:t>a model pipeline for predicting credit card approval</a:t>
            </a:r>
            <a:r>
              <a:rPr lang="en-US" sz="2400" kern="0" spc="10" dirty="0">
                <a:solidFill>
                  <a:schemeClr val="tx1"/>
                </a:solidFill>
                <a:effectLst/>
                <a:ea typeface="Times New Roman" panose="02020603050405020304" pitchFamily="18" charset="0"/>
                <a:cs typeface="Times New Roman" panose="02020603050405020304" pitchFamily="18" charset="0"/>
              </a:rPr>
              <a:t>, it is essential to consider </a:t>
            </a:r>
            <a:r>
              <a:rPr lang="en-US" sz="2400" b="1" kern="0" spc="10" dirty="0">
                <a:solidFill>
                  <a:schemeClr val="tx1"/>
                </a:solidFill>
                <a:effectLst/>
                <a:ea typeface="Times New Roman" panose="02020603050405020304" pitchFamily="18" charset="0"/>
                <a:cs typeface="Times New Roman" panose="02020603050405020304" pitchFamily="18" charset="0"/>
              </a:rPr>
              <a:t>relevant data sources </a:t>
            </a:r>
            <a:r>
              <a:rPr lang="en-US" sz="2400" kern="0" spc="10" dirty="0">
                <a:solidFill>
                  <a:schemeClr val="tx1"/>
                </a:solidFill>
                <a:effectLst/>
                <a:ea typeface="Times New Roman" panose="02020603050405020304" pitchFamily="18" charset="0"/>
                <a:cs typeface="Times New Roman" panose="02020603050405020304" pitchFamily="18" charset="0"/>
              </a:rPr>
              <a:t>that capture information about credit applicants and their associated outcomes. </a:t>
            </a:r>
          </a:p>
          <a:p>
            <a:pPr algn="just"/>
            <a:endParaRPr lang="en-US" sz="2400" kern="0" spc="10" dirty="0">
              <a:solidFill>
                <a:schemeClr val="tx1"/>
              </a:solidFill>
              <a:ea typeface="Times New Roman" panose="02020603050405020304" pitchFamily="18" charset="0"/>
              <a:cs typeface="Times New Roman" panose="02020603050405020304" pitchFamily="18" charset="0"/>
            </a:endParaRPr>
          </a:p>
          <a:p>
            <a:pPr algn="just"/>
            <a:r>
              <a:rPr lang="en-US" sz="2400" kern="0" spc="10" dirty="0">
                <a:solidFill>
                  <a:schemeClr val="tx1"/>
                </a:solidFill>
                <a:effectLst/>
                <a:ea typeface="Times New Roman" panose="02020603050405020304" pitchFamily="18" charset="0"/>
                <a:cs typeface="Times New Roman" panose="02020603050405020304" pitchFamily="18" charset="0"/>
              </a:rPr>
              <a:t>Some of the data sources to consider include, </a:t>
            </a:r>
          </a:p>
          <a:p>
            <a:pPr marL="342900" indent="-342900" algn="just">
              <a:buFont typeface="Arial" panose="020B0604020202020204" pitchFamily="34" charset="0"/>
              <a:buChar char="•"/>
            </a:pPr>
            <a:r>
              <a:rPr lang="en-US" sz="2400" kern="0" spc="10" dirty="0">
                <a:solidFill>
                  <a:schemeClr val="tx1"/>
                </a:solidFill>
                <a:effectLst/>
                <a:ea typeface="Times New Roman" panose="02020603050405020304" pitchFamily="18" charset="0"/>
                <a:cs typeface="Times New Roman" panose="02020603050405020304" pitchFamily="18" charset="0"/>
              </a:rPr>
              <a:t>Historical credit card application data, </a:t>
            </a:r>
          </a:p>
          <a:p>
            <a:pPr marL="342900" indent="-342900" algn="just">
              <a:buFont typeface="Arial" panose="020B0604020202020204" pitchFamily="34" charset="0"/>
              <a:buChar char="•"/>
            </a:pPr>
            <a:r>
              <a:rPr lang="en-US" sz="2400" kern="0" spc="10" dirty="0">
                <a:solidFill>
                  <a:schemeClr val="tx1"/>
                </a:solidFill>
                <a:effectLst/>
                <a:ea typeface="Times New Roman" panose="02020603050405020304" pitchFamily="18" charset="0"/>
                <a:cs typeface="Times New Roman" panose="02020603050405020304" pitchFamily="18" charset="0"/>
              </a:rPr>
              <a:t>Credit Bureau Data, </a:t>
            </a:r>
          </a:p>
          <a:p>
            <a:pPr marL="342900" indent="-342900" algn="just">
              <a:buFont typeface="Arial" panose="020B0604020202020204" pitchFamily="34" charset="0"/>
              <a:buChar char="•"/>
            </a:pPr>
            <a:r>
              <a:rPr lang="en-US" sz="2400" kern="0" spc="10" dirty="0">
                <a:solidFill>
                  <a:schemeClr val="tx1"/>
                </a:solidFill>
                <a:effectLst/>
                <a:ea typeface="Times New Roman" panose="02020603050405020304" pitchFamily="18" charset="0"/>
                <a:cs typeface="Times New Roman" panose="02020603050405020304" pitchFamily="18" charset="0"/>
              </a:rPr>
              <a:t>income and employment verification data, </a:t>
            </a:r>
          </a:p>
          <a:p>
            <a:pPr marL="342900" indent="-342900" algn="just">
              <a:buFont typeface="Arial" panose="020B0604020202020204" pitchFamily="34" charset="0"/>
              <a:buChar char="•"/>
            </a:pPr>
            <a:r>
              <a:rPr lang="en-US" sz="2400" kern="0" spc="10" dirty="0">
                <a:solidFill>
                  <a:schemeClr val="tx1"/>
                </a:solidFill>
                <a:effectLst/>
                <a:ea typeface="Times New Roman" panose="02020603050405020304" pitchFamily="18" charset="0"/>
                <a:cs typeface="Times New Roman" panose="02020603050405020304" pitchFamily="18" charset="0"/>
              </a:rPr>
              <a:t>fraud, and risk management systems.</a:t>
            </a:r>
          </a:p>
          <a:p>
            <a:pPr algn="just"/>
            <a:endParaRPr lang="en-US" sz="2400" kern="0" spc="10" dirty="0">
              <a:solidFill>
                <a:schemeClr val="tx1"/>
              </a:solidFill>
              <a:effectLst/>
              <a:ea typeface="Times New Roman" panose="02020603050405020304" pitchFamily="18" charset="0"/>
              <a:cs typeface="Times New Roman" panose="02020603050405020304" pitchFamily="18" charset="0"/>
            </a:endParaRPr>
          </a:p>
          <a:p>
            <a:pPr algn="just"/>
            <a:r>
              <a:rPr lang="en-US" sz="2400" kern="0" spc="10" dirty="0">
                <a:solidFill>
                  <a:schemeClr val="tx1"/>
                </a:solidFill>
                <a:effectLst/>
                <a:ea typeface="Times New Roman" panose="02020603050405020304" pitchFamily="18" charset="0"/>
                <a:cs typeface="Times New Roman" panose="02020603050405020304" pitchFamily="18" charset="0"/>
              </a:rPr>
              <a:t>The data set has been taken from the </a:t>
            </a:r>
            <a:r>
              <a:rPr lang="en-US" sz="2400" b="1" kern="0" spc="10" dirty="0">
                <a:solidFill>
                  <a:schemeClr val="tx1"/>
                </a:solidFill>
                <a:effectLst/>
                <a:ea typeface="Times New Roman" panose="02020603050405020304" pitchFamily="18" charset="0"/>
                <a:cs typeface="Times New Roman" panose="02020603050405020304" pitchFamily="18" charset="0"/>
              </a:rPr>
              <a:t>kaggle.com data repository (Song, 2019). </a:t>
            </a:r>
            <a:r>
              <a:rPr lang="en-US" sz="2400" kern="0" spc="10" dirty="0">
                <a:solidFill>
                  <a:schemeClr val="tx1"/>
                </a:solidFill>
                <a:effectLst/>
                <a:ea typeface="Times New Roman" panose="02020603050405020304" pitchFamily="18" charset="0"/>
                <a:cs typeface="Times New Roman" panose="02020603050405020304" pitchFamily="18" charset="0"/>
              </a:rPr>
              <a:t>This data set is the publicly available data set. Hence information security is not a concern here. </a:t>
            </a:r>
          </a:p>
          <a:p>
            <a:pPr algn="just"/>
            <a:endParaRPr lang="en-US" sz="2400" kern="0" spc="10" dirty="0">
              <a:solidFill>
                <a:schemeClr val="tx1"/>
              </a:solidFill>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2400" b="1" kern="0" spc="10" dirty="0">
                <a:solidFill>
                  <a:schemeClr val="tx1"/>
                </a:solidFill>
                <a:effectLst/>
                <a:ea typeface="Times New Roman" panose="02020603050405020304" pitchFamily="18" charset="0"/>
                <a:cs typeface="Times New Roman" panose="02020603050405020304" pitchFamily="18" charset="0"/>
              </a:rPr>
              <a:t>There are two data sets tables that could be merged by ID</a:t>
            </a:r>
            <a:r>
              <a:rPr lang="en-US" sz="2400" kern="0" spc="10" dirty="0">
                <a:solidFill>
                  <a:schemeClr val="tx1"/>
                </a:solidFill>
                <a:effectLst/>
                <a:ea typeface="Times New Roman" panose="02020603050405020304" pitchFamily="18" charset="0"/>
                <a:cs typeface="Times New Roman" panose="02020603050405020304" pitchFamily="18" charset="0"/>
              </a:rPr>
              <a:t>.</a:t>
            </a:r>
            <a:endParaRPr lang="en-US" sz="2400" kern="100" dirty="0">
              <a:solidFill>
                <a:schemeClr val="tx1"/>
              </a:solidFill>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2400" kern="0" spc="10" dirty="0">
                <a:solidFill>
                  <a:schemeClr val="tx1"/>
                </a:solidFill>
                <a:effectLst/>
                <a:ea typeface="Times New Roman" panose="02020603050405020304" pitchFamily="18" charset="0"/>
                <a:cs typeface="Times New Roman" panose="02020603050405020304" pitchFamily="18" charset="0"/>
              </a:rPr>
              <a:t>. </a:t>
            </a:r>
            <a:r>
              <a:rPr lang="en-US" sz="2400" kern="0" spc="10" dirty="0">
                <a:solidFill>
                  <a:schemeClr val="tx1"/>
                </a:solidFill>
                <a:effectLst/>
                <a:ea typeface="Times New Roman" panose="02020603050405020304" pitchFamily="18" charset="0"/>
                <a:cs typeface="Times New Roman" panose="02020603050405020304" pitchFamily="18" charset="0"/>
                <a:sym typeface="Symbol" panose="05050102010706020507" pitchFamily="18" charset="2"/>
              </a:rPr>
              <a:t></a:t>
            </a:r>
            <a:r>
              <a:rPr lang="en-US" sz="2400" kern="0" spc="10" dirty="0">
                <a:solidFill>
                  <a:schemeClr val="tx1"/>
                </a:solidFill>
                <a:effectLst/>
                <a:ea typeface="Times New Roman" panose="02020603050405020304" pitchFamily="18" charset="0"/>
                <a:cs typeface="Times New Roman" panose="02020603050405020304" pitchFamily="18" charset="0"/>
              </a:rPr>
              <a:t> application_record.csv for applicant information </a:t>
            </a:r>
          </a:p>
          <a:p>
            <a:pPr marL="0" marR="0">
              <a:lnSpc>
                <a:spcPct val="200000"/>
              </a:lnSpc>
              <a:spcBef>
                <a:spcPts val="0"/>
              </a:spcBef>
              <a:spcAft>
                <a:spcPts val="800"/>
              </a:spcAft>
            </a:pPr>
            <a:r>
              <a:rPr lang="en-US" sz="2400" kern="0" spc="10" dirty="0">
                <a:solidFill>
                  <a:schemeClr val="tx1"/>
                </a:solidFill>
                <a:effectLst/>
                <a:ea typeface="Times New Roman" panose="02020603050405020304" pitchFamily="18" charset="0"/>
                <a:cs typeface="Times New Roman" panose="02020603050405020304" pitchFamily="18" charset="0"/>
                <a:sym typeface="Symbol" panose="05050102010706020507" pitchFamily="18" charset="2"/>
              </a:rPr>
              <a:t>  </a:t>
            </a:r>
            <a:r>
              <a:rPr lang="en-US" sz="2400" kern="0" spc="10" dirty="0">
                <a:solidFill>
                  <a:schemeClr val="tx1"/>
                </a:solidFill>
                <a:effectLst/>
                <a:ea typeface="Times New Roman" panose="02020603050405020304" pitchFamily="18" charset="0"/>
                <a:cs typeface="Times New Roman" panose="02020603050405020304" pitchFamily="18" charset="0"/>
              </a:rPr>
              <a:t> credit_record.csv for credit record information</a:t>
            </a:r>
          </a:p>
          <a:p>
            <a:pPr algn="just"/>
            <a:endParaRPr lang="en-US" sz="2400" kern="100" dirty="0">
              <a:solidFill>
                <a:schemeClr val="tx1"/>
              </a:solidFill>
              <a:effectLst/>
              <a:ea typeface="Calibri" panose="020F0502020204030204" pitchFamily="34" charset="0"/>
              <a:cs typeface="Times New Roman" panose="02020603050405020304" pitchFamily="18" charset="0"/>
            </a:endParaRPr>
          </a:p>
          <a:p>
            <a:pPr algn="just"/>
            <a:endParaRPr lang="en-US" sz="2400" kern="100" dirty="0">
              <a:solidFill>
                <a:schemeClr val="tx1"/>
              </a:solidFill>
              <a:effectLst/>
              <a:ea typeface="Calibri" panose="020F0502020204030204" pitchFamily="34" charset="0"/>
              <a:cs typeface="Times New Roman" panose="02020603050405020304" pitchFamily="18" charset="0"/>
            </a:endParaRPr>
          </a:p>
        </p:txBody>
      </p:sp>
      <p:sp>
        <p:nvSpPr>
          <p:cNvPr id="13" name="Rounded Rectangle 12"/>
          <p:cNvSpPr/>
          <p:nvPr/>
        </p:nvSpPr>
        <p:spPr>
          <a:xfrm>
            <a:off x="24855055" y="7022523"/>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tx1"/>
              </a:solidFill>
              <a:ea typeface="Roboto" charset="0"/>
              <a:cs typeface="Roboto" charset="0"/>
            </a:endParaRPr>
          </a:p>
          <a:p>
            <a:pPr algn="ctr"/>
            <a:endParaRPr lang="en-US" sz="6000" b="1" dirty="0">
              <a:solidFill>
                <a:schemeClr val="tx1"/>
              </a:solidFill>
              <a:ea typeface="Roboto" charset="0"/>
              <a:cs typeface="Roboto" charset="0"/>
            </a:endParaRPr>
          </a:p>
          <a:p>
            <a:pPr algn="ctr"/>
            <a:endParaRPr lang="en-US" sz="6000" b="1" dirty="0">
              <a:solidFill>
                <a:schemeClr val="tx1"/>
              </a:solidFill>
              <a:ea typeface="Roboto" charset="0"/>
              <a:cs typeface="Roboto" charset="0"/>
            </a:endParaRPr>
          </a:p>
          <a:p>
            <a:pPr algn="ctr"/>
            <a:r>
              <a:rPr lang="en-US" sz="6000" b="1" dirty="0">
                <a:solidFill>
                  <a:schemeClr val="tx1"/>
                </a:solidFill>
                <a:ea typeface="Roboto" charset="0"/>
                <a:cs typeface="Roboto" charset="0"/>
              </a:rPr>
              <a:t>Methodology</a:t>
            </a:r>
          </a:p>
          <a:p>
            <a:pPr algn="just"/>
            <a:r>
              <a:rPr lang="en-US" sz="2400" dirty="0">
                <a:solidFill>
                  <a:schemeClr val="tx1"/>
                </a:solidFill>
              </a:rPr>
              <a:t>After acquiring the relevant data set and </a:t>
            </a:r>
            <a:r>
              <a:rPr lang="en-US" sz="2400" b="1" dirty="0">
                <a:solidFill>
                  <a:schemeClr val="tx1"/>
                </a:solidFill>
              </a:rPr>
              <a:t>data preparation with feature selection </a:t>
            </a:r>
            <a:r>
              <a:rPr lang="en-US" sz="2400" dirty="0">
                <a:solidFill>
                  <a:schemeClr val="tx1"/>
                </a:solidFill>
              </a:rPr>
              <a:t>was done and then finalized the data set. Then divide the dataset as a  </a:t>
            </a:r>
            <a:r>
              <a:rPr lang="en-US" sz="2400" b="1" dirty="0">
                <a:solidFill>
                  <a:schemeClr val="tx1"/>
                </a:solidFill>
              </a:rPr>
              <a:t>training and test into a ratio of 80:20</a:t>
            </a:r>
            <a:r>
              <a:rPr lang="en-US" sz="2400" dirty="0">
                <a:solidFill>
                  <a:schemeClr val="tx1"/>
                </a:solidFill>
              </a:rPr>
              <a:t>. The training data set is used to train the model by applying </a:t>
            </a:r>
          </a:p>
          <a:p>
            <a:pPr marL="342900" indent="-342900" algn="just">
              <a:buFont typeface="Arial" panose="020B0604020202020204" pitchFamily="34" charset="0"/>
              <a:buChar char="•"/>
            </a:pPr>
            <a:r>
              <a:rPr lang="en-US" sz="2400" b="1" dirty="0">
                <a:solidFill>
                  <a:schemeClr val="tx1"/>
                </a:solidFill>
              </a:rPr>
              <a:t>Logistic Regression and </a:t>
            </a:r>
          </a:p>
          <a:p>
            <a:pPr marL="342900" indent="-342900" algn="just">
              <a:buFont typeface="Arial" panose="020B0604020202020204" pitchFamily="34" charset="0"/>
              <a:buChar char="•"/>
            </a:pPr>
            <a:r>
              <a:rPr lang="en-US" sz="2400" b="1" dirty="0">
                <a:solidFill>
                  <a:schemeClr val="tx1"/>
                </a:solidFill>
              </a:rPr>
              <a:t>Random Forest</a:t>
            </a:r>
            <a:r>
              <a:rPr lang="en-US" sz="2400" dirty="0">
                <a:solidFill>
                  <a:schemeClr val="tx1"/>
                </a:solidFill>
              </a:rPr>
              <a:t>. </a:t>
            </a:r>
          </a:p>
          <a:p>
            <a:pPr marL="342900" indent="-342900" algn="just">
              <a:buFont typeface="Arial" panose="020B0604020202020204" pitchFamily="34" charset="0"/>
              <a:buChar char="•"/>
            </a:pPr>
            <a:endParaRPr lang="en-US" sz="2400" dirty="0">
              <a:solidFill>
                <a:schemeClr val="tx1"/>
              </a:solidFill>
            </a:endParaRPr>
          </a:p>
          <a:p>
            <a:pPr algn="just"/>
            <a:r>
              <a:rPr lang="en-US" sz="2400" b="1" dirty="0">
                <a:solidFill>
                  <a:schemeClr val="tx1"/>
                </a:solidFill>
              </a:rPr>
              <a:t>Python programming </a:t>
            </a:r>
            <a:r>
              <a:rPr lang="en-US" sz="2400" dirty="0">
                <a:solidFill>
                  <a:schemeClr val="tx1"/>
                </a:solidFill>
              </a:rPr>
              <a:t>and its libraries have been used to develop the models. Finally, </a:t>
            </a:r>
            <a:r>
              <a:rPr lang="en-US" sz="2400" b="1" dirty="0">
                <a:solidFill>
                  <a:schemeClr val="tx1"/>
                </a:solidFill>
              </a:rPr>
              <a:t>evaluate</a:t>
            </a:r>
            <a:r>
              <a:rPr lang="en-US" sz="2400" dirty="0">
                <a:solidFill>
                  <a:schemeClr val="tx1"/>
                </a:solidFill>
              </a:rPr>
              <a:t> the predicted results of these two models and compare the accuracy of the two models by using  </a:t>
            </a:r>
            <a:r>
              <a:rPr lang="en-US" sz="2400" b="1" dirty="0">
                <a:solidFill>
                  <a:schemeClr val="tx1"/>
                </a:solidFill>
              </a:rPr>
              <a:t>Confusion Matrix </a:t>
            </a:r>
            <a:r>
              <a:rPr lang="en-US" sz="2400" dirty="0">
                <a:solidFill>
                  <a:schemeClr val="tx1"/>
                </a:solidFill>
              </a:rPr>
              <a:t>to choose the most accurate model. The </a:t>
            </a:r>
            <a:r>
              <a:rPr lang="en-US" sz="2400" b="1" dirty="0">
                <a:solidFill>
                  <a:schemeClr val="tx1"/>
                </a:solidFill>
              </a:rPr>
              <a:t>test data set is used to test the model and evaluate the outcome.</a:t>
            </a: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a typeface="Roboto" charset="0"/>
              <a:cs typeface="Roboto" charset="0"/>
            </a:endParaRPr>
          </a:p>
          <a:p>
            <a:pPr algn="ctr"/>
            <a:endParaRPr lang="en-US" sz="6000" b="1" dirty="0">
              <a:solidFill>
                <a:schemeClr val="tx1"/>
              </a:solidFill>
              <a:ea typeface="Roboto" charset="0"/>
              <a:cs typeface="Roboto" charset="0"/>
            </a:endParaRPr>
          </a:p>
          <a:p>
            <a:pPr algn="ctr"/>
            <a:endParaRPr lang="en-US" sz="6000" b="1" dirty="0">
              <a:solidFill>
                <a:schemeClr val="tx1"/>
              </a:solidFill>
              <a:ea typeface="Roboto" charset="0"/>
              <a:cs typeface="Roboto" charset="0"/>
            </a:endParaRPr>
          </a:p>
        </p:txBody>
      </p:sp>
      <p:sp>
        <p:nvSpPr>
          <p:cNvPr id="14" name="Rounded Rectangle 13"/>
          <p:cNvSpPr/>
          <p:nvPr/>
        </p:nvSpPr>
        <p:spPr>
          <a:xfrm>
            <a:off x="1662545"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buFont typeface="Arial" charset="0"/>
              <a:buChar char="•"/>
            </a:pPr>
            <a:endParaRPr lang="en-US" sz="4000" dirty="0">
              <a:solidFill>
                <a:schemeClr val="tx1"/>
              </a:solidFill>
              <a:ea typeface="Roboto" charset="0"/>
              <a:cs typeface="Roboto" charset="0"/>
            </a:endParaRPr>
          </a:p>
          <a:p>
            <a:pPr algn="ctr"/>
            <a:r>
              <a:rPr lang="en-US" sz="6000" b="1" dirty="0">
                <a:solidFill>
                  <a:schemeClr val="tx1"/>
                </a:solidFill>
                <a:ea typeface="Roboto" charset="0"/>
                <a:cs typeface="Roboto" charset="0"/>
              </a:rPr>
              <a:t>    </a:t>
            </a:r>
          </a:p>
          <a:p>
            <a:pPr algn="ctr"/>
            <a:r>
              <a:rPr lang="en-US" sz="6000" b="1" dirty="0">
                <a:solidFill>
                  <a:schemeClr val="tx1"/>
                </a:solidFill>
                <a:ea typeface="Roboto" charset="0"/>
                <a:cs typeface="Roboto" charset="0"/>
              </a:rPr>
              <a:t> Model Evaluation &amp; Deployment</a:t>
            </a:r>
          </a:p>
          <a:p>
            <a:pPr marL="0" marR="0" algn="just">
              <a:spcBef>
                <a:spcPts val="0"/>
              </a:spcBef>
            </a:pPr>
            <a:r>
              <a:rPr lang="en-US" sz="2400" kern="0" spc="10" dirty="0">
                <a:solidFill>
                  <a:schemeClr val="tx1"/>
                </a:solidFill>
                <a:effectLst/>
                <a:ea typeface="Times New Roman" panose="02020603050405020304" pitchFamily="18" charset="0"/>
                <a:cs typeface="Times New Roman" panose="02020603050405020304" pitchFamily="18" charset="0"/>
              </a:rPr>
              <a:t>Employ metrics such as </a:t>
            </a:r>
            <a:r>
              <a:rPr lang="en-US" sz="2400" b="1" kern="0" spc="10" dirty="0">
                <a:solidFill>
                  <a:schemeClr val="tx1"/>
                </a:solidFill>
                <a:effectLst/>
                <a:ea typeface="Times New Roman" panose="02020603050405020304" pitchFamily="18" charset="0"/>
                <a:cs typeface="Times New Roman" panose="02020603050405020304" pitchFamily="18" charset="0"/>
              </a:rPr>
              <a:t>accuracy, precision, recall, F1-score, and ROC-AUC </a:t>
            </a:r>
            <a:r>
              <a:rPr lang="en-US" sz="2400" kern="0" spc="10" dirty="0">
                <a:solidFill>
                  <a:schemeClr val="tx1"/>
                </a:solidFill>
                <a:effectLst/>
                <a:ea typeface="Times New Roman" panose="02020603050405020304" pitchFamily="18" charset="0"/>
                <a:cs typeface="Times New Roman" panose="02020603050405020304" pitchFamily="18" charset="0"/>
              </a:rPr>
              <a:t>to measure the models' effectiveness. Use techniques like </a:t>
            </a:r>
            <a:r>
              <a:rPr lang="en-US" sz="2400" b="1" kern="0" spc="10" dirty="0">
                <a:solidFill>
                  <a:schemeClr val="tx1"/>
                </a:solidFill>
                <a:effectLst/>
                <a:ea typeface="Times New Roman" panose="02020603050405020304" pitchFamily="18" charset="0"/>
                <a:cs typeface="Times New Roman" panose="02020603050405020304" pitchFamily="18" charset="0"/>
              </a:rPr>
              <a:t>feature importance plots </a:t>
            </a:r>
            <a:r>
              <a:rPr lang="en-US" sz="2400" kern="0" spc="10" dirty="0">
                <a:solidFill>
                  <a:schemeClr val="tx1"/>
                </a:solidFill>
                <a:effectLst/>
                <a:ea typeface="Times New Roman" panose="02020603050405020304" pitchFamily="18" charset="0"/>
                <a:cs typeface="Times New Roman" panose="02020603050405020304" pitchFamily="18" charset="0"/>
              </a:rPr>
              <a:t>to understand the contribution of individual features to predictions. </a:t>
            </a:r>
            <a:r>
              <a:rPr lang="en-US" sz="2400" b="1" kern="0" spc="10" dirty="0">
                <a:solidFill>
                  <a:schemeClr val="tx1"/>
                </a:solidFill>
                <a:effectLst/>
                <a:ea typeface="Times New Roman" panose="02020603050405020304" pitchFamily="18" charset="0"/>
                <a:cs typeface="Times New Roman" panose="02020603050405020304" pitchFamily="18" charset="0"/>
              </a:rPr>
              <a:t>Grid Search/Random Search </a:t>
            </a:r>
            <a:r>
              <a:rPr lang="en-US" sz="2400" kern="0" spc="10" dirty="0">
                <a:solidFill>
                  <a:schemeClr val="tx1"/>
                </a:solidFill>
                <a:effectLst/>
                <a:ea typeface="Times New Roman" panose="02020603050405020304" pitchFamily="18" charset="0"/>
                <a:cs typeface="Times New Roman" panose="02020603050405020304" pitchFamily="18" charset="0"/>
              </a:rPr>
              <a:t>is used to fine-tune hyperparameters to optimize model performance and enhance prediction accuracy.</a:t>
            </a:r>
          </a:p>
          <a:p>
            <a:pPr marL="0" marR="0" algn="just">
              <a:spcBef>
                <a:spcPts val="0"/>
              </a:spcBef>
            </a:pPr>
            <a:endParaRPr lang="en-US" sz="2400" kern="0" spc="10" dirty="0">
              <a:solidFill>
                <a:schemeClr val="tx1"/>
              </a:solidFill>
              <a:effectLst/>
              <a:ea typeface="Times New Roman" panose="02020603050405020304" pitchFamily="18" charset="0"/>
              <a:cs typeface="Times New Roman" panose="02020603050405020304" pitchFamily="18" charset="0"/>
            </a:endParaRPr>
          </a:p>
          <a:p>
            <a:r>
              <a:rPr lang="en-US" sz="2400" dirty="0">
                <a:solidFill>
                  <a:schemeClr val="tx1"/>
                </a:solidFill>
              </a:rPr>
              <a:t>After model evaluation, the </a:t>
            </a:r>
            <a:r>
              <a:rPr lang="en-US" sz="2400" b="1" dirty="0">
                <a:solidFill>
                  <a:schemeClr val="tx1"/>
                </a:solidFill>
              </a:rPr>
              <a:t>Random Forest performs better than other models</a:t>
            </a:r>
            <a:r>
              <a:rPr lang="en-US" sz="2400" dirty="0">
                <a:solidFill>
                  <a:schemeClr val="tx1"/>
                </a:solidFill>
              </a:rPr>
              <a:t>. </a:t>
            </a:r>
            <a:r>
              <a:rPr lang="en-US" sz="2400" kern="0" spc="10" dirty="0">
                <a:solidFill>
                  <a:schemeClr val="tx1"/>
                </a:solidFill>
                <a:effectLst/>
                <a:ea typeface="Times New Roman" panose="02020603050405020304" pitchFamily="18" charset="0"/>
                <a:cs typeface="Times New Roman" panose="02020603050405020304" pitchFamily="18" charset="0"/>
              </a:rPr>
              <a:t>Integrate the finalized model into a production environment. </a:t>
            </a:r>
            <a:r>
              <a:rPr lang="en-US" sz="2400" b="1" kern="0" spc="10" dirty="0">
                <a:solidFill>
                  <a:schemeClr val="tx1"/>
                </a:solidFill>
                <a:effectLst/>
                <a:ea typeface="Times New Roman" panose="02020603050405020304" pitchFamily="18" charset="0"/>
                <a:cs typeface="Times New Roman" panose="02020603050405020304" pitchFamily="18" charset="0"/>
              </a:rPr>
              <a:t>Streamlit </a:t>
            </a:r>
            <a:r>
              <a:rPr lang="en-US" sz="2400" kern="0" spc="10" dirty="0">
                <a:solidFill>
                  <a:schemeClr val="tx1"/>
                </a:solidFill>
                <a:effectLst/>
                <a:ea typeface="Times New Roman" panose="02020603050405020304" pitchFamily="18" charset="0"/>
                <a:cs typeface="Times New Roman" panose="02020603050405020304" pitchFamily="18" charset="0"/>
              </a:rPr>
              <a:t>is used for creating the data product. Using </a:t>
            </a:r>
            <a:r>
              <a:rPr lang="en-US" sz="2400" b="1" kern="0" spc="10" dirty="0">
                <a:solidFill>
                  <a:schemeClr val="tx1"/>
                </a:solidFill>
                <a:effectLst/>
                <a:ea typeface="Times New Roman" panose="02020603050405020304" pitchFamily="18" charset="0"/>
                <a:cs typeface="Times New Roman" panose="02020603050405020304" pitchFamily="18" charset="0"/>
              </a:rPr>
              <a:t>Streamlit Cloud to deploy the product and </a:t>
            </a:r>
            <a:r>
              <a:rPr lang="en-US" sz="2400" b="1" kern="100" dirty="0">
                <a:solidFill>
                  <a:schemeClr val="tx1"/>
                </a:solidFill>
                <a:effectLst/>
                <a:ea typeface="Calibri" panose="020F0502020204030204" pitchFamily="34" charset="0"/>
                <a:cs typeface="Times New Roman" panose="02020603050405020304" pitchFamily="18" charset="0"/>
              </a:rPr>
              <a:t>GitHub as the code repository for the code versioning.	                     </a:t>
            </a:r>
          </a:p>
          <a:p>
            <a:r>
              <a:rPr lang="en-US" sz="2400" b="1" kern="100" dirty="0">
                <a:solidFill>
                  <a:schemeClr val="tx1"/>
                </a:solidFill>
                <a:ea typeface="Calibri" panose="020F0502020204030204" pitchFamily="34" charset="0"/>
                <a:cs typeface="Times New Roman" panose="02020603050405020304" pitchFamily="18" charset="0"/>
              </a:rPr>
              <a:t>	</a:t>
            </a:r>
            <a:r>
              <a:rPr lang="en-US" sz="2400" kern="100" dirty="0">
                <a:solidFill>
                  <a:schemeClr val="tx1"/>
                </a:solidFill>
                <a:ea typeface="Calibri" panose="020F0502020204030204" pitchFamily="34" charset="0"/>
                <a:cs typeface="Times New Roman" panose="02020603050405020304" pitchFamily="18" charset="0"/>
              </a:rPr>
              <a:t>               </a:t>
            </a:r>
            <a:r>
              <a:rPr lang="en-US" sz="2400" u="sng" kern="100" dirty="0">
                <a:solidFill>
                  <a:schemeClr val="tx1"/>
                </a:solidFill>
                <a:ea typeface="Calibri" panose="020F0502020204030204" pitchFamily="34" charset="0"/>
                <a:cs typeface="Times New Roman" panose="02020603050405020304" pitchFamily="18" charset="0"/>
              </a:rPr>
              <a:t>Application Form in Streamlit</a:t>
            </a:r>
            <a:r>
              <a:rPr lang="en-US" sz="2400" b="1" kern="100" dirty="0">
                <a:solidFill>
                  <a:schemeClr val="tx1"/>
                </a:solidFill>
                <a:ea typeface="Calibri" panose="020F0502020204030204" pitchFamily="34" charset="0"/>
                <a:cs typeface="Times New Roman" panose="02020603050405020304" pitchFamily="18" charset="0"/>
              </a:rPr>
              <a:t>		             </a:t>
            </a:r>
            <a:endParaRPr lang="en-US" sz="2400" b="1" kern="100" dirty="0">
              <a:solidFill>
                <a:schemeClr val="tx1"/>
              </a:solidFill>
              <a:effectLst/>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2400" kern="100" dirty="0">
              <a:solidFill>
                <a:schemeClr val="tx1"/>
              </a:solidFill>
              <a:effectLst/>
              <a:ea typeface="Calibri" panose="020F0502020204030204" pitchFamily="34" charset="0"/>
              <a:cs typeface="Times New Roman" panose="02020603050405020304" pitchFamily="18" charset="0"/>
            </a:endParaRPr>
          </a:p>
          <a:p>
            <a:endParaRPr lang="en-US" sz="6000" b="1" dirty="0">
              <a:solidFill>
                <a:schemeClr val="tx1"/>
              </a:solidFill>
              <a:ea typeface="Roboto" charset="0"/>
              <a:cs typeface="Roboto" charset="0"/>
            </a:endParaRPr>
          </a:p>
          <a:p>
            <a:endParaRPr lang="en-US" sz="4000" dirty="0">
              <a:solidFill>
                <a:schemeClr val="tx1"/>
              </a:solidFill>
              <a:ea typeface="Roboto" charset="0"/>
              <a:cs typeface="Roboto" charset="0"/>
            </a:endParaRPr>
          </a:p>
          <a:p>
            <a:endParaRPr lang="en-US" sz="4000" dirty="0">
              <a:solidFill>
                <a:schemeClr val="tx1"/>
              </a:solidFill>
              <a:ea typeface="Roboto" charset="0"/>
              <a:cs typeface="Roboto" charset="0"/>
            </a:endParaRPr>
          </a:p>
          <a:p>
            <a:endParaRPr lang="en-US" sz="4000" dirty="0">
              <a:solidFill>
                <a:schemeClr val="tx1"/>
              </a:solidFill>
              <a:ea typeface="Roboto" charset="0"/>
              <a:cs typeface="Roboto" charset="0"/>
            </a:endParaRPr>
          </a:p>
          <a:p>
            <a:endParaRPr lang="en-US" sz="3600" dirty="0">
              <a:solidFill>
                <a:schemeClr val="tx1"/>
              </a:solidFill>
              <a:ea typeface="Roboto" charset="0"/>
              <a:cs typeface="Roboto" charset="0"/>
            </a:endParaRPr>
          </a:p>
        </p:txBody>
      </p:sp>
      <p:sp>
        <p:nvSpPr>
          <p:cNvPr id="15" name="Rounded Rectangle 14"/>
          <p:cNvSpPr/>
          <p:nvPr/>
        </p:nvSpPr>
        <p:spPr>
          <a:xfrm>
            <a:off x="13366639" y="20923826"/>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tx1"/>
              </a:solidFill>
            </a:endParaRPr>
          </a:p>
          <a:p>
            <a:pPr algn="ctr"/>
            <a:r>
              <a:rPr lang="en-US" sz="6000" b="1" dirty="0">
                <a:solidFill>
                  <a:schemeClr val="tx1"/>
                </a:solidFill>
              </a:rPr>
              <a:t>Conclusions</a:t>
            </a:r>
          </a:p>
          <a:p>
            <a:pPr algn="just"/>
            <a:r>
              <a:rPr lang="en-US" sz="2400" kern="0" spc="10" dirty="0">
                <a:solidFill>
                  <a:schemeClr val="tx1"/>
                </a:solidFill>
                <a:effectLst/>
                <a:ea typeface="Times New Roman" panose="02020603050405020304" pitchFamily="18" charset="0"/>
              </a:rPr>
              <a:t>Collected data set and </a:t>
            </a:r>
            <a:r>
              <a:rPr lang="en-US" sz="2400" b="1" kern="0" spc="10" dirty="0">
                <a:solidFill>
                  <a:schemeClr val="tx1"/>
                </a:solidFill>
                <a:effectLst/>
                <a:ea typeface="Times New Roman" panose="02020603050405020304" pitchFamily="18" charset="0"/>
              </a:rPr>
              <a:t>explanatory analysis </a:t>
            </a:r>
            <a:r>
              <a:rPr lang="en-US" sz="2400" kern="0" spc="10" dirty="0">
                <a:solidFill>
                  <a:schemeClr val="tx1"/>
                </a:solidFill>
                <a:effectLst/>
                <a:ea typeface="Times New Roman" panose="02020603050405020304" pitchFamily="18" charset="0"/>
              </a:rPr>
              <a:t>were carried out to understand the data set. Then several actions related to data preparations such as </a:t>
            </a:r>
            <a:r>
              <a:rPr lang="en-US" sz="2400" b="1" kern="0" spc="10" dirty="0">
                <a:solidFill>
                  <a:schemeClr val="tx1"/>
                </a:solidFill>
                <a:effectLst/>
                <a:ea typeface="Times New Roman" panose="02020603050405020304" pitchFamily="18" charset="0"/>
              </a:rPr>
              <a:t>data preprocessing, feature selections, and feature scaling.</a:t>
            </a:r>
            <a:r>
              <a:rPr lang="en-US" sz="2400" kern="0" spc="10" dirty="0">
                <a:solidFill>
                  <a:schemeClr val="tx1"/>
                </a:solidFill>
                <a:effectLst/>
                <a:ea typeface="Times New Roman" panose="02020603050405020304" pitchFamily="18" charset="0"/>
              </a:rPr>
              <a:t> Divided the data set into two parts as a </a:t>
            </a:r>
            <a:r>
              <a:rPr lang="en-US" sz="2400" b="1" kern="0" spc="10" dirty="0">
                <a:solidFill>
                  <a:schemeClr val="tx1"/>
                </a:solidFill>
                <a:effectLst/>
                <a:ea typeface="Times New Roman" panose="02020603050405020304" pitchFamily="18" charset="0"/>
              </a:rPr>
              <a:t>training and test data set</a:t>
            </a:r>
            <a:r>
              <a:rPr lang="en-US" sz="2400" kern="0" spc="10" dirty="0">
                <a:solidFill>
                  <a:schemeClr val="tx1"/>
                </a:solidFill>
                <a:effectLst/>
                <a:ea typeface="Times New Roman" panose="02020603050405020304" pitchFamily="18" charset="0"/>
              </a:rPr>
              <a:t> and the aimed purpose is to validate the accuracy of the model. </a:t>
            </a:r>
          </a:p>
          <a:p>
            <a:pPr algn="just"/>
            <a:endParaRPr lang="en-US" sz="2400" kern="0" spc="10" dirty="0">
              <a:solidFill>
                <a:schemeClr val="tx1"/>
              </a:solidFill>
              <a:effectLst/>
              <a:ea typeface="Times New Roman" panose="02020603050405020304" pitchFamily="18" charset="0"/>
            </a:endParaRPr>
          </a:p>
          <a:p>
            <a:pPr algn="just"/>
            <a:r>
              <a:rPr lang="en-US" sz="2400" b="1" kern="0" spc="10" dirty="0">
                <a:solidFill>
                  <a:schemeClr val="tx1"/>
                </a:solidFill>
                <a:ea typeface="Times New Roman" panose="02020603050405020304" pitchFamily="18" charset="0"/>
              </a:rPr>
              <a:t>Two predictive models </a:t>
            </a:r>
            <a:r>
              <a:rPr lang="en-US" sz="2400" kern="0" spc="10" dirty="0">
                <a:solidFill>
                  <a:schemeClr val="tx1"/>
                </a:solidFill>
                <a:ea typeface="Times New Roman" panose="02020603050405020304" pitchFamily="18" charset="0"/>
              </a:rPr>
              <a:t>were implemented,</a:t>
            </a:r>
            <a:endParaRPr lang="en-US" sz="2400" kern="0" spc="10" dirty="0">
              <a:solidFill>
                <a:schemeClr val="tx1"/>
              </a:solidFill>
              <a:effectLst/>
              <a:ea typeface="Times New Roman" panose="02020603050405020304" pitchFamily="18" charset="0"/>
            </a:endParaRPr>
          </a:p>
          <a:p>
            <a:pPr marL="342900" indent="-342900" algn="just">
              <a:buFont typeface="Arial" panose="020B0604020202020204" pitchFamily="34" charset="0"/>
              <a:buChar char="•"/>
            </a:pPr>
            <a:r>
              <a:rPr lang="en-US" sz="2400" kern="0" spc="10" dirty="0">
                <a:solidFill>
                  <a:schemeClr val="tx1"/>
                </a:solidFill>
                <a:effectLst/>
                <a:ea typeface="Times New Roman" panose="02020603050405020304" pitchFamily="18" charset="0"/>
                <a:cs typeface="Times New Roman" panose="02020603050405020304" pitchFamily="18" charset="0"/>
              </a:rPr>
              <a:t>Logistic Regression and Random Forest </a:t>
            </a:r>
          </a:p>
          <a:p>
            <a:pPr algn="just"/>
            <a:r>
              <a:rPr lang="en-US" sz="2400" b="1" kern="0" spc="10" dirty="0">
                <a:solidFill>
                  <a:schemeClr val="tx1"/>
                </a:solidFill>
                <a:effectLst/>
                <a:ea typeface="Times New Roman" panose="02020603050405020304" pitchFamily="18" charset="0"/>
                <a:cs typeface="Times New Roman" panose="02020603050405020304" pitchFamily="18" charset="0"/>
              </a:rPr>
              <a:t>Performance measures </a:t>
            </a:r>
            <a:r>
              <a:rPr lang="en-US" sz="2400" kern="0" spc="10" dirty="0">
                <a:solidFill>
                  <a:schemeClr val="tx1"/>
                </a:solidFill>
                <a:effectLst/>
                <a:ea typeface="Times New Roman" panose="02020603050405020304" pitchFamily="18" charset="0"/>
                <a:cs typeface="Times New Roman" panose="02020603050405020304" pitchFamily="18" charset="0"/>
              </a:rPr>
              <a:t>were tested by using,</a:t>
            </a:r>
          </a:p>
          <a:p>
            <a:pPr marL="342900" indent="-342900" algn="just">
              <a:buFont typeface="Arial" panose="020B0604020202020204" pitchFamily="34" charset="0"/>
              <a:buChar char="•"/>
            </a:pPr>
            <a:r>
              <a:rPr lang="en-US" sz="2400" kern="0" spc="10" dirty="0">
                <a:solidFill>
                  <a:schemeClr val="tx1"/>
                </a:solidFill>
                <a:effectLst/>
                <a:ea typeface="Times New Roman" panose="02020603050405020304" pitchFamily="18" charset="0"/>
                <a:cs typeface="Times New Roman" panose="02020603050405020304" pitchFamily="18" charset="0"/>
              </a:rPr>
              <a:t> Accuracy, Precision, Recall, and AUC</a:t>
            </a:r>
          </a:p>
          <a:p>
            <a:pPr algn="just"/>
            <a:endParaRPr lang="en-US" sz="2400" kern="100" dirty="0">
              <a:solidFill>
                <a:schemeClr val="tx1"/>
              </a:solidFill>
              <a:effectLst/>
              <a:ea typeface="Calibri" panose="020F0502020204030204" pitchFamily="34" charset="0"/>
              <a:cs typeface="Times New Roman" panose="02020603050405020304" pitchFamily="18" charset="0"/>
            </a:endParaRPr>
          </a:p>
          <a:p>
            <a:pPr algn="just"/>
            <a:r>
              <a:rPr lang="en-US" sz="2400" kern="0" spc="10" dirty="0">
                <a:solidFill>
                  <a:schemeClr val="tx1"/>
                </a:solidFill>
                <a:effectLst/>
                <a:ea typeface="Times New Roman" panose="02020603050405020304" pitchFamily="18" charset="0"/>
                <a:cs typeface="Times New Roman" panose="02020603050405020304" pitchFamily="18" charset="0"/>
              </a:rPr>
              <a:t>For the </a:t>
            </a:r>
            <a:r>
              <a:rPr lang="en-US" sz="2400" b="1" kern="0" spc="10" dirty="0">
                <a:solidFill>
                  <a:schemeClr val="tx1"/>
                </a:solidFill>
                <a:ea typeface="Times New Roman" panose="02020603050405020304" pitchFamily="18" charset="0"/>
                <a:cs typeface="Times New Roman" panose="02020603050405020304" pitchFamily="18" charset="0"/>
              </a:rPr>
              <a:t>L</a:t>
            </a:r>
            <a:r>
              <a:rPr lang="en-US" sz="2400" b="1" kern="0" spc="10" dirty="0">
                <a:solidFill>
                  <a:schemeClr val="tx1"/>
                </a:solidFill>
                <a:effectLst/>
                <a:ea typeface="Times New Roman" panose="02020603050405020304" pitchFamily="18" charset="0"/>
                <a:cs typeface="Times New Roman" panose="02020603050405020304" pitchFamily="18" charset="0"/>
              </a:rPr>
              <a:t>ogistic Regression model</a:t>
            </a:r>
            <a:r>
              <a:rPr lang="en-US" sz="2400" kern="0" spc="10" dirty="0">
                <a:solidFill>
                  <a:schemeClr val="tx1"/>
                </a:solidFill>
                <a:effectLst/>
                <a:ea typeface="Times New Roman" panose="02020603050405020304" pitchFamily="18" charset="0"/>
                <a:cs typeface="Times New Roman" panose="02020603050405020304" pitchFamily="18" charset="0"/>
              </a:rPr>
              <a:t>, Accuracy is 0.61, Precision is 0.61, Recall is 0.61 and AUC is 0.609. </a:t>
            </a:r>
          </a:p>
          <a:p>
            <a:pPr algn="just"/>
            <a:r>
              <a:rPr lang="en-US" sz="2400" kern="0" spc="10" dirty="0">
                <a:solidFill>
                  <a:schemeClr val="tx1"/>
                </a:solidFill>
                <a:ea typeface="Times New Roman" panose="02020603050405020304" pitchFamily="18" charset="0"/>
                <a:cs typeface="Times New Roman" panose="02020603050405020304" pitchFamily="18" charset="0"/>
              </a:rPr>
              <a:t>For the </a:t>
            </a:r>
            <a:r>
              <a:rPr lang="en-US" sz="2400" b="1" kern="0" spc="10" dirty="0">
                <a:solidFill>
                  <a:schemeClr val="tx1"/>
                </a:solidFill>
                <a:effectLst/>
                <a:ea typeface="Times New Roman" panose="02020603050405020304" pitchFamily="18" charset="0"/>
                <a:cs typeface="Times New Roman" panose="02020603050405020304" pitchFamily="18" charset="0"/>
              </a:rPr>
              <a:t>Random Forest model</a:t>
            </a:r>
            <a:r>
              <a:rPr lang="en-US" sz="2400" kern="0" spc="10" dirty="0">
                <a:solidFill>
                  <a:schemeClr val="tx1"/>
                </a:solidFill>
                <a:effectLst/>
                <a:ea typeface="Times New Roman" panose="02020603050405020304" pitchFamily="18" charset="0"/>
                <a:cs typeface="Times New Roman" panose="02020603050405020304" pitchFamily="18" charset="0"/>
              </a:rPr>
              <a:t>, Accuracy is 0.89, Precision is 0.89, Recall is 0.89 and AUC is 0.889. </a:t>
            </a:r>
          </a:p>
          <a:p>
            <a:pPr algn="just"/>
            <a:endParaRPr lang="en-US" sz="2400" kern="0" spc="10" dirty="0">
              <a:solidFill>
                <a:schemeClr val="tx1"/>
              </a:solidFill>
              <a:effectLst/>
              <a:ea typeface="Times New Roman" panose="02020603050405020304" pitchFamily="18" charset="0"/>
              <a:cs typeface="Times New Roman" panose="02020603050405020304" pitchFamily="18" charset="0"/>
            </a:endParaRPr>
          </a:p>
          <a:p>
            <a:pPr algn="just"/>
            <a:r>
              <a:rPr lang="en-US" sz="2400" b="1" kern="0" spc="10" dirty="0">
                <a:solidFill>
                  <a:schemeClr val="tx1"/>
                </a:solidFill>
                <a:effectLst/>
                <a:ea typeface="Times New Roman" panose="02020603050405020304" pitchFamily="18" charset="0"/>
              </a:rPr>
              <a:t>Accuracy, Precision, and Recall values are higher in Random Forest than in Logistic Regression </a:t>
            </a:r>
            <a:r>
              <a:rPr lang="en-US" sz="2400" kern="0" spc="10" dirty="0">
                <a:solidFill>
                  <a:schemeClr val="tx1"/>
                </a:solidFill>
                <a:effectLst/>
                <a:ea typeface="Times New Roman" panose="02020603050405020304" pitchFamily="18" charset="0"/>
              </a:rPr>
              <a:t>and so the Random Forest model is used for deployment. </a:t>
            </a:r>
            <a:endParaRPr lang="en-US" sz="2400" kern="100" dirty="0">
              <a:solidFill>
                <a:schemeClr val="tx1"/>
              </a:solidFill>
              <a:effectLst/>
              <a:ea typeface="Calibri" panose="020F0502020204030204" pitchFamily="34" charset="0"/>
              <a:cs typeface="Times New Roman" panose="02020603050405020304" pitchFamily="18" charset="0"/>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p:txBody>
      </p:sp>
      <p:sp>
        <p:nvSpPr>
          <p:cNvPr id="16" name="Rounded Rectangle 15"/>
          <p:cNvSpPr/>
          <p:nvPr/>
        </p:nvSpPr>
        <p:spPr>
          <a:xfrm>
            <a:off x="24855055"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b="1" dirty="0">
              <a:solidFill>
                <a:schemeClr val="tx1"/>
              </a:solidFill>
              <a:ea typeface="Roboto" charset="0"/>
              <a:cs typeface="Roboto" charset="0"/>
            </a:endParaRPr>
          </a:p>
          <a:p>
            <a:endParaRPr lang="en-US" sz="6000" b="1" dirty="0">
              <a:solidFill>
                <a:schemeClr val="tx1"/>
              </a:solidFill>
              <a:ea typeface="Roboto" charset="0"/>
              <a:cs typeface="Roboto" charset="0"/>
            </a:endParaRPr>
          </a:p>
          <a:p>
            <a:pPr algn="ctr"/>
            <a:r>
              <a:rPr lang="en-US" sz="6000" b="1" dirty="0">
                <a:solidFill>
                  <a:schemeClr val="tx1"/>
                </a:solidFill>
                <a:ea typeface="Roboto" charset="0"/>
                <a:cs typeface="Roboto" charset="0"/>
              </a:rPr>
              <a:t>Resources</a:t>
            </a:r>
          </a:p>
          <a:p>
            <a:pPr marL="457200" indent="-457200">
              <a:buFont typeface="+mj-lt"/>
              <a:buAutoNum type="arabicPeriod"/>
            </a:pPr>
            <a:r>
              <a:rPr lang="en-US" sz="2400" kern="100" dirty="0">
                <a:solidFill>
                  <a:schemeClr val="tx1"/>
                </a:solidFill>
                <a:effectLst/>
                <a:ea typeface="Calibri" panose="020F0502020204030204" pitchFamily="34" charset="0"/>
                <a:cs typeface="Times New Roman" panose="02020603050405020304" pitchFamily="18" charset="0"/>
              </a:rPr>
              <a:t>Fernando, J., 2021. Delinquent Account Credit Card [WWW Document]. Loan Basis. URL https://www.investopedia.com/terms/d/delinquent-account-credit-card.asp (accessed 4.28.21)</a:t>
            </a:r>
          </a:p>
          <a:p>
            <a:pPr marL="457200" indent="-457200">
              <a:buFont typeface="+mj-lt"/>
              <a:buAutoNum type="arabicPeriod"/>
            </a:pPr>
            <a:r>
              <a:rPr lang="en-US" sz="2400" kern="100" dirty="0">
                <a:solidFill>
                  <a:schemeClr val="tx1"/>
                </a:solidFill>
                <a:effectLst/>
                <a:ea typeface="Calibri" panose="020F0502020204030204" pitchFamily="34" charset="0"/>
                <a:cs typeface="Times New Roman" panose="02020603050405020304" pitchFamily="18" charset="0"/>
              </a:rPr>
              <a:t>Hamid, A. J., &amp; Ahmed, T. M. (2016). Developing prediction model of loan risk in banks using data mining. </a:t>
            </a:r>
            <a:r>
              <a:rPr lang="en-US" sz="2400" i="1" kern="100" dirty="0">
                <a:solidFill>
                  <a:schemeClr val="tx1"/>
                </a:solidFill>
                <a:effectLst/>
                <a:ea typeface="Calibri" panose="020F0502020204030204" pitchFamily="34" charset="0"/>
                <a:cs typeface="Times New Roman" panose="02020603050405020304" pitchFamily="18" charset="0"/>
              </a:rPr>
              <a:t>Machine Learning and Applications: An International Journal</a:t>
            </a:r>
            <a:r>
              <a:rPr lang="en-US" sz="2400" kern="100" dirty="0">
                <a:solidFill>
                  <a:schemeClr val="tx1"/>
                </a:solidFill>
                <a:effectLst/>
                <a:ea typeface="Calibri" panose="020F0502020204030204" pitchFamily="34" charset="0"/>
                <a:cs typeface="Times New Roman" panose="02020603050405020304" pitchFamily="18" charset="0"/>
              </a:rPr>
              <a:t>, </a:t>
            </a:r>
            <a:r>
              <a:rPr lang="en-US" sz="2400" i="1" kern="100" dirty="0">
                <a:solidFill>
                  <a:schemeClr val="tx1"/>
                </a:solidFill>
                <a:effectLst/>
                <a:ea typeface="Calibri" panose="020F0502020204030204" pitchFamily="34" charset="0"/>
                <a:cs typeface="Times New Roman" panose="02020603050405020304" pitchFamily="18" charset="0"/>
              </a:rPr>
              <a:t>3</a:t>
            </a:r>
            <a:r>
              <a:rPr lang="en-US" sz="2400" kern="100" dirty="0">
                <a:solidFill>
                  <a:schemeClr val="tx1"/>
                </a:solidFill>
                <a:effectLst/>
                <a:ea typeface="Calibri" panose="020F0502020204030204" pitchFamily="34" charset="0"/>
                <a:cs typeface="Times New Roman" panose="02020603050405020304" pitchFamily="18" charset="0"/>
              </a:rPr>
              <a:t>(1), 1-9. </a:t>
            </a:r>
            <a:r>
              <a:rPr lang="en-US" sz="2400" u="sng" kern="100" dirty="0">
                <a:solidFill>
                  <a:schemeClr val="tx1"/>
                </a:solidFill>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https://doi.org/10.5121/mlaij.2016.3101</a:t>
            </a:r>
            <a:endParaRPr lang="en-US" sz="2400" kern="100" dirty="0">
              <a:solidFill>
                <a:schemeClr val="tx1"/>
              </a:solidFill>
              <a:effectLst/>
              <a:ea typeface="Calibri" panose="020F0502020204030204" pitchFamily="34" charset="0"/>
              <a:cs typeface="Times New Roman" panose="02020603050405020304" pitchFamily="18" charset="0"/>
            </a:endParaRPr>
          </a:p>
          <a:p>
            <a:pPr marL="457200" indent="-457200">
              <a:buFont typeface="+mj-lt"/>
              <a:buAutoNum type="arabicPeriod"/>
            </a:pPr>
            <a:r>
              <a:rPr lang="en-US" sz="2400" kern="100" dirty="0">
                <a:solidFill>
                  <a:schemeClr val="tx1"/>
                </a:solidFill>
                <a:effectLst/>
                <a:ea typeface="Calibri" panose="020F0502020204030204" pitchFamily="34" charset="0"/>
                <a:cs typeface="Times New Roman" panose="02020603050405020304" pitchFamily="18" charset="0"/>
              </a:rPr>
              <a:t> Leo, M., Sharma, S., </a:t>
            </a:r>
            <a:r>
              <a:rPr lang="en-US" sz="2400" kern="100" dirty="0" err="1">
                <a:solidFill>
                  <a:schemeClr val="tx1"/>
                </a:solidFill>
                <a:effectLst/>
                <a:ea typeface="Calibri" panose="020F0502020204030204" pitchFamily="34" charset="0"/>
                <a:cs typeface="Times New Roman" panose="02020603050405020304" pitchFamily="18" charset="0"/>
              </a:rPr>
              <a:t>Maddulety</a:t>
            </a:r>
            <a:r>
              <a:rPr lang="en-US" sz="2400" kern="100" dirty="0">
                <a:solidFill>
                  <a:schemeClr val="tx1"/>
                </a:solidFill>
                <a:effectLst/>
                <a:ea typeface="Calibri" panose="020F0502020204030204" pitchFamily="34" charset="0"/>
                <a:cs typeface="Times New Roman" panose="02020603050405020304" pitchFamily="18" charset="0"/>
              </a:rPr>
              <a:t>, K., 2019. Machine Learning in Banking Risk Management: A Literature Review. Risks 7, 29. </a:t>
            </a:r>
            <a:r>
              <a:rPr lang="en-US" sz="2400" kern="100" dirty="0">
                <a:solidFill>
                  <a:schemeClr val="tx1"/>
                </a:solidFill>
                <a:effectLs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https://doi.org/10.3390/risks7010029</a:t>
            </a:r>
            <a:endParaRPr lang="en-US" sz="2400" kern="100" dirty="0">
              <a:solidFill>
                <a:schemeClr val="tx1"/>
              </a:solidFill>
              <a:effectLst/>
              <a:ea typeface="Calibri" panose="020F0502020204030204" pitchFamily="34" charset="0"/>
              <a:cs typeface="Times New Roman" panose="02020603050405020304" pitchFamily="18" charset="0"/>
            </a:endParaRPr>
          </a:p>
          <a:p>
            <a:pPr marL="457200" indent="-457200">
              <a:buFont typeface="+mj-lt"/>
              <a:buAutoNum type="arabicPeriod"/>
            </a:pPr>
            <a:r>
              <a:rPr lang="en-US" sz="2400" kern="100" dirty="0">
                <a:solidFill>
                  <a:schemeClr val="tx1"/>
                </a:solidFill>
                <a:effectLst/>
                <a:ea typeface="Calibri" panose="020F0502020204030204" pitchFamily="34" charset="0"/>
                <a:cs typeface="Times New Roman" panose="02020603050405020304" pitchFamily="18" charset="0"/>
              </a:rPr>
              <a:t>Nayak, L., </a:t>
            </a:r>
            <a:r>
              <a:rPr lang="en-US" sz="2400" kern="100" dirty="0" err="1">
                <a:solidFill>
                  <a:schemeClr val="tx1"/>
                </a:solidFill>
                <a:effectLst/>
                <a:ea typeface="Calibri" panose="020F0502020204030204" pitchFamily="34" charset="0"/>
                <a:cs typeface="Times New Roman" panose="02020603050405020304" pitchFamily="18" charset="0"/>
              </a:rPr>
              <a:t>Sangal</a:t>
            </a:r>
            <a:r>
              <a:rPr lang="en-US" sz="2400" kern="100" dirty="0">
                <a:solidFill>
                  <a:schemeClr val="tx1"/>
                </a:solidFill>
                <a:effectLst/>
                <a:ea typeface="Calibri" panose="020F0502020204030204" pitchFamily="34" charset="0"/>
                <a:cs typeface="Times New Roman" panose="02020603050405020304" pitchFamily="18" charset="0"/>
              </a:rPr>
              <a:t>, A., (2022, January 11.) </a:t>
            </a:r>
            <a:r>
              <a:rPr lang="en-US" sz="2400" kern="100" spc="-15" dirty="0">
                <a:solidFill>
                  <a:schemeClr val="tx1"/>
                </a:solidFill>
                <a:effectLst/>
                <a:ea typeface="Calibri" panose="020F0502020204030204" pitchFamily="34" charset="0"/>
                <a:cs typeface="Times New Roman" panose="02020603050405020304" pitchFamily="18" charset="0"/>
              </a:rPr>
              <a:t>Predicting Credit Card Approvals Using Machine Learning  </a:t>
            </a:r>
            <a:r>
              <a:rPr lang="en-US" sz="2400" kern="100" dirty="0">
                <a:solidFill>
                  <a:schemeClr val="tx1"/>
                </a:solidFill>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Predicting Credit Card Approvals using Machine Learning | by Aman </a:t>
            </a:r>
            <a:r>
              <a:rPr lang="en-US" sz="2400" kern="100" dirty="0" err="1">
                <a:solidFill>
                  <a:schemeClr val="tx1"/>
                </a:solidFill>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Sangal</a:t>
            </a:r>
            <a:r>
              <a:rPr lang="en-US" sz="2400" kern="100" dirty="0">
                <a:solidFill>
                  <a:schemeClr val="tx1"/>
                </a:solidFill>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 Medium</a:t>
            </a:r>
            <a:endParaRPr lang="en-US" sz="2400" kern="100" dirty="0">
              <a:solidFill>
                <a:schemeClr val="tx1"/>
              </a:solidFill>
              <a:effectLst/>
              <a:ea typeface="Calibri" panose="020F0502020204030204" pitchFamily="34" charset="0"/>
              <a:cs typeface="Times New Roman" panose="02020603050405020304" pitchFamily="18" charset="0"/>
            </a:endParaRPr>
          </a:p>
          <a:p>
            <a:pPr marL="457200" indent="-457200">
              <a:buFont typeface="+mj-lt"/>
              <a:buAutoNum type="arabicPeriod"/>
            </a:pPr>
            <a:r>
              <a:rPr lang="en-US" sz="2400" kern="100" dirty="0" err="1">
                <a:solidFill>
                  <a:schemeClr val="tx1"/>
                </a:solidFill>
                <a:effectLst/>
                <a:ea typeface="Calibri" panose="020F0502020204030204" pitchFamily="34" charset="0"/>
                <a:cs typeface="Times New Roman" panose="02020603050405020304" pitchFamily="18" charset="0"/>
              </a:rPr>
              <a:t>Peela,H</a:t>
            </a:r>
            <a:r>
              <a:rPr lang="en-US" sz="2400" kern="100" dirty="0">
                <a:solidFill>
                  <a:schemeClr val="tx1"/>
                </a:solidFill>
                <a:effectLst/>
                <a:ea typeface="Calibri" panose="020F0502020204030204" pitchFamily="34" charset="0"/>
                <a:cs typeface="Times New Roman" panose="02020603050405020304" pitchFamily="18" charset="0"/>
              </a:rPr>
              <a:t>. V., Gupta, T., Rathod, N., Bose, T., Sharma, N., (2022,January) International Journal of Soft Computing and Engineering (IJSCE) ISSN: 2231-2307 (Online), Volume-11 Issue-2  </a:t>
            </a:r>
            <a:r>
              <a:rPr lang="en-US" sz="2400" kern="100" dirty="0">
                <a:solidFill>
                  <a:schemeClr val="tx1"/>
                </a:solidFill>
                <a:effectLs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Prediction of Credit Card Approval (ijsce.org)</a:t>
            </a:r>
            <a:endParaRPr lang="en-US" sz="2400" kern="100" dirty="0">
              <a:solidFill>
                <a:schemeClr val="tx1"/>
              </a:solidFill>
              <a:effectLst/>
              <a:ea typeface="Calibri" panose="020F0502020204030204" pitchFamily="34" charset="0"/>
              <a:cs typeface="Times New Roman" panose="02020603050405020304" pitchFamily="18" charset="0"/>
            </a:endParaRPr>
          </a:p>
          <a:p>
            <a:pPr marL="457200" indent="-457200">
              <a:buFont typeface="+mj-lt"/>
              <a:buAutoNum type="arabicPeriod"/>
            </a:pPr>
            <a:r>
              <a:rPr lang="en-US" sz="2400" kern="100" dirty="0">
                <a:solidFill>
                  <a:schemeClr val="tx1"/>
                </a:solidFill>
                <a:effectLst/>
                <a:ea typeface="Calibri" panose="020F0502020204030204" pitchFamily="34" charset="0"/>
                <a:cs typeface="Times New Roman" panose="02020603050405020304" pitchFamily="18" charset="0"/>
              </a:rPr>
              <a:t>Song, X., 2019. A Credit Card Dataset for Machine Learning. Credit Card Approval Prediction. URL https://www.kaggle.com/rikdifos/credit-card-approval-prediction (accessed 9.10.20).</a:t>
            </a:r>
          </a:p>
          <a:p>
            <a:pPr marL="457200" indent="-457200">
              <a:buFont typeface="+mj-lt"/>
              <a:buAutoNum type="arabicPeriod"/>
            </a:pPr>
            <a:endParaRPr lang="en-US" sz="2400" kern="100" dirty="0">
              <a:solidFill>
                <a:schemeClr val="tx1"/>
              </a:solidFill>
              <a:effectLst/>
              <a:ea typeface="Calibri" panose="020F0502020204030204" pitchFamily="34" charset="0"/>
              <a:cs typeface="Times New Roman" panose="02020603050405020304" pitchFamily="18" charset="0"/>
            </a:endParaRPr>
          </a:p>
          <a:p>
            <a:endParaRPr lang="en-US" sz="2400" kern="100" dirty="0">
              <a:solidFill>
                <a:schemeClr val="tx1"/>
              </a:solidFill>
              <a:effectLst/>
              <a:ea typeface="Calibri" panose="020F0502020204030204" pitchFamily="34" charset="0"/>
              <a:cs typeface="Times New Roman" panose="02020603050405020304" pitchFamily="18" charset="0"/>
            </a:endParaRPr>
          </a:p>
          <a:p>
            <a:endParaRPr lang="en-US" sz="2400" kern="100" dirty="0">
              <a:solidFill>
                <a:schemeClr val="tx1"/>
              </a:solidFill>
              <a:effectLst/>
              <a:ea typeface="Calibri" panose="020F0502020204030204" pitchFamily="34" charset="0"/>
              <a:cs typeface="Times New Roman" panose="02020603050405020304" pitchFamily="18" charset="0"/>
            </a:endParaRPr>
          </a:p>
          <a:p>
            <a:endParaRPr lang="en-US" sz="2400" kern="100" dirty="0">
              <a:solidFill>
                <a:schemeClr val="tx1"/>
              </a:solidFill>
              <a:effectLst/>
              <a:ea typeface="Calibri" panose="020F0502020204030204" pitchFamily="34" charset="0"/>
              <a:cs typeface="Times New Roman" panose="02020603050405020304" pitchFamily="18" charset="0"/>
            </a:endParaRPr>
          </a:p>
          <a:p>
            <a:endParaRPr lang="en-US" sz="6000" b="1" dirty="0">
              <a:solidFill>
                <a:schemeClr val="tx1"/>
              </a:solidFill>
              <a:ea typeface="Roboto" charset="0"/>
              <a:cs typeface="Roboto" charset="0"/>
            </a:endParaRPr>
          </a:p>
        </p:txBody>
      </p:sp>
      <p:sp>
        <p:nvSpPr>
          <p:cNvPr id="17" name="Rectangle 16"/>
          <p:cNvSpPr/>
          <p:nvPr/>
        </p:nvSpPr>
        <p:spPr>
          <a:xfrm>
            <a:off x="9602" y="33417164"/>
            <a:ext cx="36576000" cy="3158835"/>
          </a:xfrm>
          <a:prstGeom prst="rect">
            <a:avLst/>
          </a:prstGeom>
          <a:solidFill>
            <a:srgbClr val="A269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i="1" dirty="0">
                <a:solidFill>
                  <a:schemeClr val="tx1"/>
                </a:solidFill>
                <a:ea typeface="Roboto" charset="0"/>
                <a:cs typeface="Roboto" charset="0"/>
              </a:rPr>
              <a:t>I would like to give my gratitude to my family, friends, and professors for their continuous support and understanding throughout the project. Above all, I am grateful to Lord the Almighty for all the blessings you have bestowed on my life.</a:t>
            </a:r>
            <a:r>
              <a:rPr lang="en-US" sz="1800" dirty="0">
                <a:effectLst/>
                <a:ea typeface="Calibri" panose="020F0502020204030204" pitchFamily="34" charset="0"/>
                <a:cs typeface="Times New Roman" panose="02020603050405020304" pitchFamily="18" charset="0"/>
              </a:rPr>
              <a:t> </a:t>
            </a:r>
            <a:endParaRPr lang="en-US" sz="6600" i="1" dirty="0">
              <a:solidFill>
                <a:schemeClr val="tx1"/>
              </a:solidFill>
              <a:ea typeface="Roboto" charset="0"/>
              <a:cs typeface="Roboto" charset="0"/>
            </a:endParaRPr>
          </a:p>
        </p:txBody>
      </p:sp>
      <p:pic>
        <p:nvPicPr>
          <p:cNvPr id="8" name="Picture 7"/>
          <p:cNvPicPr>
            <a:picLocks noChangeAspect="1"/>
          </p:cNvPicPr>
          <p:nvPr/>
        </p:nvPicPr>
        <p:blipFill>
          <a:blip r:embed="rId6"/>
          <a:stretch>
            <a:fillRect/>
          </a:stretch>
        </p:blipFill>
        <p:spPr>
          <a:xfrm>
            <a:off x="261853" y="1026391"/>
            <a:ext cx="2540000" cy="2540000"/>
          </a:xfrm>
          <a:prstGeom prst="rect">
            <a:avLst/>
          </a:prstGeom>
        </p:spPr>
      </p:pic>
      <p:pic>
        <p:nvPicPr>
          <p:cNvPr id="19" name="Picture 18">
            <a:extLst>
              <a:ext uri="{FF2B5EF4-FFF2-40B4-BE49-F238E27FC236}">
                <a16:creationId xmlns:a16="http://schemas.microsoft.com/office/drawing/2014/main" id="{277E0278-1E80-B6C5-F383-87B9101AC233}"/>
              </a:ext>
            </a:extLst>
          </p:cNvPr>
          <p:cNvPicPr>
            <a:picLocks noChangeAspect="1"/>
          </p:cNvPicPr>
          <p:nvPr/>
        </p:nvPicPr>
        <p:blipFill>
          <a:blip r:embed="rId7"/>
          <a:stretch>
            <a:fillRect/>
          </a:stretch>
        </p:blipFill>
        <p:spPr>
          <a:xfrm>
            <a:off x="30003751" y="12820649"/>
            <a:ext cx="3798476" cy="3200400"/>
          </a:xfrm>
          <a:prstGeom prst="rect">
            <a:avLst/>
          </a:prstGeom>
        </p:spPr>
      </p:pic>
      <p:pic>
        <p:nvPicPr>
          <p:cNvPr id="21" name="Picture 20">
            <a:extLst>
              <a:ext uri="{FF2B5EF4-FFF2-40B4-BE49-F238E27FC236}">
                <a16:creationId xmlns:a16="http://schemas.microsoft.com/office/drawing/2014/main" id="{AF2A70FC-EFCA-3418-E834-F1DD9CFA8DE3}"/>
              </a:ext>
            </a:extLst>
          </p:cNvPr>
          <p:cNvPicPr>
            <a:picLocks noChangeAspect="1"/>
          </p:cNvPicPr>
          <p:nvPr/>
        </p:nvPicPr>
        <p:blipFill>
          <a:blip r:embed="rId8"/>
          <a:stretch>
            <a:fillRect/>
          </a:stretch>
        </p:blipFill>
        <p:spPr>
          <a:xfrm>
            <a:off x="25535693" y="12820650"/>
            <a:ext cx="3883794" cy="3200400"/>
          </a:xfrm>
          <a:prstGeom prst="rect">
            <a:avLst/>
          </a:prstGeom>
        </p:spPr>
      </p:pic>
      <p:pic>
        <p:nvPicPr>
          <p:cNvPr id="23" name="Picture 22">
            <a:extLst>
              <a:ext uri="{FF2B5EF4-FFF2-40B4-BE49-F238E27FC236}">
                <a16:creationId xmlns:a16="http://schemas.microsoft.com/office/drawing/2014/main" id="{89601B1C-FBF6-22AE-EC8C-C1958869E823}"/>
              </a:ext>
            </a:extLst>
          </p:cNvPr>
          <p:cNvPicPr>
            <a:picLocks noChangeAspect="1"/>
          </p:cNvPicPr>
          <p:nvPr/>
        </p:nvPicPr>
        <p:blipFill>
          <a:blip r:embed="rId9"/>
          <a:stretch>
            <a:fillRect/>
          </a:stretch>
        </p:blipFill>
        <p:spPr>
          <a:xfrm>
            <a:off x="2279765" y="28031489"/>
            <a:ext cx="3714635" cy="2580733"/>
          </a:xfrm>
          <a:prstGeom prst="rect">
            <a:avLst/>
          </a:prstGeom>
        </p:spPr>
      </p:pic>
      <p:pic>
        <p:nvPicPr>
          <p:cNvPr id="25" name="Picture 24" descr="A screenshot of a credit card&#10;&#10;Description automatically generated">
            <a:extLst>
              <a:ext uri="{FF2B5EF4-FFF2-40B4-BE49-F238E27FC236}">
                <a16:creationId xmlns:a16="http://schemas.microsoft.com/office/drawing/2014/main" id="{AA168B47-200D-5F88-A917-1F69173FB040}"/>
              </a:ext>
            </a:extLst>
          </p:cNvPr>
          <p:cNvPicPr>
            <a:picLocks noChangeAspect="1"/>
          </p:cNvPicPr>
          <p:nvPr/>
        </p:nvPicPr>
        <p:blipFill>
          <a:blip r:embed="rId10"/>
          <a:stretch>
            <a:fillRect/>
          </a:stretch>
        </p:blipFill>
        <p:spPr>
          <a:xfrm>
            <a:off x="6611620" y="28031489"/>
            <a:ext cx="3483810" cy="2560320"/>
          </a:xfrm>
          <a:prstGeom prst="rect">
            <a:avLst/>
          </a:prstGeom>
        </p:spPr>
      </p:pic>
    </p:spTree>
    <p:extLst>
      <p:ext uri="{BB962C8B-B14F-4D97-AF65-F5344CB8AC3E}">
        <p14:creationId xmlns:p14="http://schemas.microsoft.com/office/powerpoint/2010/main" val="208113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A2D19B44CEB84096BF732DE0C55A0F" ma:contentTypeVersion="2373" ma:contentTypeDescription="Create a new document." ma:contentTypeScope="" ma:versionID="893763ede173a64d1d274252a41ae1b2">
  <xsd:schema xmlns:xsd="http://www.w3.org/2001/XMLSchema" xmlns:xs="http://www.w3.org/2001/XMLSchema" xmlns:p="http://schemas.microsoft.com/office/2006/metadata/properties" xmlns:ns1="http://schemas.microsoft.com/sharepoint/v3" xmlns:ns2="b3b59848-949a-4ed4-8036-feb011ce2b52" xmlns:ns3="37d47695-dda2-48a2-87bc-2a1f7ac7fedc" targetNamespace="http://schemas.microsoft.com/office/2006/metadata/properties" ma:root="true" ma:fieldsID="e9673881d9736d6cb1ca37eed258e20f" ns1:_="" ns2:_="" ns3:_="">
    <xsd:import namespace="http://schemas.microsoft.com/sharepoint/v3"/>
    <xsd:import namespace="b3b59848-949a-4ed4-8036-feb011ce2b52"/>
    <xsd:import namespace="37d47695-dda2-48a2-87bc-2a1f7ac7fedc"/>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b59848-949a-4ed4-8036-feb011ce2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7695-dda2-48a2-87bc-2a1f7ac7fedc"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FCE02-D0E2-4F65-BAB7-71F99F529C4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075D57A-1DE3-4E26-8DF8-E86CB675CBE9}">
  <ds:schemaRefs>
    <ds:schemaRef ds:uri="http://schemas.microsoft.com/sharepoint/v3/contenttype/forms"/>
  </ds:schemaRefs>
</ds:datastoreItem>
</file>

<file path=customXml/itemProps3.xml><?xml version="1.0" encoding="utf-8"?>
<ds:datastoreItem xmlns:ds="http://schemas.openxmlformats.org/officeDocument/2006/customXml" ds:itemID="{1A81ED50-25E7-4D26-9394-70F1F5424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b59848-949a-4ed4-8036-feb011ce2b52"/>
    <ds:schemaRef ds:uri="37d47695-dda2-48a2-87bc-2a1f7ac7fe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6091</TotalTime>
  <Words>1022</Words>
  <Application>Microsoft Office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renjini balachnadran</cp:lastModifiedBy>
  <cp:revision>31</cp:revision>
  <dcterms:created xsi:type="dcterms:W3CDTF">2017-11-09T18:58:10Z</dcterms:created>
  <dcterms:modified xsi:type="dcterms:W3CDTF">2023-08-31T05:58:43Z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0x01010022A2D19B44CEB84096BF732DE0C55A0F</vt:lpwstr>
  </property>
</Properties>
</file>