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1" r:id="rId5"/>
    <p:sldId id="259" r:id="rId6"/>
    <p:sldId id="260" r:id="rId7"/>
    <p:sldId id="269" r:id="rId8"/>
    <p:sldId id="274" r:id="rId9"/>
    <p:sldId id="262" r:id="rId10"/>
    <p:sldId id="263" r:id="rId11"/>
    <p:sldId id="270" r:id="rId12"/>
    <p:sldId id="271" r:id="rId13"/>
    <p:sldId id="272" r:id="rId14"/>
    <p:sldId id="273" r:id="rId15"/>
    <p:sldId id="26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21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6D081DD-FB0E-432F-93D9-1B962F43C32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167473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1042000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898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255398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923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342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174266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428379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4632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081DD-FB0E-432F-93D9-1B962F43C32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136426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081DD-FB0E-432F-93D9-1B962F43C32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78498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081DD-FB0E-432F-93D9-1B962F43C328}"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32094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081DD-FB0E-432F-93D9-1B962F43C32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39983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81DD-FB0E-432F-93D9-1B962F43C328}"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42250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081DD-FB0E-432F-93D9-1B962F43C32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333636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081DD-FB0E-432F-93D9-1B962F43C32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17DC-B680-4C10-BB8E-9C79209A73D8}" type="slidenum">
              <a:rPr lang="en-US" smtClean="0"/>
              <a:t>‹#›</a:t>
            </a:fld>
            <a:endParaRPr lang="en-US"/>
          </a:p>
        </p:txBody>
      </p:sp>
    </p:spTree>
    <p:extLst>
      <p:ext uri="{BB962C8B-B14F-4D97-AF65-F5344CB8AC3E}">
        <p14:creationId xmlns:p14="http://schemas.microsoft.com/office/powerpoint/2010/main" val="245637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D081DD-FB0E-432F-93D9-1B962F43C328}" type="datetimeFigureOut">
              <a:rPr lang="en-US" smtClean="0"/>
              <a:t>9/13/2023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10D17DC-B680-4C10-BB8E-9C79209A73D8}" type="slidenum">
              <a:rPr lang="en-US" smtClean="0"/>
              <a:t>‹#›</a:t>
            </a:fld>
            <a:endParaRPr lang="en-US"/>
          </a:p>
        </p:txBody>
      </p:sp>
    </p:spTree>
    <p:extLst>
      <p:ext uri="{BB962C8B-B14F-4D97-AF65-F5344CB8AC3E}">
        <p14:creationId xmlns:p14="http://schemas.microsoft.com/office/powerpoint/2010/main" val="232579820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renjini/masters_capstone" TargetMode="External"/><Relationship Id="rId2" Type="http://schemas.openxmlformats.org/officeDocument/2006/relationships/hyperlink" Target="https://masterscapstone-4s8mhgeemfxqxa9t4xxjdz.streamlit.ap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igi.itu.int/wp-content/uploads/2021/04/Big-data-Machine-learning-Consumer-protection-and-Privacy_f-1.pdf" TargetMode="External"/><Relationship Id="rId2" Type="http://schemas.openxmlformats.org/officeDocument/2006/relationships/hyperlink" Target="https://www.ijeat.org/wp-content/uploads/papers/v9i4/D7293049420.pdf" TargetMode="External"/><Relationship Id="rId1" Type="http://schemas.openxmlformats.org/officeDocument/2006/relationships/slideLayout" Target="../slideLayouts/slideLayout2.xml"/><Relationship Id="rId5" Type="http://schemas.openxmlformats.org/officeDocument/2006/relationships/hyperlink" Target="https://medium.com/@amansangal9/predicting-credit-card-approvals-8409c5280f91" TargetMode="External"/><Relationship Id="rId4" Type="http://schemas.openxmlformats.org/officeDocument/2006/relationships/hyperlink" Target="https://www.gcumedia.com/lms-resources/student-success-center-content/documents/cset/masters-ds-cs-capstone-project-handbook.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52C-DAE0-0D36-7AD9-A01895B814FC}"/>
              </a:ext>
            </a:extLst>
          </p:cNvPr>
          <p:cNvSpPr>
            <a:spLocks noGrp="1"/>
          </p:cNvSpPr>
          <p:nvPr>
            <p:ph type="ctrTitle"/>
          </p:nvPr>
        </p:nvSpPr>
        <p:spPr>
          <a:xfrm>
            <a:off x="684211" y="662472"/>
            <a:ext cx="9822057" cy="1138335"/>
          </a:xfrm>
        </p:spPr>
        <p:txBody>
          <a:bodyPr>
            <a:normAutofit fontScale="90000"/>
          </a:bodyPr>
          <a:lstStyle/>
          <a:p>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br>
              <a:rPr lang="en-US" sz="4000" dirty="0">
                <a:solidFill>
                  <a:schemeClr val="bg1"/>
                </a:solidFill>
                <a:effectLst/>
                <a:latin typeface="Times New Roman" panose="02020603050405020304" pitchFamily="18" charset="0"/>
                <a:cs typeface="Times New Roman" panose="02020603050405020304" pitchFamily="18" charset="0"/>
              </a:rPr>
            </a:br>
            <a:r>
              <a:rPr lang="en-US" sz="4400" dirty="0">
                <a:solidFill>
                  <a:schemeClr val="bg1"/>
                </a:solidFill>
                <a:effectLst/>
                <a:latin typeface="Times New Roman" panose="02020603050405020304" pitchFamily="18" charset="0"/>
                <a:cs typeface="Times New Roman" panose="02020603050405020304" pitchFamily="18" charset="0"/>
              </a:rPr>
              <a:t>Predicting Credit Card Approval</a:t>
            </a: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BC488A-E229-4461-39A9-695995CAE534}"/>
              </a:ext>
            </a:extLst>
          </p:cNvPr>
          <p:cNvSpPr>
            <a:spLocks noGrp="1"/>
          </p:cNvSpPr>
          <p:nvPr>
            <p:ph type="subTitle" idx="1"/>
          </p:nvPr>
        </p:nvSpPr>
        <p:spPr>
          <a:xfrm>
            <a:off x="684211" y="1968760"/>
            <a:ext cx="6400800" cy="3438330"/>
          </a:xfrm>
        </p:spPr>
        <p:txBody>
          <a:bodyPr>
            <a:noAutofit/>
          </a:bodyPr>
          <a:lstStyle/>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Renjini Balachandran</a:t>
            </a:r>
          </a:p>
          <a:p>
            <a:r>
              <a:rPr lang="en-US" sz="1800" dirty="0">
                <a:solidFill>
                  <a:schemeClr val="bg1"/>
                </a:solidFill>
                <a:latin typeface="Times New Roman" panose="02020603050405020304" pitchFamily="18" charset="0"/>
                <a:cs typeface="Times New Roman" panose="02020603050405020304" pitchFamily="18" charset="0"/>
              </a:rPr>
              <a:t>College of Science, Engineering, &amp; Technology,</a:t>
            </a:r>
          </a:p>
          <a:p>
            <a:r>
              <a:rPr lang="en-US" sz="1800" dirty="0">
                <a:solidFill>
                  <a:schemeClr val="bg1"/>
                </a:solidFill>
                <a:latin typeface="Times New Roman" panose="02020603050405020304" pitchFamily="18" charset="0"/>
                <a:cs typeface="Times New Roman" panose="02020603050405020304" pitchFamily="18" charset="0"/>
              </a:rPr>
              <a:t>Grand Canyon University </a:t>
            </a:r>
          </a:p>
          <a:p>
            <a:r>
              <a:rPr lang="en-US" sz="1800" dirty="0">
                <a:solidFill>
                  <a:schemeClr val="bg1"/>
                </a:solidFill>
                <a:latin typeface="Times New Roman" panose="02020603050405020304" pitchFamily="18" charset="0"/>
                <a:cs typeface="Times New Roman" panose="02020603050405020304" pitchFamily="18" charset="0"/>
              </a:rPr>
              <a:t>Capstone Project</a:t>
            </a:r>
          </a:p>
          <a:p>
            <a:r>
              <a:rPr lang="en-US" sz="1800" dirty="0">
                <a:solidFill>
                  <a:schemeClr val="bg1"/>
                </a:solidFill>
                <a:latin typeface="Times New Roman" panose="02020603050405020304" pitchFamily="18" charset="0"/>
                <a:cs typeface="Times New Roman" panose="02020603050405020304" pitchFamily="18" charset="0"/>
              </a:rPr>
              <a:t>September 2023</a:t>
            </a:r>
          </a:p>
        </p:txBody>
      </p:sp>
    </p:spTree>
    <p:extLst>
      <p:ext uri="{BB962C8B-B14F-4D97-AF65-F5344CB8AC3E}">
        <p14:creationId xmlns:p14="http://schemas.microsoft.com/office/powerpoint/2010/main" val="173033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786849" y="437846"/>
            <a:ext cx="8543763" cy="803125"/>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Findings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786849" y="1240971"/>
            <a:ext cx="8730375" cy="4870580"/>
          </a:xfrm>
        </p:spPr>
        <p:txBody>
          <a:bodyPr>
            <a:normAutofit fontScale="92500" lnSpcReduction="20000"/>
          </a:bodyPr>
          <a:lstStyle/>
          <a:p>
            <a:pPr marL="457200" lvl="1" indent="0">
              <a:buNone/>
            </a:pPr>
            <a:endParaRPr lang="en-US" sz="1600" i="0" dirty="0">
              <a:effectLst/>
              <a:latin typeface="Times New Roman" panose="02020603050405020304" pitchFamily="18" charset="0"/>
              <a:cs typeface="Times New Roman" panose="02020603050405020304" pitchFamily="18" charset="0"/>
            </a:endParaRPr>
          </a:p>
          <a:p>
            <a:pPr marL="457200" lvl="1" indent="0">
              <a:buNone/>
            </a:pPr>
            <a:r>
              <a:rPr lang="en-US" sz="1900" i="0" dirty="0">
                <a:solidFill>
                  <a:schemeClr val="bg1"/>
                </a:solidFill>
                <a:effectLst/>
                <a:latin typeface="Times New Roman" panose="02020603050405020304" pitchFamily="18" charset="0"/>
                <a:cs typeface="Times New Roman" panose="02020603050405020304" pitchFamily="18" charset="0"/>
              </a:rPr>
              <a:t>7</a:t>
            </a:r>
            <a:r>
              <a:rPr lang="en-US" sz="2100" i="0" dirty="0">
                <a:solidFill>
                  <a:schemeClr val="bg1"/>
                </a:solidFill>
                <a:effectLst/>
                <a:latin typeface="Times New Roman" panose="02020603050405020304" pitchFamily="18" charset="0"/>
                <a:cs typeface="Times New Roman" panose="02020603050405020304" pitchFamily="18" charset="0"/>
              </a:rPr>
              <a:t>.    Evaluation Results</a:t>
            </a:r>
          </a:p>
          <a:p>
            <a:pPr lvl="2">
              <a:lnSpc>
                <a:spcPct val="170000"/>
              </a:lnSpc>
              <a:spcBef>
                <a:spcPts val="0"/>
              </a:spcBef>
              <a:spcAft>
                <a:spcPts val="0"/>
              </a:spcAft>
            </a:pPr>
            <a:r>
              <a:rPr lang="en-US" sz="21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and Random Forest are the two predictive models that were implemented. </a:t>
            </a:r>
          </a:p>
          <a:p>
            <a:pPr lvl="2">
              <a:lnSpc>
                <a:spcPct val="170000"/>
              </a:lnSpc>
              <a:spcBef>
                <a:spcPts val="0"/>
              </a:spcBef>
              <a:spcAft>
                <a:spcPts val="0"/>
              </a:spcAft>
            </a:pPr>
            <a:r>
              <a:rPr lang="en-US" sz="21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measures were tested by using Accuracy, Precision, Recall, and AUC on each classifier.</a:t>
            </a:r>
          </a:p>
          <a:p>
            <a:pPr lvl="2">
              <a:lnSpc>
                <a:spcPct val="170000"/>
              </a:lnSpc>
              <a:spcBef>
                <a:spcPts val="0"/>
              </a:spcBef>
              <a:spcAft>
                <a:spcPts val="0"/>
              </a:spcAft>
            </a:pPr>
            <a:r>
              <a:rPr lang="en-US" sz="21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 Logistic Regression,</a:t>
            </a:r>
          </a:p>
          <a:p>
            <a:pPr lvl="3">
              <a:lnSpc>
                <a:spcPct val="170000"/>
              </a:lnSpc>
              <a:spcBef>
                <a:spcPts val="0"/>
              </a:spcBef>
              <a:spcAft>
                <a:spcPts val="0"/>
              </a:spcAft>
            </a:pPr>
            <a:r>
              <a:rPr lang="en-US" sz="2100" dirty="0">
                <a:solidFill>
                  <a:schemeClr val="bg1"/>
                </a:solidFill>
                <a:latin typeface="Times New Roman" panose="02020603050405020304" pitchFamily="18" charset="0"/>
                <a:cs typeface="Times New Roman" panose="02020603050405020304" pitchFamily="18" charset="0"/>
              </a:rPr>
              <a:t>Accuracy Score is 0.61  </a:t>
            </a:r>
          </a:p>
          <a:p>
            <a:pPr lvl="3">
              <a:lnSpc>
                <a:spcPct val="170000"/>
              </a:lnSpc>
              <a:spcBef>
                <a:spcPts val="0"/>
              </a:spcBef>
              <a:spcAft>
                <a:spcPts val="0"/>
              </a:spcAft>
            </a:pPr>
            <a:r>
              <a:rPr lang="en-US" sz="2100" dirty="0">
                <a:solidFill>
                  <a:schemeClr val="bg1"/>
                </a:solidFill>
                <a:latin typeface="Times New Roman" panose="02020603050405020304" pitchFamily="18" charset="0"/>
                <a:cs typeface="Times New Roman" panose="02020603050405020304" pitchFamily="18" charset="0"/>
              </a:rPr>
              <a:t>F1 Score is 0.599 </a:t>
            </a:r>
          </a:p>
          <a:p>
            <a:pPr lvl="3">
              <a:lnSpc>
                <a:spcPct val="170000"/>
              </a:lnSpc>
              <a:spcBef>
                <a:spcPts val="0"/>
              </a:spcBef>
              <a:spcAft>
                <a:spcPts val="0"/>
              </a:spcAft>
            </a:pPr>
            <a:r>
              <a:rPr lang="en-US" sz="2100" dirty="0">
                <a:solidFill>
                  <a:schemeClr val="bg1"/>
                </a:solidFill>
                <a:latin typeface="Times New Roman" panose="02020603050405020304" pitchFamily="18" charset="0"/>
                <a:cs typeface="Times New Roman" panose="02020603050405020304" pitchFamily="18" charset="0"/>
              </a:rPr>
              <a:t>Precision Score is 0.596 </a:t>
            </a:r>
          </a:p>
          <a:p>
            <a:pPr lvl="3">
              <a:lnSpc>
                <a:spcPct val="170000"/>
              </a:lnSpc>
              <a:spcBef>
                <a:spcPts val="0"/>
              </a:spcBef>
              <a:spcAft>
                <a:spcPts val="0"/>
              </a:spcAft>
            </a:pPr>
            <a:r>
              <a:rPr lang="en-US" sz="2100" dirty="0">
                <a:solidFill>
                  <a:schemeClr val="bg1"/>
                </a:solidFill>
                <a:latin typeface="Times New Roman" panose="02020603050405020304" pitchFamily="18" charset="0"/>
                <a:cs typeface="Times New Roman" panose="02020603050405020304" pitchFamily="18" charset="0"/>
              </a:rPr>
              <a:t>Recall Score is 0.601</a:t>
            </a:r>
            <a:endParaRPr lang="en-US" sz="21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1"/>
            <a:endParaRPr lang="en-US" sz="1900" spc="1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344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923731" y="625150"/>
            <a:ext cx="9713167" cy="5103845"/>
          </a:xfrm>
        </p:spPr>
        <p:txBody>
          <a:bodyPr>
            <a:noAutofit/>
          </a:bodyPr>
          <a:lstStyle/>
          <a:p>
            <a:pPr marL="342900" indent="-342900" algn="l">
              <a:buAutoNum type="arabicPeriod" startAt="7"/>
            </a:pPr>
            <a:r>
              <a:rPr lang="en-US" sz="1800" i="0" dirty="0">
                <a:solidFill>
                  <a:schemeClr val="bg1"/>
                </a:solidFill>
                <a:effectLst/>
                <a:latin typeface="Times New Roman" panose="02020603050405020304" pitchFamily="18" charset="0"/>
                <a:cs typeface="Times New Roman" panose="02020603050405020304" pitchFamily="18" charset="0"/>
              </a:rPr>
              <a:t>Evaluation Results</a:t>
            </a:r>
            <a:endParaRPr lang="en-US" sz="18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 Random Forest</a:t>
            </a:r>
          </a:p>
          <a:p>
            <a:pPr lvl="2"/>
            <a:r>
              <a:rPr lang="en-US" sz="1800" dirty="0">
                <a:solidFill>
                  <a:schemeClr val="bg1"/>
                </a:solidFill>
                <a:latin typeface="Times New Roman" panose="02020603050405020304" pitchFamily="18" charset="0"/>
                <a:cs typeface="Times New Roman" panose="02020603050405020304" pitchFamily="18" charset="0"/>
              </a:rPr>
              <a:t>Accuracy Score is 0.90098 </a:t>
            </a:r>
          </a:p>
          <a:p>
            <a:pPr lvl="2"/>
            <a:r>
              <a:rPr lang="en-US" sz="1800" dirty="0">
                <a:solidFill>
                  <a:schemeClr val="bg1"/>
                </a:solidFill>
                <a:latin typeface="Times New Roman" panose="02020603050405020304" pitchFamily="18" charset="0"/>
                <a:cs typeface="Times New Roman" panose="02020603050405020304" pitchFamily="18" charset="0"/>
              </a:rPr>
              <a:t>F1 Score is 0.8999  </a:t>
            </a:r>
          </a:p>
          <a:p>
            <a:pPr lvl="2"/>
            <a:r>
              <a:rPr lang="en-US" sz="1800" dirty="0">
                <a:solidFill>
                  <a:schemeClr val="bg1"/>
                </a:solidFill>
                <a:latin typeface="Times New Roman" panose="02020603050405020304" pitchFamily="18" charset="0"/>
                <a:cs typeface="Times New Roman" panose="02020603050405020304" pitchFamily="18" charset="0"/>
              </a:rPr>
              <a:t>Precision Score is 0.88155 </a:t>
            </a:r>
          </a:p>
          <a:p>
            <a:pPr lvl="2"/>
            <a:r>
              <a:rPr lang="en-US" sz="1800" dirty="0">
                <a:solidFill>
                  <a:schemeClr val="bg1"/>
                </a:solidFill>
                <a:latin typeface="Times New Roman" panose="02020603050405020304" pitchFamily="18" charset="0"/>
                <a:cs typeface="Times New Roman" panose="02020603050405020304" pitchFamily="18" charset="0"/>
              </a:rPr>
              <a:t>Recall Score is 0.91903</a:t>
            </a:r>
          </a:p>
          <a:p>
            <a:pPr>
              <a:lnSpc>
                <a:spcPct val="150000"/>
              </a:lnSpc>
              <a:spcBef>
                <a:spcPts val="0"/>
              </a:spcBef>
            </a:pPr>
            <a:r>
              <a:rPr lang="en-US" sz="1800" spc="10" dirty="0">
                <a:solidFill>
                  <a:schemeClr val="bg1"/>
                </a:solidFill>
                <a:latin typeface="Times New Roman" panose="02020603050405020304" pitchFamily="18" charset="0"/>
                <a:cs typeface="Times New Roman" panose="02020603050405020304" pitchFamily="18" charset="0"/>
              </a:rPr>
              <a:t>Here, I evaluated two classifiers and observed that Random Forest performed better than Logistic Regression. </a:t>
            </a:r>
          </a:p>
          <a:p>
            <a:pPr>
              <a:lnSpc>
                <a:spcPct val="150000"/>
              </a:lnSpc>
              <a:spcBef>
                <a:spcPts val="0"/>
              </a:spcBef>
            </a:pPr>
            <a:r>
              <a:rPr lang="en-US" sz="1800" spc="10" dirty="0">
                <a:solidFill>
                  <a:schemeClr val="bg1"/>
                </a:solidFill>
                <a:latin typeface="Times New Roman" panose="02020603050405020304" pitchFamily="18" charset="0"/>
                <a:cs typeface="Times New Roman" panose="02020603050405020304" pitchFamily="18" charset="0"/>
              </a:rPr>
              <a:t>I have achieved a high accuracy level and by considering that usage of this model in the real world can be applicable. Also, this model is used for the deployment.</a:t>
            </a:r>
          </a:p>
          <a:p>
            <a:endParaRPr lang="en-US" sz="1400" dirty="0"/>
          </a:p>
        </p:txBody>
      </p:sp>
    </p:spTree>
    <p:extLst>
      <p:ext uri="{BB962C8B-B14F-4D97-AF65-F5344CB8AC3E}">
        <p14:creationId xmlns:p14="http://schemas.microsoft.com/office/powerpoint/2010/main" val="134510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0640E9-4646-2156-5C88-197701FF02EF}"/>
              </a:ext>
            </a:extLst>
          </p:cNvPr>
          <p:cNvPicPr>
            <a:picLocks noGrp="1" noChangeAspect="1"/>
          </p:cNvPicPr>
          <p:nvPr>
            <p:ph idx="1"/>
          </p:nvPr>
        </p:nvPicPr>
        <p:blipFill>
          <a:blip r:embed="rId2"/>
          <a:stretch>
            <a:fillRect/>
          </a:stretch>
        </p:blipFill>
        <p:spPr>
          <a:xfrm>
            <a:off x="514545" y="671805"/>
            <a:ext cx="5596352" cy="5197150"/>
          </a:xfrm>
        </p:spPr>
      </p:pic>
      <p:pic>
        <p:nvPicPr>
          <p:cNvPr id="7" name="Picture 6">
            <a:extLst>
              <a:ext uri="{FF2B5EF4-FFF2-40B4-BE49-F238E27FC236}">
                <a16:creationId xmlns:a16="http://schemas.microsoft.com/office/drawing/2014/main" id="{202DCD87-3506-8E4F-89D2-2050E7F6F295}"/>
              </a:ext>
            </a:extLst>
          </p:cNvPr>
          <p:cNvPicPr>
            <a:picLocks noChangeAspect="1"/>
          </p:cNvPicPr>
          <p:nvPr/>
        </p:nvPicPr>
        <p:blipFill>
          <a:blip r:embed="rId3"/>
          <a:stretch>
            <a:fillRect/>
          </a:stretch>
        </p:blipFill>
        <p:spPr>
          <a:xfrm>
            <a:off x="6362430" y="671805"/>
            <a:ext cx="5231030" cy="5197150"/>
          </a:xfrm>
          <a:prstGeom prst="rect">
            <a:avLst/>
          </a:prstGeom>
        </p:spPr>
      </p:pic>
    </p:spTree>
    <p:extLst>
      <p:ext uri="{BB962C8B-B14F-4D97-AF65-F5344CB8AC3E}">
        <p14:creationId xmlns:p14="http://schemas.microsoft.com/office/powerpoint/2010/main" val="345600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BDFA11E-A464-CEF3-3268-41ED0748EE3C}"/>
              </a:ext>
            </a:extLst>
          </p:cNvPr>
          <p:cNvPicPr>
            <a:picLocks noGrp="1" noChangeAspect="1"/>
          </p:cNvPicPr>
          <p:nvPr>
            <p:ph idx="1"/>
          </p:nvPr>
        </p:nvPicPr>
        <p:blipFill>
          <a:blip r:embed="rId2"/>
          <a:stretch>
            <a:fillRect/>
          </a:stretch>
        </p:blipFill>
        <p:spPr>
          <a:xfrm>
            <a:off x="6001769" y="1081608"/>
            <a:ext cx="5412990" cy="3340358"/>
          </a:xfrm>
        </p:spPr>
      </p:pic>
      <p:pic>
        <p:nvPicPr>
          <p:cNvPr id="8" name="Picture 7">
            <a:extLst>
              <a:ext uri="{FF2B5EF4-FFF2-40B4-BE49-F238E27FC236}">
                <a16:creationId xmlns:a16="http://schemas.microsoft.com/office/drawing/2014/main" id="{B31EF625-9222-CFE5-EDE3-6866B9B3BF7A}"/>
              </a:ext>
            </a:extLst>
          </p:cNvPr>
          <p:cNvPicPr>
            <a:picLocks noChangeAspect="1"/>
          </p:cNvPicPr>
          <p:nvPr/>
        </p:nvPicPr>
        <p:blipFill>
          <a:blip r:embed="rId3"/>
          <a:stretch>
            <a:fillRect/>
          </a:stretch>
        </p:blipFill>
        <p:spPr>
          <a:xfrm>
            <a:off x="565381" y="989046"/>
            <a:ext cx="4893027" cy="3432920"/>
          </a:xfrm>
          <a:prstGeom prst="rect">
            <a:avLst/>
          </a:prstGeom>
        </p:spPr>
      </p:pic>
    </p:spTree>
    <p:extLst>
      <p:ext uri="{BB962C8B-B14F-4D97-AF65-F5344CB8AC3E}">
        <p14:creationId xmlns:p14="http://schemas.microsoft.com/office/powerpoint/2010/main" val="246810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C7983-3F95-3A37-6589-8C1C9147E4EC}"/>
              </a:ext>
            </a:extLst>
          </p:cNvPr>
          <p:cNvPicPr>
            <a:picLocks noChangeAspect="1"/>
          </p:cNvPicPr>
          <p:nvPr/>
        </p:nvPicPr>
        <p:blipFill>
          <a:blip r:embed="rId2"/>
          <a:stretch>
            <a:fillRect/>
          </a:stretch>
        </p:blipFill>
        <p:spPr>
          <a:xfrm>
            <a:off x="1697326" y="1539552"/>
            <a:ext cx="7838874" cy="4478694"/>
          </a:xfrm>
          <a:prstGeom prst="rect">
            <a:avLst/>
          </a:prstGeom>
        </p:spPr>
      </p:pic>
      <p:sp>
        <p:nvSpPr>
          <p:cNvPr id="7" name="TextBox 6">
            <a:extLst>
              <a:ext uri="{FF2B5EF4-FFF2-40B4-BE49-F238E27FC236}">
                <a16:creationId xmlns:a16="http://schemas.microsoft.com/office/drawing/2014/main" id="{2A3D6B1B-18D5-DF8A-8D51-2F2196FB2865}"/>
              </a:ext>
            </a:extLst>
          </p:cNvPr>
          <p:cNvSpPr txBox="1"/>
          <p:nvPr/>
        </p:nvSpPr>
        <p:spPr>
          <a:xfrm>
            <a:off x="1586535" y="544577"/>
            <a:ext cx="7949665" cy="369332"/>
          </a:xfrm>
          <a:prstGeom prst="rect">
            <a:avLst/>
          </a:prstGeom>
          <a:noFill/>
        </p:spPr>
        <p:txBody>
          <a:bodyPr wrap="square">
            <a:spAutoFit/>
          </a:bodyPr>
          <a:lstStyle/>
          <a:p>
            <a:r>
              <a:rPr lang="en-US" i="0" dirty="0">
                <a:solidFill>
                  <a:schemeClr val="bg1"/>
                </a:solidFill>
                <a:effectLst/>
                <a:latin typeface="Times New Roman" panose="02020603050405020304" pitchFamily="18" charset="0"/>
                <a:cs typeface="Times New Roman" panose="02020603050405020304" pitchFamily="18" charset="0"/>
              </a:rPr>
              <a:t>ROC Curve showing the comparison of both Logistic Regression &amp; Random Forest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02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1132082" y="307218"/>
            <a:ext cx="8534400" cy="663165"/>
          </a:xfrm>
        </p:spPr>
        <p:txBody>
          <a:bodyPr>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Outcomes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802433" y="1091682"/>
            <a:ext cx="10021077" cy="5346440"/>
          </a:xfrm>
        </p:spPr>
        <p:txBody>
          <a:bodyPr>
            <a:normAutofit/>
          </a:bodyPr>
          <a:lstStyle/>
          <a:p>
            <a:pPr marL="0" indent="0" algn="l">
              <a:buNone/>
            </a:pPr>
            <a:endParaRPr lang="en-US" sz="1800" i="0" dirty="0">
              <a:solidFill>
                <a:schemeClr val="bg1"/>
              </a:solidFill>
              <a:effectLst/>
              <a:latin typeface="Times New Roman" panose="02020603050405020304" pitchFamily="18" charset="0"/>
              <a:cs typeface="Times New Roman" panose="02020603050405020304" pitchFamily="18" charset="0"/>
            </a:endParaRPr>
          </a:p>
          <a:p>
            <a:pPr marL="457200" lvl="1" indent="0">
              <a:buNone/>
            </a:pPr>
            <a:endPar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7.    Model Deployment</a:t>
            </a:r>
          </a:p>
          <a:p>
            <a:pPr lvl="2"/>
            <a:r>
              <a:rPr lang="en-US" sz="18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Saved the Random Forest model file and the final one for the deployment.</a:t>
            </a:r>
          </a:p>
          <a:p>
            <a:pPr lvl="2"/>
            <a:r>
              <a:rPr lang="en-US" sz="1800"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Checked in the file</a:t>
            </a:r>
            <a:r>
              <a:rPr lang="en-US" sz="18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the Git Repository.</a:t>
            </a:r>
          </a:p>
          <a:p>
            <a:pPr lvl="2"/>
            <a:r>
              <a:rPr lang="en-US" sz="18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Using the model file created a streamlit user interface application in Python for credit card approval.</a:t>
            </a:r>
          </a:p>
          <a:p>
            <a:pPr lvl="2"/>
            <a:r>
              <a:rPr lang="en-US" sz="1800"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18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eployed this application in the streamlit cloud. </a:t>
            </a:r>
          </a:p>
          <a:p>
            <a:pPr lvl="2"/>
            <a:r>
              <a:rPr lang="en-US" sz="1800"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Tested the application</a:t>
            </a:r>
          </a:p>
          <a:p>
            <a:pPr marL="457200" lvl="1" indent="0">
              <a:buNone/>
            </a:pPr>
            <a:endParaRPr lang="en-US"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r>
              <a:rPr lang="en-US"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These are the main links of my capstone project.</a:t>
            </a:r>
          </a:p>
          <a:p>
            <a:pPr lvl="1">
              <a:buFont typeface="+mj-lt"/>
              <a:buAutoNum type="arabicPeriod"/>
            </a:pP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Streamlit application URL - </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https://masterscapstone-4s8mhgeemfxqxa9t4xxjdz.streamlit.app/</a:t>
            </a:r>
            <a:endPar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buFont typeface="+mj-lt"/>
              <a:buAutoNum type="arabicPeriod"/>
            </a:pP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Git repository URL - </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https://github.com/brenjini/masters_capstone</a:t>
            </a:r>
            <a:endPar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buFont typeface="+mj-lt"/>
              <a:buAutoNum type="arabicPeriod"/>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buNone/>
            </a:pPr>
            <a:endParaRPr lang="en-US" sz="1200" spc="1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0329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754380" y="1528445"/>
            <a:ext cx="10515600" cy="4351338"/>
          </a:xfrm>
        </p:spPr>
        <p:txBody>
          <a:bodyPr>
            <a:normAutofit/>
          </a:bodyPr>
          <a:lstStyle/>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buNone/>
            </a:pPr>
            <a:endParaRPr lang="en-US" sz="1200" spc="1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B6DA96A-DC2C-B505-0486-99B6B6CE1837}"/>
              </a:ext>
            </a:extLst>
          </p:cNvPr>
          <p:cNvPicPr>
            <a:picLocks noChangeAspect="1"/>
          </p:cNvPicPr>
          <p:nvPr/>
        </p:nvPicPr>
        <p:blipFill>
          <a:blip r:embed="rId2"/>
          <a:stretch>
            <a:fillRect/>
          </a:stretch>
        </p:blipFill>
        <p:spPr>
          <a:xfrm>
            <a:off x="586741" y="1119673"/>
            <a:ext cx="5254222" cy="4121192"/>
          </a:xfrm>
          <a:prstGeom prst="rect">
            <a:avLst/>
          </a:prstGeom>
        </p:spPr>
      </p:pic>
      <p:pic>
        <p:nvPicPr>
          <p:cNvPr id="6" name="Picture 5">
            <a:extLst>
              <a:ext uri="{FF2B5EF4-FFF2-40B4-BE49-F238E27FC236}">
                <a16:creationId xmlns:a16="http://schemas.microsoft.com/office/drawing/2014/main" id="{AAFEA512-2BD6-24E6-E96F-2D54336F42D9}"/>
              </a:ext>
            </a:extLst>
          </p:cNvPr>
          <p:cNvPicPr>
            <a:picLocks noChangeAspect="1"/>
          </p:cNvPicPr>
          <p:nvPr/>
        </p:nvPicPr>
        <p:blipFill>
          <a:blip r:embed="rId3"/>
          <a:stretch>
            <a:fillRect/>
          </a:stretch>
        </p:blipFill>
        <p:spPr>
          <a:xfrm>
            <a:off x="6096000" y="1119673"/>
            <a:ext cx="5810895" cy="4121192"/>
          </a:xfrm>
          <a:prstGeom prst="rect">
            <a:avLst/>
          </a:prstGeom>
        </p:spPr>
      </p:pic>
      <p:sp>
        <p:nvSpPr>
          <p:cNvPr id="8" name="TextBox 7">
            <a:extLst>
              <a:ext uri="{FF2B5EF4-FFF2-40B4-BE49-F238E27FC236}">
                <a16:creationId xmlns:a16="http://schemas.microsoft.com/office/drawing/2014/main" id="{436BA004-70C6-7BA2-C572-687A9277E073}"/>
              </a:ext>
            </a:extLst>
          </p:cNvPr>
          <p:cNvSpPr txBox="1"/>
          <p:nvPr/>
        </p:nvSpPr>
        <p:spPr>
          <a:xfrm>
            <a:off x="4360827" y="480755"/>
            <a:ext cx="3302706" cy="369332"/>
          </a:xfrm>
          <a:prstGeom prst="rect">
            <a:avLst/>
          </a:prstGeom>
          <a:noFill/>
        </p:spPr>
        <p:txBody>
          <a:bodyPr wrap="square">
            <a:spAutoFit/>
          </a:bodyPr>
          <a:lstStyle/>
          <a:p>
            <a:r>
              <a:rPr lang="en-US" i="0" dirty="0">
                <a:solidFill>
                  <a:schemeClr val="bg1"/>
                </a:solidFill>
                <a:effectLst/>
                <a:latin typeface="Times New Roman" panose="02020603050405020304" pitchFamily="18" charset="0"/>
                <a:cs typeface="Times New Roman" panose="02020603050405020304" pitchFamily="18" charset="0"/>
              </a:rPr>
              <a:t>Application User Interface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50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754380" y="1528445"/>
            <a:ext cx="10515600" cy="4351338"/>
          </a:xfrm>
        </p:spPr>
        <p:txBody>
          <a:bodyPr>
            <a:normAutofit/>
          </a:bodyPr>
          <a:lstStyle/>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buNone/>
            </a:pPr>
            <a:endParaRPr lang="en-US" sz="1200" spc="1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851AAF40-DB60-7B1B-2C52-5DF4AD3ACDD7}"/>
              </a:ext>
            </a:extLst>
          </p:cNvPr>
          <p:cNvPicPr>
            <a:picLocks noChangeAspect="1"/>
          </p:cNvPicPr>
          <p:nvPr/>
        </p:nvPicPr>
        <p:blipFill>
          <a:blip r:embed="rId2"/>
          <a:stretch>
            <a:fillRect/>
          </a:stretch>
        </p:blipFill>
        <p:spPr>
          <a:xfrm>
            <a:off x="550852" y="1268963"/>
            <a:ext cx="5373862" cy="4351338"/>
          </a:xfrm>
          <a:prstGeom prst="rect">
            <a:avLst/>
          </a:prstGeom>
        </p:spPr>
      </p:pic>
      <p:pic>
        <p:nvPicPr>
          <p:cNvPr id="11" name="Picture 10">
            <a:extLst>
              <a:ext uri="{FF2B5EF4-FFF2-40B4-BE49-F238E27FC236}">
                <a16:creationId xmlns:a16="http://schemas.microsoft.com/office/drawing/2014/main" id="{ECF62F51-DD1B-D4AD-E7C9-07D249F8CB0C}"/>
              </a:ext>
            </a:extLst>
          </p:cNvPr>
          <p:cNvPicPr>
            <a:picLocks noChangeAspect="1"/>
          </p:cNvPicPr>
          <p:nvPr/>
        </p:nvPicPr>
        <p:blipFill>
          <a:blip r:embed="rId3"/>
          <a:stretch>
            <a:fillRect/>
          </a:stretch>
        </p:blipFill>
        <p:spPr>
          <a:xfrm>
            <a:off x="6128242" y="1268963"/>
            <a:ext cx="5600338" cy="4351338"/>
          </a:xfrm>
          <a:prstGeom prst="rect">
            <a:avLst/>
          </a:prstGeom>
        </p:spPr>
      </p:pic>
      <p:sp>
        <p:nvSpPr>
          <p:cNvPr id="6" name="TextBox 5">
            <a:extLst>
              <a:ext uri="{FF2B5EF4-FFF2-40B4-BE49-F238E27FC236}">
                <a16:creationId xmlns:a16="http://schemas.microsoft.com/office/drawing/2014/main" id="{C0B71397-88F8-3539-485C-FBD1B6590405}"/>
              </a:ext>
            </a:extLst>
          </p:cNvPr>
          <p:cNvSpPr txBox="1"/>
          <p:nvPr/>
        </p:nvSpPr>
        <p:spPr>
          <a:xfrm>
            <a:off x="1791651" y="606968"/>
            <a:ext cx="2892264" cy="369332"/>
          </a:xfrm>
          <a:prstGeom prst="rect">
            <a:avLst/>
          </a:prstGeom>
          <a:noFill/>
        </p:spPr>
        <p:txBody>
          <a:bodyPr wrap="square">
            <a:spAutoFit/>
          </a:bodyPr>
          <a:lstStyle/>
          <a:p>
            <a:r>
              <a:rPr lang="en-US" i="0" dirty="0">
                <a:solidFill>
                  <a:schemeClr val="bg1"/>
                </a:solidFill>
                <a:effectLst/>
                <a:latin typeface="Times New Roman" panose="02020603050405020304" pitchFamily="18" charset="0"/>
                <a:cs typeface="Times New Roman" panose="02020603050405020304" pitchFamily="18" charset="0"/>
              </a:rPr>
              <a:t>Application User Interface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44C89C-B29E-C4ED-162F-8E9AFF16C30F}"/>
              </a:ext>
            </a:extLst>
          </p:cNvPr>
          <p:cNvSpPr txBox="1"/>
          <p:nvPr/>
        </p:nvSpPr>
        <p:spPr>
          <a:xfrm>
            <a:off x="7831814" y="606729"/>
            <a:ext cx="1928006" cy="369332"/>
          </a:xfrm>
          <a:prstGeom prst="rect">
            <a:avLst/>
          </a:prstGeom>
          <a:noFill/>
        </p:spPr>
        <p:txBody>
          <a:bodyPr wrap="square">
            <a:spAutoFit/>
          </a:bodyPr>
          <a:lstStyle/>
          <a:p>
            <a:r>
              <a:rPr lang="en-US" i="0" dirty="0">
                <a:solidFill>
                  <a:schemeClr val="bg1"/>
                </a:solidFill>
                <a:effectLst/>
                <a:latin typeface="Times New Roman" panose="02020603050405020304" pitchFamily="18" charset="0"/>
                <a:cs typeface="Times New Roman" panose="02020603050405020304" pitchFamily="18" charset="0"/>
              </a:rPr>
              <a:t>Git Repository</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15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1262710" y="223934"/>
            <a:ext cx="8534400" cy="755780"/>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Implications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922175" y="1408921"/>
            <a:ext cx="10515600" cy="5038532"/>
          </a:xfrm>
        </p:spPr>
        <p:txBody>
          <a:bodyPr>
            <a:normAutofit fontScale="77500" lnSpcReduction="20000"/>
          </a:bodyPr>
          <a:lstStyle/>
          <a:p>
            <a:pPr algn="l">
              <a:lnSpc>
                <a:spcPct val="150000"/>
              </a:lnSpc>
              <a:spcBef>
                <a:spcPts val="0"/>
              </a:spcBef>
              <a:buFont typeface="+mj-lt"/>
              <a:buAutoNum type="arabicPeriod"/>
            </a:pPr>
            <a:endParaRPr lang="en-US" sz="1200" b="1" i="0" dirty="0">
              <a:effectLst/>
              <a:latin typeface="Times New Roman" panose="02020603050405020304" pitchFamily="18" charset="0"/>
              <a:cs typeface="Times New Roman" panose="02020603050405020304" pitchFamily="18" charset="0"/>
            </a:endParaRPr>
          </a:p>
          <a:p>
            <a:pPr algn="l">
              <a:lnSpc>
                <a:spcPct val="150000"/>
              </a:lnSpc>
              <a:spcBef>
                <a:spcPts val="0"/>
              </a:spcBef>
              <a:buFont typeface="+mj-lt"/>
              <a:buAutoNum type="arabicPeriod"/>
            </a:pPr>
            <a:endParaRPr lang="en-US" sz="1800" b="1" dirty="0">
              <a:solidFill>
                <a:schemeClr val="bg1"/>
              </a:solidFill>
              <a:latin typeface="Times New Roman" panose="02020603050405020304" pitchFamily="18" charset="0"/>
              <a:cs typeface="Times New Roman" panose="02020603050405020304" pitchFamily="18" charset="0"/>
            </a:endParaRPr>
          </a:p>
          <a:p>
            <a:pPr algn="l">
              <a:lnSpc>
                <a:spcPct val="150000"/>
              </a:lnSpc>
              <a:spcBef>
                <a:spcPts val="0"/>
              </a:spcBef>
              <a:buFont typeface="+mj-lt"/>
              <a:buAutoNum type="arabicPeriod"/>
            </a:pPr>
            <a:r>
              <a:rPr lang="en-US" sz="2100" b="1" i="0" dirty="0">
                <a:solidFill>
                  <a:schemeClr val="bg1"/>
                </a:solidFill>
                <a:effectLst/>
                <a:latin typeface="Times New Roman" panose="02020603050405020304" pitchFamily="18" charset="0"/>
                <a:cs typeface="Times New Roman" panose="02020603050405020304" pitchFamily="18" charset="0"/>
              </a:rPr>
              <a:t>Improved Decision-Making: </a:t>
            </a:r>
            <a:r>
              <a:rPr lang="en-US" sz="2100" b="0" i="0" dirty="0">
                <a:solidFill>
                  <a:schemeClr val="bg1"/>
                </a:solidFill>
                <a:effectLst/>
                <a:latin typeface="Times New Roman" panose="02020603050405020304" pitchFamily="18" charset="0"/>
                <a:cs typeface="Times New Roman" panose="02020603050405020304" pitchFamily="18" charset="0"/>
              </a:rPr>
              <a:t>The project can lead to more informed and data-driven credit card approval decisions, helping financial institutions better manage risk.</a:t>
            </a:r>
          </a:p>
          <a:p>
            <a:pPr algn="l">
              <a:lnSpc>
                <a:spcPct val="150000"/>
              </a:lnSpc>
              <a:spcBef>
                <a:spcPts val="0"/>
              </a:spcBef>
              <a:buFont typeface="+mj-lt"/>
              <a:buAutoNum type="arabicPeriod"/>
            </a:pPr>
            <a:r>
              <a:rPr lang="en-US" sz="2100" b="1" i="0" dirty="0">
                <a:solidFill>
                  <a:schemeClr val="bg1"/>
                </a:solidFill>
                <a:effectLst/>
                <a:latin typeface="Times New Roman" panose="02020603050405020304" pitchFamily="18" charset="0"/>
                <a:cs typeface="Times New Roman" panose="02020603050405020304" pitchFamily="18" charset="0"/>
              </a:rPr>
              <a:t>Risk Mitigation: </a:t>
            </a:r>
            <a:r>
              <a:rPr lang="en-US" sz="2100" b="0" i="0" dirty="0">
                <a:solidFill>
                  <a:schemeClr val="bg1"/>
                </a:solidFill>
                <a:effectLst/>
                <a:latin typeface="Times New Roman" panose="02020603050405020304" pitchFamily="18" charset="0"/>
                <a:cs typeface="Times New Roman" panose="02020603050405020304" pitchFamily="18" charset="0"/>
              </a:rPr>
              <a:t>By accurately predicting credit card approval outcomes, the project can assist in identifying and mitigating potential risks associated with lending, such as default rates and bad debt.</a:t>
            </a:r>
          </a:p>
          <a:p>
            <a:pPr algn="l">
              <a:lnSpc>
                <a:spcPct val="150000"/>
              </a:lnSpc>
              <a:spcBef>
                <a:spcPts val="0"/>
              </a:spcBef>
              <a:buFont typeface="+mj-lt"/>
              <a:buAutoNum type="arabicPeriod"/>
            </a:pPr>
            <a:r>
              <a:rPr lang="en-US" sz="2100" b="1" i="0" dirty="0">
                <a:solidFill>
                  <a:schemeClr val="bg1"/>
                </a:solidFill>
                <a:effectLst/>
                <a:latin typeface="Times New Roman" panose="02020603050405020304" pitchFamily="18" charset="0"/>
                <a:cs typeface="Times New Roman" panose="02020603050405020304" pitchFamily="18" charset="0"/>
              </a:rPr>
              <a:t>Customer Experience: </a:t>
            </a:r>
            <a:r>
              <a:rPr lang="en-US" sz="2100" b="0" i="0" dirty="0">
                <a:solidFill>
                  <a:schemeClr val="bg1"/>
                </a:solidFill>
                <a:effectLst/>
                <a:latin typeface="Times New Roman" panose="02020603050405020304" pitchFamily="18" charset="0"/>
                <a:cs typeface="Times New Roman" panose="02020603050405020304" pitchFamily="18" charset="0"/>
              </a:rPr>
              <a:t>The project can impact the experience of credit card applicants. A well-designed system can provide quick and fair decisions, improving customer satisfaction.</a:t>
            </a:r>
          </a:p>
          <a:p>
            <a:pPr algn="l">
              <a:lnSpc>
                <a:spcPct val="150000"/>
              </a:lnSpc>
              <a:spcBef>
                <a:spcPts val="0"/>
              </a:spcBef>
              <a:buFont typeface="+mj-lt"/>
              <a:buAutoNum type="arabicPeriod"/>
            </a:pPr>
            <a:r>
              <a:rPr lang="en-US" sz="2100" b="1" i="0" dirty="0">
                <a:solidFill>
                  <a:schemeClr val="bg1"/>
                </a:solidFill>
                <a:effectLst/>
                <a:latin typeface="Times New Roman" panose="02020603050405020304" pitchFamily="18" charset="0"/>
                <a:cs typeface="Times New Roman" panose="02020603050405020304" pitchFamily="18" charset="0"/>
              </a:rPr>
              <a:t>Reduced Human Error: </a:t>
            </a:r>
            <a:r>
              <a:rPr lang="en-US" sz="2100" b="0" i="0" dirty="0">
                <a:solidFill>
                  <a:schemeClr val="bg1"/>
                </a:solidFill>
                <a:effectLst/>
                <a:latin typeface="Times New Roman" panose="02020603050405020304" pitchFamily="18" charset="0"/>
                <a:cs typeface="Times New Roman" panose="02020603050405020304" pitchFamily="18" charset="0"/>
              </a:rPr>
              <a:t>Automation reduces the likelihood of human errors in the credit card approval process, which can have financial and reputational consequences.</a:t>
            </a:r>
          </a:p>
          <a:p>
            <a:pPr algn="l">
              <a:lnSpc>
                <a:spcPct val="150000"/>
              </a:lnSpc>
              <a:spcBef>
                <a:spcPts val="0"/>
              </a:spcBef>
              <a:buFont typeface="+mj-lt"/>
              <a:buAutoNum type="arabicPeriod"/>
            </a:pPr>
            <a:r>
              <a:rPr lang="en-US" sz="2100" b="1" i="0" dirty="0">
                <a:solidFill>
                  <a:schemeClr val="bg1"/>
                </a:solidFill>
                <a:effectLst/>
                <a:latin typeface="Times New Roman" panose="02020603050405020304" pitchFamily="18" charset="0"/>
                <a:cs typeface="Times New Roman" panose="02020603050405020304" pitchFamily="18" charset="0"/>
              </a:rPr>
              <a:t>Business Impact: </a:t>
            </a:r>
            <a:r>
              <a:rPr lang="en-US" sz="2100" b="0" i="0" dirty="0">
                <a:solidFill>
                  <a:schemeClr val="bg1"/>
                </a:solidFill>
                <a:effectLst/>
                <a:latin typeface="Times New Roman" panose="02020603050405020304" pitchFamily="18" charset="0"/>
                <a:cs typeface="Times New Roman" panose="02020603050405020304" pitchFamily="18" charset="0"/>
              </a:rPr>
              <a:t>The project's success can have a significant impact on the business, affecting revenue, profitability, and market competitiveness.</a:t>
            </a:r>
          </a:p>
          <a:p>
            <a:pPr algn="l">
              <a:buFont typeface="+mj-lt"/>
              <a:buAutoNum type="arabicPeriod"/>
            </a:pPr>
            <a:r>
              <a:rPr lang="en-US" sz="2100" b="1" dirty="0">
                <a:solidFill>
                  <a:schemeClr val="bg1"/>
                </a:solidFill>
                <a:latin typeface="Times New Roman" panose="02020603050405020304" pitchFamily="18" charset="0"/>
                <a:cs typeface="Times New Roman" panose="02020603050405020304" pitchFamily="18" charset="0"/>
              </a:rPr>
              <a:t>Feedback Mechanisms: </a:t>
            </a:r>
            <a:r>
              <a:rPr lang="en-US" sz="2100" dirty="0">
                <a:solidFill>
                  <a:schemeClr val="bg1"/>
                </a:solidFill>
                <a:latin typeface="Times New Roman" panose="02020603050405020304" pitchFamily="18" charset="0"/>
                <a:cs typeface="Times New Roman" panose="02020603050405020304" pitchFamily="18" charset="0"/>
              </a:rPr>
              <a:t>Establishing feedback mechanisms for both users and the model itself is essential for continuous improvement.</a:t>
            </a:r>
          </a:p>
          <a:p>
            <a:pPr algn="l">
              <a:lnSpc>
                <a:spcPct val="150000"/>
              </a:lnSpc>
              <a:spcBef>
                <a:spcPts val="0"/>
              </a:spcBef>
              <a:buFont typeface="+mj-lt"/>
              <a:buAutoNum type="arabicPeriod"/>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0" indent="0" algn="l">
              <a:lnSpc>
                <a:spcPct val="150000"/>
              </a:lnSpc>
              <a:spcBef>
                <a:spcPts val="0"/>
              </a:spcBef>
              <a:buNone/>
            </a:pPr>
            <a:endParaRPr lang="en-US" sz="12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buNone/>
            </a:pPr>
            <a:endParaRPr lang="en-US" sz="1200" spc="1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0532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1076098" y="438540"/>
            <a:ext cx="8534400" cy="513182"/>
          </a:xfrm>
        </p:spPr>
        <p:txBody>
          <a:bodyPr>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7FB6BDC8-5068-8067-DF7D-D77D17021DD5}"/>
              </a:ext>
            </a:extLst>
          </p:cNvPr>
          <p:cNvSpPr txBox="1"/>
          <p:nvPr/>
        </p:nvSpPr>
        <p:spPr>
          <a:xfrm>
            <a:off x="1160106" y="1133895"/>
            <a:ext cx="10419184" cy="5314275"/>
          </a:xfrm>
          <a:prstGeom prst="rect">
            <a:avLst/>
          </a:prstGeom>
          <a:noFill/>
        </p:spPr>
        <p:txBody>
          <a:bodyPr wrap="square">
            <a:spAutoFit/>
          </a:bodyPr>
          <a:lstStyle/>
          <a:p>
            <a:pPr marL="342900" marR="0" lvl="0" indent="-342900">
              <a:lnSpc>
                <a:spcPct val="150000"/>
              </a:lnSpc>
              <a:spcBef>
                <a:spcPts val="0"/>
              </a:spcBef>
              <a:spcAft>
                <a:spcPts val="800"/>
              </a:spcAft>
              <a:buFont typeface="+mj-lt"/>
              <a:buAutoNum type="arabicPeriod"/>
              <a:tabLst>
                <a:tab pos="457200" algn="l"/>
              </a:tabLst>
            </a:pPr>
            <a:r>
              <a:rPr lang="en-US" sz="16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Arokiaraj</a:t>
            </a: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Christian St Hubert, R. </a:t>
            </a:r>
            <a:r>
              <a:rPr lang="en-US" sz="16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Vimalesh</a:t>
            </a: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 Ranjith, S. Aravind Raj (2020, April.) Predicting Credit Card Approval of Customers Through Customer Profiling  using Machine Learning. </a:t>
            </a:r>
            <a:r>
              <a:rPr lang="en-US" sz="16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https://www.ijeat.org/wp-content/uploads/papers/v9i4/D7293049420.pdf</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2"/>
              <a:tabLst>
                <a:tab pos="457200" algn="l"/>
              </a:tabLs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FIGI. Big data, machine learning, consumer protection and privacy. </a:t>
            </a:r>
            <a:r>
              <a:rPr lang="en-US" sz="16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https://figi.itu.int/wp-content/uploads/2021/04/Big-data-Machine-learning-Consumer-protection-and-Privacy_f-1.pdf</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3"/>
              <a:tabLst>
                <a:tab pos="457200" algn="l"/>
              </a:tabLs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Grand Canyon University. Capstone Project Handbook: Masters of Science in Computer Science or Data Science </a:t>
            </a:r>
            <a:r>
              <a:rPr lang="en-US" sz="16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https://www.gcumedia.com/lms-resources/student-success-center-content/documents/cset/masters-ds-cs-capstone-project-handbook.pdf</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4"/>
              <a:tabLst>
                <a:tab pos="457200" algn="l"/>
              </a:tabLst>
            </a:pPr>
            <a:r>
              <a:rPr lang="en-US" sz="16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Sangal</a:t>
            </a: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(2022, January 11.) Predicting Credit Card Approvals using Machine Learning.   </a:t>
            </a:r>
            <a:r>
              <a:rPr lang="en-US" sz="16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https://medium.com/@amansangal9/predicting-credit-card-approvals-8409c5280f91</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5"/>
              <a:tabLst>
                <a:tab pos="457200" algn="l"/>
              </a:tabLs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Thomas J. Catalano, Bloomenthal. A, (2023, May 6.). Credit Card: What It Is, How It Works, and How to Get One.  URL https://www.investopedia.com/terms/c/creditcard.asp (accessed 12.10.20).</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4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758858" y="335210"/>
            <a:ext cx="8534400" cy="1073712"/>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 Scope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758858" y="1408922"/>
            <a:ext cx="8649445" cy="4693297"/>
          </a:xfrm>
        </p:spPr>
        <p:txBody>
          <a:bodyPr>
            <a:normAutofit/>
          </a:bodyPr>
          <a:lstStyle/>
          <a:p>
            <a:pPr>
              <a:lnSpc>
                <a:spcPct val="150000"/>
              </a:lnSpc>
              <a:spcBef>
                <a:spcPts val="0"/>
              </a:spcBef>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One of the biggest revenue streams of any banking or financial institution would be from the interest charged from the lending.</a:t>
            </a:r>
            <a:r>
              <a:rPr lang="en-US"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Bef>
                <a:spcPts val="0"/>
              </a:spcBef>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Banks should face the greatest credit risk in the fullness of their loaning. There are various loaning products the banks are offering to the customers. However, Credit cards are one of the key loaning products any bank would ever have.</a:t>
            </a:r>
          </a:p>
          <a:p>
            <a:pPr>
              <a:lnSpc>
                <a:spcPct val="150000"/>
              </a:lnSpc>
              <a:spcBef>
                <a:spcPts val="0"/>
              </a:spcBef>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aims to develop a web application using a machine learning model to predict whether a credit card application will be approved or rejected. </a:t>
            </a:r>
          </a:p>
          <a:p>
            <a:pPr>
              <a:lnSpc>
                <a:spcPct val="150000"/>
              </a:lnSpc>
              <a:spcBef>
                <a:spcPts val="0"/>
              </a:spcBef>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 examining historical credit card application data, the model will evaluate an individual's creditworthiness and provide effective perceptions to financial institutions for making updated decisions about credit card approvals. </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165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354563" y="382555"/>
            <a:ext cx="11019453" cy="5980923"/>
          </a:xfrm>
        </p:spPr>
        <p:txBody>
          <a:bodyPr>
            <a:normAutofit fontScale="92500" lnSpcReduction="10000"/>
          </a:bodyPr>
          <a:lstStyle/>
          <a:p>
            <a:pPr marL="171450" marR="0" indent="0">
              <a:lnSpc>
                <a:spcPct val="107000"/>
              </a:lnSpc>
              <a:spcBef>
                <a:spcPts val="0"/>
              </a:spcBef>
              <a:spcAft>
                <a:spcPts val="800"/>
              </a:spcAft>
              <a:buNone/>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primary objectives and focuses of this project are,</a:t>
            </a:r>
          </a:p>
          <a:p>
            <a:pPr marL="171450" marR="0" indent="0">
              <a:lnSpc>
                <a:spcPct val="107000"/>
              </a:lnSpc>
              <a:spcBef>
                <a:spcPts val="0"/>
              </a:spcBef>
              <a:spcAft>
                <a:spcPts val="800"/>
              </a:spcAft>
              <a:buNone/>
            </a:pPr>
            <a:endPar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spcAft>
                <a:spcPts val="0"/>
              </a:spcAft>
              <a:tabLst>
                <a:tab pos="457200" algn="l"/>
              </a:tabLst>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improve the credit card approval process for a financial institution.</a:t>
            </a:r>
          </a:p>
          <a:p>
            <a:pPr marL="171450" marR="0" indent="0">
              <a:lnSpc>
                <a:spcPct val="107000"/>
              </a:lnSpc>
              <a:spcBef>
                <a:spcPts val="0"/>
              </a:spcBef>
              <a:spcAft>
                <a:spcPts val="0"/>
              </a:spcAft>
              <a:buNone/>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Bef>
                <a:spcPts val="0"/>
              </a:spcBef>
              <a:spcAft>
                <a:spcPts val="0"/>
              </a:spcAft>
              <a:tabLst>
                <a:tab pos="457200" algn="l"/>
              </a:tabLst>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Identify the creditworthiness of applicants and minimize the risk of defaults and bad debts.</a:t>
            </a:r>
          </a:p>
          <a:p>
            <a:pPr marL="171450" marR="0" indent="0">
              <a:lnSpc>
                <a:spcPct val="107000"/>
              </a:lnSpc>
              <a:spcBef>
                <a:spcPts val="0"/>
              </a:spcBef>
              <a:spcAft>
                <a:spcPts val="0"/>
              </a:spcAft>
              <a:buNone/>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Bef>
                <a:spcPts val="0"/>
              </a:spcBef>
              <a:spcAft>
                <a:spcPts val="0"/>
              </a:spcAft>
              <a:tabLst>
                <a:tab pos="457200" algn="l"/>
              </a:tabLst>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Reduce manual underwriting efforts, save time, and improve the efficiency of the approval process. Automation can help in faster decision-making and quicker responses to applicants.</a:t>
            </a:r>
          </a:p>
          <a:p>
            <a:pPr marL="171450" marR="0" indent="0">
              <a:lnSpc>
                <a:spcPct val="107000"/>
              </a:lnSpc>
              <a:spcBef>
                <a:spcPts val="0"/>
              </a:spcBef>
              <a:spcAft>
                <a:spcPts val="0"/>
              </a:spcAft>
              <a:buNone/>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Bef>
                <a:spcPts val="0"/>
              </a:spcBef>
              <a:spcAft>
                <a:spcPts val="0"/>
              </a:spcAft>
              <a:tabLst>
                <a:tab pos="457200" algn="l"/>
              </a:tabLst>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Develop a credit card approval system that adheres to anti-discrimination laws and regulations to prevent biases and discrimination in credit decisions.</a:t>
            </a:r>
          </a:p>
          <a:p>
            <a:pPr marL="171450" marR="0" indent="0">
              <a:lnSpc>
                <a:spcPct val="107000"/>
              </a:lnSpc>
              <a:spcBef>
                <a:spcPts val="0"/>
              </a:spcBef>
              <a:spcAft>
                <a:spcPts val="0"/>
              </a:spcAft>
              <a:buNone/>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Bef>
                <a:spcPts val="0"/>
              </a:spcBef>
              <a:spcAft>
                <a:spcPts val="0"/>
              </a:spcAft>
              <a:tabLst>
                <a:tab pos="457200" algn="l"/>
              </a:tabLst>
            </a:pPr>
            <a:r>
              <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Improve customer satisfaction by providing timely and fair decisions. A positive experience can lead to customer loyalty and retention.</a:t>
            </a:r>
          </a:p>
          <a:p>
            <a:pPr marL="457200" lvl="1" indent="0">
              <a:lnSpc>
                <a:spcPct val="107000"/>
              </a:lnSpc>
              <a:spcBef>
                <a:spcPts val="0"/>
              </a:spcBef>
              <a:spcAft>
                <a:spcPts val="0"/>
              </a:spcAft>
              <a:buNone/>
              <a:tabLst>
                <a:tab pos="457200" algn="l"/>
              </a:tabLst>
            </a:pPr>
            <a:endParaRPr lang="en-US" sz="19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spcAft>
                <a:spcPts val="0"/>
              </a:spcAft>
              <a:tabLst>
                <a:tab pos="457200" algn="l"/>
              </a:tabLst>
            </a:pPr>
            <a:r>
              <a:rPr lang="en-US" sz="19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Develop models or mechanisms to identify and reject fraudulent credit card applications, which can lead to financial losses for the institution.</a:t>
            </a:r>
          </a:p>
          <a:p>
            <a:pPr marL="457200" lvl="1" indent="0">
              <a:lnSpc>
                <a:spcPct val="107000"/>
              </a:lnSpc>
              <a:spcBef>
                <a:spcPts val="0"/>
              </a:spcBef>
              <a:spcAft>
                <a:spcPts val="0"/>
              </a:spcAft>
              <a:buNone/>
              <a:tabLst>
                <a:tab pos="457200" algn="l"/>
              </a:tabLst>
            </a:pPr>
            <a:endPar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spcAft>
                <a:spcPts val="0"/>
              </a:spcAft>
              <a:tabLst>
                <a:tab pos="457200" algn="l"/>
              </a:tabLst>
            </a:pPr>
            <a:endPar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indent="0">
              <a:lnSpc>
                <a:spcPct val="107000"/>
              </a:lnSpc>
              <a:spcBef>
                <a:spcPts val="0"/>
              </a:spcBef>
              <a:spcAft>
                <a:spcPts val="800"/>
              </a:spcAft>
              <a:buNone/>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5816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950911" y="334432"/>
            <a:ext cx="8926513" cy="813233"/>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Design Summary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838200" y="1054360"/>
            <a:ext cx="10515600" cy="5260716"/>
          </a:xfrm>
        </p:spPr>
        <p:txBody>
          <a:bodyPr>
            <a:normAutofit lnSpcReduction="10000"/>
          </a:bodyPr>
          <a:lstStyle/>
          <a:p>
            <a:pPr>
              <a:lnSpc>
                <a:spcPct val="200000"/>
              </a:lnSpc>
              <a:spcBef>
                <a:spcPts val="0"/>
              </a:spcBef>
              <a:spcAft>
                <a:spcPts val="800"/>
              </a:spcAft>
            </a:pPr>
            <a:r>
              <a:rPr lang="en-US" sz="1800" kern="0" dirty="0">
                <a:solidFill>
                  <a:schemeClr val="bg1"/>
                </a:solidFill>
                <a:latin typeface="Times New Roman" panose="02020603050405020304" pitchFamily="18" charset="0"/>
                <a:cs typeface="Times New Roman" panose="02020603050405020304" pitchFamily="18" charset="0"/>
              </a:rPr>
              <a:t>This project aims to create a predictive model that determines the approval likelihood of credit card applications. </a:t>
            </a:r>
          </a:p>
          <a:p>
            <a:pPr>
              <a:lnSpc>
                <a:spcPct val="200000"/>
              </a:lnSpc>
              <a:spcBef>
                <a:spcPts val="0"/>
              </a:spcBef>
              <a:spcAft>
                <a:spcPts val="800"/>
              </a:spcAft>
            </a:pPr>
            <a:r>
              <a:rPr lang="en-US" sz="1800" kern="0" dirty="0">
                <a:solidFill>
                  <a:schemeClr val="bg1"/>
                </a:solidFill>
                <a:latin typeface="Times New Roman" panose="02020603050405020304" pitchFamily="18" charset="0"/>
                <a:cs typeface="Times New Roman" panose="02020603050405020304" pitchFamily="18" charset="0"/>
              </a:rPr>
              <a:t>The model will be designed to utilize historical credit application data, analyzing various applicant features like income, credit status, employment status, and more to predict if an application will be approved or denied.</a:t>
            </a:r>
          </a:p>
          <a:p>
            <a:pPr>
              <a:lnSpc>
                <a:spcPct val="200000"/>
              </a:lnSpc>
              <a:spcBef>
                <a:spcPts val="0"/>
              </a:spcBef>
              <a:spcAft>
                <a:spcPts val="800"/>
              </a:spcAft>
            </a:pPr>
            <a:r>
              <a:rPr lang="en-US" sz="1800" kern="0" dirty="0">
                <a:solidFill>
                  <a:schemeClr val="bg1"/>
                </a:solidFill>
                <a:latin typeface="Times New Roman" panose="02020603050405020304" pitchFamily="18" charset="0"/>
                <a:cs typeface="Times New Roman" panose="02020603050405020304" pitchFamily="18" charset="0"/>
              </a:rPr>
              <a:t>Supervised Machine Learning algorithms like Logistic Regression and Random Forest are used in this project to create the model. </a:t>
            </a:r>
          </a:p>
          <a:p>
            <a:pPr>
              <a:lnSpc>
                <a:spcPct val="200000"/>
              </a:lnSpc>
              <a:spcBef>
                <a:spcPts val="0"/>
              </a:spcBef>
              <a:spcAft>
                <a:spcPts val="800"/>
              </a:spcAft>
            </a:pPr>
            <a:r>
              <a:rPr lang="en-US" sz="1800" kern="0" dirty="0">
                <a:solidFill>
                  <a:schemeClr val="bg1"/>
                </a:solidFill>
                <a:latin typeface="Times New Roman" panose="02020603050405020304" pitchFamily="18" charset="0"/>
                <a:cs typeface="Times New Roman" panose="02020603050405020304" pitchFamily="18" charset="0"/>
              </a:rPr>
              <a:t>In this Python language is used to build a series of applications to retrieve, process, and visualize data.         Sci-Kit-Learn, Numpy, and Pandas are the main libraries used in this project.</a:t>
            </a:r>
          </a:p>
          <a:p>
            <a:pPr marL="0" indent="457200">
              <a:lnSpc>
                <a:spcPct val="200000"/>
              </a:lnSpc>
              <a:spcBef>
                <a:spcPts val="0"/>
              </a:spcBef>
              <a:spcAft>
                <a:spcPts val="800"/>
              </a:spcAft>
            </a:pPr>
            <a:endParaRPr lang="en-US" dirty="0"/>
          </a:p>
        </p:txBody>
      </p:sp>
    </p:spTree>
    <p:extLst>
      <p:ext uri="{BB962C8B-B14F-4D97-AF65-F5344CB8AC3E}">
        <p14:creationId xmlns:p14="http://schemas.microsoft.com/office/powerpoint/2010/main" val="105693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982663" y="305857"/>
            <a:ext cx="8534400" cy="913343"/>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Design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867909" y="1206759"/>
            <a:ext cx="8534400" cy="4945224"/>
          </a:xfrm>
        </p:spPr>
        <p:txBody>
          <a:bodyPr>
            <a:noAutofit/>
          </a:bodyPr>
          <a:lstStyle/>
          <a:p>
            <a:pPr marL="0" indent="0">
              <a:lnSpc>
                <a:spcPct val="150000"/>
              </a:lnSpc>
              <a:spcBef>
                <a:spcPts val="0"/>
              </a:spcBef>
              <a:buNone/>
            </a:pPr>
            <a:r>
              <a:rPr lang="en-US" sz="1800" b="0" i="0" dirty="0">
                <a:solidFill>
                  <a:schemeClr val="bg1"/>
                </a:solidFill>
                <a:effectLst/>
                <a:latin typeface="Times New Roman" panose="02020603050405020304" pitchFamily="18" charset="0"/>
                <a:cs typeface="Times New Roman" panose="02020603050405020304" pitchFamily="18" charset="0"/>
              </a:rPr>
              <a:t>Designing a credit card approval prediction project involves breaking it down into several phases, each with its own set of tasks and considerations.</a:t>
            </a:r>
          </a:p>
          <a:p>
            <a:pPr marL="342900" indent="-342900">
              <a:lnSpc>
                <a:spcPct val="150000"/>
              </a:lnSpc>
              <a:spcBef>
                <a:spcPts val="0"/>
              </a:spcBef>
              <a:buFont typeface="+mj-lt"/>
              <a:buAutoNum type="arabicPeriod"/>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Planning </a:t>
            </a:r>
          </a:p>
          <a:p>
            <a:pPr lvl="1">
              <a:lnSpc>
                <a:spcPct val="150000"/>
              </a:lnSpc>
              <a:spcBef>
                <a:spcPts val="0"/>
              </a:spcBef>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Includes the project’s objectives, goals, and the scope. </a:t>
            </a:r>
          </a:p>
          <a:p>
            <a:pPr lvl="1">
              <a:lnSpc>
                <a:spcPct val="150000"/>
              </a:lnSpc>
              <a:spcBef>
                <a:spcPts val="0"/>
              </a:spcBef>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 timeline with milestones and deadlines.</a:t>
            </a:r>
          </a:p>
          <a:p>
            <a:pPr marL="342900" indent="-342900">
              <a:lnSpc>
                <a:spcPct val="150000"/>
              </a:lnSpc>
              <a:spcBef>
                <a:spcPts val="0"/>
              </a:spcBef>
              <a:buFont typeface="+mj-lt"/>
              <a:buAutoNum type="arabicPeriod"/>
            </a:pPr>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collection and preparation </a:t>
            </a:r>
          </a:p>
          <a:p>
            <a:pPr lvl="1">
              <a:lnSpc>
                <a:spcPct val="150000"/>
              </a:lnSpc>
              <a:spcBef>
                <a:spcPts val="0"/>
              </a:spcBef>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Identify data sources and obtain historical credit card application data. </a:t>
            </a:r>
          </a:p>
          <a:p>
            <a:pPr lvl="1">
              <a:lnSpc>
                <a:spcPct val="150000"/>
              </a:lnSpc>
              <a:spcBef>
                <a:spcPts val="0"/>
              </a:spcBef>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Preprocess the data</a:t>
            </a:r>
          </a:p>
          <a:p>
            <a:pPr lvl="2"/>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Handle missing values &amp; Encode categorical variables.</a:t>
            </a:r>
          </a:p>
          <a:p>
            <a:pPr lvl="2"/>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Normalize or scale numerical features &amp; Perform feature engineering.</a:t>
            </a:r>
          </a:p>
          <a:p>
            <a:pPr lvl="1"/>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Split the data into training and test sets.</a:t>
            </a:r>
          </a:p>
        </p:txBody>
      </p:sp>
    </p:spTree>
    <p:extLst>
      <p:ext uri="{BB962C8B-B14F-4D97-AF65-F5344CB8AC3E}">
        <p14:creationId xmlns:p14="http://schemas.microsoft.com/office/powerpoint/2010/main" val="428405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6416-7415-22DF-6AA0-4A19706F51AD}"/>
              </a:ext>
            </a:extLst>
          </p:cNvPr>
          <p:cNvSpPr>
            <a:spLocks noGrp="1"/>
          </p:cNvSpPr>
          <p:nvPr>
            <p:ph type="title"/>
          </p:nvPr>
        </p:nvSpPr>
        <p:spPr>
          <a:xfrm>
            <a:off x="880156" y="381863"/>
            <a:ext cx="8534400" cy="831117"/>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Foundation of the Project</a:t>
            </a:r>
          </a:p>
        </p:txBody>
      </p:sp>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880156" y="1390260"/>
            <a:ext cx="8534400" cy="4768635"/>
          </a:xfrm>
        </p:spPr>
        <p:txBody>
          <a:bodyPr>
            <a:normAutofit/>
          </a:bodyPr>
          <a:lstStyle/>
          <a:p>
            <a:pPr marL="342900" indent="-342900" algn="l">
              <a:buAutoNum type="arabicPeriod" startAt="3"/>
            </a:pPr>
            <a:r>
              <a:rPr lang="en-US" sz="1800" i="0" dirty="0">
                <a:solidFill>
                  <a:schemeClr val="bg1"/>
                </a:solidFill>
                <a:effectLst/>
                <a:latin typeface="Times New Roman" panose="02020603050405020304" pitchFamily="18" charset="0"/>
                <a:cs typeface="Times New Roman" panose="02020603050405020304" pitchFamily="18" charset="0"/>
              </a:rPr>
              <a:t>Exploratory Data Analysis (EDA)</a:t>
            </a:r>
          </a:p>
          <a:p>
            <a:pPr lvl="1"/>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Conduct EDA to gain insights into the dataset</a:t>
            </a:r>
          </a:p>
          <a:p>
            <a:pPr lvl="2"/>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Visualize data distributions.</a:t>
            </a:r>
          </a:p>
          <a:p>
            <a:pPr lvl="2"/>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Analyze correlations between features.</a:t>
            </a:r>
          </a:p>
          <a:p>
            <a:pPr lvl="2"/>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Identify potential outliers.</a:t>
            </a:r>
          </a:p>
          <a:p>
            <a:pPr lvl="1"/>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Explore the balance between approved and rejected applications.</a:t>
            </a:r>
          </a:p>
          <a:p>
            <a:pPr marL="457200" lvl="1" indent="0">
              <a:buNone/>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r>
              <a:rPr lang="en-US" sz="1800" i="0" dirty="0">
                <a:solidFill>
                  <a:schemeClr val="bg1"/>
                </a:solidFill>
                <a:effectLst/>
                <a:latin typeface="Times New Roman" panose="02020603050405020304" pitchFamily="18" charset="0"/>
                <a:cs typeface="Times New Roman" panose="02020603050405020304" pitchFamily="18" charset="0"/>
              </a:rPr>
              <a:t>4.    </a:t>
            </a:r>
            <a:r>
              <a:rPr lang="en-US" sz="1800" dirty="0">
                <a:solidFill>
                  <a:schemeClr val="bg1"/>
                </a:solidFill>
                <a:latin typeface="Times New Roman" panose="02020603050405020304" pitchFamily="18" charset="0"/>
                <a:cs typeface="Times New Roman" panose="02020603050405020304" pitchFamily="18" charset="0"/>
              </a:rPr>
              <a:t>Feature Selection</a:t>
            </a:r>
          </a:p>
          <a:p>
            <a:pPr lvl="1"/>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 feature selection techniques like feature importance to identify relevant features for credit card approval prediction.</a:t>
            </a:r>
          </a:p>
          <a:p>
            <a:endParaRPr lang="en-US" dirty="0"/>
          </a:p>
        </p:txBody>
      </p:sp>
    </p:spTree>
    <p:extLst>
      <p:ext uri="{BB962C8B-B14F-4D97-AF65-F5344CB8AC3E}">
        <p14:creationId xmlns:p14="http://schemas.microsoft.com/office/powerpoint/2010/main" val="31707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ACA08B7-58D9-CBCE-38E7-018CBF318572}"/>
              </a:ext>
            </a:extLst>
          </p:cNvPr>
          <p:cNvSpPr>
            <a:spLocks noGrp="1"/>
          </p:cNvSpPr>
          <p:nvPr>
            <p:ph idx="1"/>
          </p:nvPr>
        </p:nvSpPr>
        <p:spPr>
          <a:xfrm>
            <a:off x="951722" y="1231642"/>
            <a:ext cx="8792548" cy="5140310"/>
          </a:xfrm>
        </p:spPr>
        <p:txBody>
          <a:bodyPr/>
          <a:lstStyle/>
          <a:p>
            <a:endParaRPr lang="en-US" dirty="0"/>
          </a:p>
        </p:txBody>
      </p:sp>
      <p:pic>
        <p:nvPicPr>
          <p:cNvPr id="11" name="Picture 10">
            <a:extLst>
              <a:ext uri="{FF2B5EF4-FFF2-40B4-BE49-F238E27FC236}">
                <a16:creationId xmlns:a16="http://schemas.microsoft.com/office/drawing/2014/main" id="{67713FF5-2E2B-F4D3-6D47-3D459B77D52F}"/>
              </a:ext>
            </a:extLst>
          </p:cNvPr>
          <p:cNvPicPr>
            <a:picLocks noChangeAspect="1"/>
          </p:cNvPicPr>
          <p:nvPr/>
        </p:nvPicPr>
        <p:blipFill>
          <a:blip r:embed="rId2"/>
          <a:stretch>
            <a:fillRect/>
          </a:stretch>
        </p:blipFill>
        <p:spPr>
          <a:xfrm>
            <a:off x="1087018" y="1477830"/>
            <a:ext cx="8214048" cy="4647933"/>
          </a:xfrm>
          <a:prstGeom prst="rect">
            <a:avLst/>
          </a:prstGeom>
        </p:spPr>
      </p:pic>
      <p:sp>
        <p:nvSpPr>
          <p:cNvPr id="3" name="TextBox 2">
            <a:extLst>
              <a:ext uri="{FF2B5EF4-FFF2-40B4-BE49-F238E27FC236}">
                <a16:creationId xmlns:a16="http://schemas.microsoft.com/office/drawing/2014/main" id="{F26BDFD1-B0E0-C88B-2EED-5C63D2112408}"/>
              </a:ext>
            </a:extLst>
          </p:cNvPr>
          <p:cNvSpPr txBox="1"/>
          <p:nvPr/>
        </p:nvSpPr>
        <p:spPr>
          <a:xfrm>
            <a:off x="951722" y="409071"/>
            <a:ext cx="8349344" cy="646331"/>
          </a:xfrm>
          <a:prstGeom prst="rect">
            <a:avLst/>
          </a:prstGeom>
          <a:noFill/>
        </p:spPr>
        <p:txBody>
          <a:bodyPr wrap="square">
            <a:spAutoFit/>
          </a:bodyPr>
          <a:lstStyle/>
          <a:p>
            <a:r>
              <a:rPr lang="en-US" b="1" i="0" dirty="0">
                <a:solidFill>
                  <a:schemeClr val="bg1"/>
                </a:solidFill>
                <a:effectLst/>
                <a:latin typeface="Times New Roman" panose="02020603050405020304" pitchFamily="18" charset="0"/>
                <a:cs typeface="Times New Roman" panose="02020603050405020304" pitchFamily="18" charset="0"/>
              </a:rPr>
              <a:t>Feature Importance </a:t>
            </a:r>
            <a:r>
              <a:rPr lang="en-US" b="0" i="0" dirty="0">
                <a:solidFill>
                  <a:schemeClr val="bg1"/>
                </a:solidFill>
                <a:effectLst/>
                <a:latin typeface="Times New Roman" panose="02020603050405020304" pitchFamily="18" charset="0"/>
                <a:cs typeface="Times New Roman" panose="02020603050405020304" pitchFamily="18" charset="0"/>
              </a:rPr>
              <a:t>helps to identify which features or variables have the most influence on the model's predictions.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9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red squares&#10;&#10;Description automatically generated">
            <a:extLst>
              <a:ext uri="{FF2B5EF4-FFF2-40B4-BE49-F238E27FC236}">
                <a16:creationId xmlns:a16="http://schemas.microsoft.com/office/drawing/2014/main" id="{C267EE94-5844-5AD7-41DA-EAE0DE831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67" y="2083131"/>
            <a:ext cx="8534400" cy="4093734"/>
          </a:xfrm>
        </p:spPr>
      </p:pic>
      <p:sp>
        <p:nvSpPr>
          <p:cNvPr id="7" name="TextBox 6">
            <a:extLst>
              <a:ext uri="{FF2B5EF4-FFF2-40B4-BE49-F238E27FC236}">
                <a16:creationId xmlns:a16="http://schemas.microsoft.com/office/drawing/2014/main" id="{90946736-7D39-6AE3-003D-7AFD5CAA9CC4}"/>
              </a:ext>
            </a:extLst>
          </p:cNvPr>
          <p:cNvSpPr txBox="1"/>
          <p:nvPr/>
        </p:nvSpPr>
        <p:spPr>
          <a:xfrm>
            <a:off x="924061" y="469934"/>
            <a:ext cx="9872420" cy="923330"/>
          </a:xfrm>
          <a:prstGeom prst="rect">
            <a:avLst/>
          </a:prstGeom>
          <a:noFill/>
        </p:spPr>
        <p:txBody>
          <a:bodyPr wrap="square">
            <a:spAutoFit/>
          </a:bodyPr>
          <a:lstStyle/>
          <a:p>
            <a:r>
              <a:rPr lang="en-US" b="1" i="0" dirty="0">
                <a:solidFill>
                  <a:schemeClr val="bg1"/>
                </a:solidFill>
                <a:effectLst/>
                <a:latin typeface="Times New Roman" panose="02020603050405020304" pitchFamily="18" charset="0"/>
                <a:cs typeface="Times New Roman" panose="02020603050405020304" pitchFamily="18" charset="0"/>
              </a:rPr>
              <a:t>Correlation heatmaps </a:t>
            </a:r>
            <a:r>
              <a:rPr lang="en-US" b="0" i="0" dirty="0">
                <a:solidFill>
                  <a:schemeClr val="bg1"/>
                </a:solidFill>
                <a:effectLst/>
                <a:latin typeface="Times New Roman" panose="02020603050405020304" pitchFamily="18" charset="0"/>
                <a:cs typeface="Times New Roman" panose="02020603050405020304" pitchFamily="18" charset="0"/>
              </a:rPr>
              <a:t>are a type of plot that visualizes the strength of relationships between numerical variables. Correlation plots are used to understand which variables are related to each other and the strength of this relationship.</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4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E9499-7E9F-8412-CCC6-418EBFB20CA1}"/>
              </a:ext>
            </a:extLst>
          </p:cNvPr>
          <p:cNvSpPr>
            <a:spLocks noGrp="1"/>
          </p:cNvSpPr>
          <p:nvPr>
            <p:ph idx="1"/>
          </p:nvPr>
        </p:nvSpPr>
        <p:spPr>
          <a:xfrm>
            <a:off x="886408" y="662473"/>
            <a:ext cx="9535886" cy="5197151"/>
          </a:xfrm>
        </p:spPr>
        <p:txBody>
          <a:bodyPr>
            <a:normAutofit/>
          </a:bodyPr>
          <a:lstStyle/>
          <a:p>
            <a:pPr marL="342900" indent="-342900" algn="l">
              <a:buAutoNum type="arabicPeriod" startAt="5"/>
            </a:pPr>
            <a:r>
              <a:rPr lang="en-US" sz="1800" i="0" dirty="0">
                <a:solidFill>
                  <a:schemeClr val="bg1"/>
                </a:solidFill>
                <a:effectLst/>
                <a:latin typeface="Times New Roman" panose="02020603050405020304" pitchFamily="18" charset="0"/>
                <a:cs typeface="Times New Roman" panose="02020603050405020304" pitchFamily="18" charset="0"/>
              </a:rPr>
              <a:t>Model Selection and Development</a:t>
            </a:r>
          </a:p>
          <a:p>
            <a:pPr lvl="1"/>
            <a:r>
              <a:rPr lang="en-US" b="0" i="0" dirty="0">
                <a:solidFill>
                  <a:schemeClr val="bg1"/>
                </a:solidFill>
                <a:effectLst/>
                <a:latin typeface="Times New Roman" panose="02020603050405020304" pitchFamily="18" charset="0"/>
                <a:cs typeface="Times New Roman" panose="02020603050405020304" pitchFamily="18" charset="0"/>
              </a:rPr>
              <a:t>Choose appropriate machine learning algorithms, </a:t>
            </a:r>
            <a:r>
              <a:rPr lang="en-US" dirty="0">
                <a:solidFill>
                  <a:schemeClr val="bg1"/>
                </a:solidFill>
                <a:latin typeface="Times New Roman" panose="02020603050405020304" pitchFamily="18" charset="0"/>
                <a:cs typeface="Times New Roman" panose="02020603050405020304" pitchFamily="18" charset="0"/>
              </a:rPr>
              <a:t>L</a:t>
            </a:r>
            <a:r>
              <a:rPr lang="en-US" b="0" i="0" dirty="0">
                <a:solidFill>
                  <a:schemeClr val="bg1"/>
                </a:solidFill>
                <a:effectLst/>
                <a:latin typeface="Times New Roman" panose="02020603050405020304" pitchFamily="18" charset="0"/>
                <a:cs typeface="Times New Roman" panose="02020603050405020304" pitchFamily="18" charset="0"/>
              </a:rPr>
              <a:t>ogistic Regression, and Random </a:t>
            </a:r>
            <a:r>
              <a:rPr lang="en-US" dirty="0">
                <a:solidFill>
                  <a:schemeClr val="bg1"/>
                </a:solidFill>
                <a:latin typeface="Times New Roman" panose="02020603050405020304" pitchFamily="18" charset="0"/>
                <a:cs typeface="Times New Roman" panose="02020603050405020304" pitchFamily="18" charset="0"/>
              </a:rPr>
              <a:t>F</a:t>
            </a:r>
            <a:r>
              <a:rPr lang="en-US" b="0" i="0" dirty="0">
                <a:solidFill>
                  <a:schemeClr val="bg1"/>
                </a:solidFill>
                <a:effectLst/>
                <a:latin typeface="Times New Roman" panose="02020603050405020304" pitchFamily="18" charset="0"/>
                <a:cs typeface="Times New Roman" panose="02020603050405020304" pitchFamily="18" charset="0"/>
              </a:rPr>
              <a:t>orest for classification.</a:t>
            </a:r>
          </a:p>
          <a:p>
            <a:pPr lvl="1"/>
            <a:r>
              <a:rPr lang="en-US" b="0" i="0" dirty="0">
                <a:solidFill>
                  <a:schemeClr val="bg1"/>
                </a:solidFill>
                <a:effectLst/>
                <a:latin typeface="Times New Roman" panose="02020603050405020304" pitchFamily="18" charset="0"/>
                <a:cs typeface="Times New Roman" panose="02020603050405020304" pitchFamily="18" charset="0"/>
              </a:rPr>
              <a:t>Develop models for both algorithms for comparison.</a:t>
            </a:r>
          </a:p>
          <a:p>
            <a:pPr lvl="1"/>
            <a:r>
              <a:rPr lang="en-US" b="0" i="0" dirty="0">
                <a:solidFill>
                  <a:schemeClr val="bg1"/>
                </a:solidFill>
                <a:effectLst/>
                <a:latin typeface="Times New Roman" panose="02020603050405020304" pitchFamily="18" charset="0"/>
                <a:cs typeface="Times New Roman" panose="02020603050405020304" pitchFamily="18" charset="0"/>
              </a:rPr>
              <a:t>Perform hyperparameter tuning using the validation set.</a:t>
            </a:r>
          </a:p>
          <a:p>
            <a:pPr lvl="1"/>
            <a:r>
              <a:rPr lang="en-US" b="0" i="0" dirty="0">
                <a:solidFill>
                  <a:schemeClr val="bg1"/>
                </a:solidFill>
                <a:effectLst/>
                <a:latin typeface="Times New Roman" panose="02020603050405020304" pitchFamily="18" charset="0"/>
                <a:cs typeface="Times New Roman" panose="02020603050405020304" pitchFamily="18" charset="0"/>
              </a:rPr>
              <a:t>Assess the models' performance using various evaluation metrics.</a:t>
            </a:r>
          </a:p>
          <a:p>
            <a:pPr marL="0" indent="0" algn="l">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lgn="l">
              <a:buNone/>
            </a:pPr>
            <a:r>
              <a:rPr lang="en-US" sz="1800" dirty="0">
                <a:solidFill>
                  <a:schemeClr val="bg1"/>
                </a:solidFill>
                <a:latin typeface="Times New Roman" panose="02020603050405020304" pitchFamily="18" charset="0"/>
                <a:cs typeface="Times New Roman" panose="02020603050405020304" pitchFamily="18" charset="0"/>
              </a:rPr>
              <a:t>6.    Evaluation and Metrics</a:t>
            </a:r>
          </a:p>
          <a:p>
            <a:pPr lvl="1"/>
            <a:r>
              <a:rPr lang="en-US" dirty="0">
                <a:solidFill>
                  <a:schemeClr val="bg1"/>
                </a:solidFill>
                <a:latin typeface="Times New Roman" panose="02020603050405020304" pitchFamily="18" charset="0"/>
                <a:cs typeface="Times New Roman" panose="02020603050405020304" pitchFamily="18" charset="0"/>
              </a:rPr>
              <a:t>Define evaluation metrics that align with the project's goals, such as accuracy, precision, recall, F1-score, or ROC AUC.</a:t>
            </a:r>
          </a:p>
          <a:p>
            <a:pPr lvl="1"/>
            <a:r>
              <a:rPr lang="en-US" dirty="0">
                <a:solidFill>
                  <a:schemeClr val="bg1"/>
                </a:solidFill>
                <a:latin typeface="Times New Roman" panose="02020603050405020304" pitchFamily="18" charset="0"/>
                <a:cs typeface="Times New Roman" panose="02020603050405020304" pitchFamily="18" charset="0"/>
              </a:rPr>
              <a:t>Establish a clear evaluation plan, including how the model will be tested and validated.</a:t>
            </a:r>
          </a:p>
          <a:p>
            <a:pPr marL="0" indent="0">
              <a:buNone/>
            </a:pPr>
            <a:endParaRPr lang="en-US" dirty="0"/>
          </a:p>
        </p:txBody>
      </p:sp>
    </p:spTree>
    <p:extLst>
      <p:ext uri="{BB962C8B-B14F-4D97-AF65-F5344CB8AC3E}">
        <p14:creationId xmlns:p14="http://schemas.microsoft.com/office/powerpoint/2010/main" val="41526876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1808</TotalTime>
  <Words>1321</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Times New Roman</vt:lpstr>
      <vt:lpstr>Wingdings 3</vt:lpstr>
      <vt:lpstr>Slice</vt:lpstr>
      <vt:lpstr>        Predicting Credit Card Approval </vt:lpstr>
      <vt:lpstr> Scope of the Project</vt:lpstr>
      <vt:lpstr>PowerPoint Presentation</vt:lpstr>
      <vt:lpstr>Design Summary of the Project</vt:lpstr>
      <vt:lpstr>Design of the Project</vt:lpstr>
      <vt:lpstr>Foundation of the Project</vt:lpstr>
      <vt:lpstr>PowerPoint Presentation</vt:lpstr>
      <vt:lpstr>PowerPoint Presentation</vt:lpstr>
      <vt:lpstr>PowerPoint Presentation</vt:lpstr>
      <vt:lpstr>Findings of the Project</vt:lpstr>
      <vt:lpstr>PowerPoint Presentation</vt:lpstr>
      <vt:lpstr>PowerPoint Presentation</vt:lpstr>
      <vt:lpstr>PowerPoint Presentation</vt:lpstr>
      <vt:lpstr>PowerPoint Presentation</vt:lpstr>
      <vt:lpstr>Outcomes of the Project</vt:lpstr>
      <vt:lpstr>PowerPoint Presentation</vt:lpstr>
      <vt:lpstr>PowerPoint Presentation</vt:lpstr>
      <vt:lpstr>Implications of the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Approval </dc:title>
  <dc:creator>renjini balachnadran</dc:creator>
  <cp:lastModifiedBy>renjini balachnadran</cp:lastModifiedBy>
  <cp:revision>18</cp:revision>
  <dcterms:created xsi:type="dcterms:W3CDTF">2023-09-12T00:58:04Z</dcterms:created>
  <dcterms:modified xsi:type="dcterms:W3CDTF">2023-09-15T04:38:09Z</dcterms:modified>
</cp:coreProperties>
</file>