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ley.nz/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1, Part 1: R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Not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““operated through a series of Excel spreadsheets, which had to be completed manually, by a process of copying and pasting data from one spreadsheet to another”, and “that it should be automated” but never was.”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“After subtracting the old rate from the new rate, the spreadsheet divided by their sum instead of their average, as the modeler had intended.” </a:t>
            </a:r>
            <a:r>
              <a:rPr sz="2000" baseline="30000">
                <a:hlinkClick r:id="rId2" action="ppaction://hlinksldjump"/>
              </a:rPr>
              <a:t>2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Not to Do, Part Two</a:t>
            </a:r>
          </a:p>
        </p:txBody>
      </p:sp>
      <p:pic>
        <p:nvPicPr>
          <p:cNvPr descr="images/rr_ny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1200" y="1193800"/>
            <a:ext cx="3543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Cleaning Up Data Manually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Suppose you have survey data from 16 deaf subjects. It looks like this…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subjid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age_deaf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age_exposed_asl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learn_asl_from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Parents, Siblings, Friends, Teachers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Parents, Friends, Teachers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birth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Parents, Siblings, Friends, Teachers, Other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Friends, Teachers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birth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Friends, Other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 years old or older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Siblings, Friends, Teachers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Cleaning Up Data Manually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data needs to be cleaned up before analysis. You could do this manually via Excel. To be able to get a mean ASL age of exposure, you:</a:t>
            </a:r>
          </a:p>
          <a:p>
            <a:pPr lvl="0"/>
            <a:r>
              <a:rPr/>
              <a:t>replace “birth” with “0”</a:t>
            </a:r>
          </a:p>
          <a:p>
            <a:pPr lvl="0"/>
            <a:r>
              <a:rPr/>
              <a:t>replace “2 years old or older” with “2”</a:t>
            </a:r>
          </a:p>
          <a:p>
            <a:pPr lvl="0" indent="0" marL="0">
              <a:buNone/>
            </a:pPr>
            <a:r>
              <a:rPr/>
              <a:t>However:</a:t>
            </a:r>
          </a:p>
          <a:p>
            <a:pPr lvl="0"/>
            <a:r>
              <a:rPr/>
              <a:t>you have no </a:t>
            </a:r>
            <a:r>
              <a:rPr i="1"/>
              <a:t>documentation</a:t>
            </a:r>
            <a:r>
              <a:rPr/>
              <a:t> of what you did (unless you write it down manually)</a:t>
            </a:r>
          </a:p>
          <a:p>
            <a:pPr lvl="0"/>
            <a:r>
              <a:rPr/>
              <a:t>other people </a:t>
            </a:r>
            <a:r>
              <a:rPr i="1"/>
              <a:t>cannot see</a:t>
            </a:r>
            <a:r>
              <a:rPr/>
              <a:t> what decisions you made</a:t>
            </a:r>
          </a:p>
          <a:p>
            <a:pPr lvl="0"/>
            <a:r>
              <a:rPr/>
              <a:t>if you get more data, you will have to manually recode the data again.</a:t>
            </a:r>
          </a:p>
          <a:p>
            <a:pPr lvl="0"/>
            <a:r>
              <a:rPr/>
              <a:t>This leads to mistakes, especially if the project spans multiple researchers and/or years!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Cleaning Up Data via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Alternatively, you could use R: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 </a:t>
            </a:r>
            <a:r>
              <a:rPr>
                <a:solidFill>
                  <a:srgbClr val="5E5E5E"/>
                </a:solidFill>
                <a:latin typeface="Courier"/>
              </a:rPr>
              <a:t># for pipe (i.e., %&gt;% 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(dplyr) </a:t>
            </a:r>
            <a:r>
              <a:rPr>
                <a:solidFill>
                  <a:srgbClr val="5E5E5E"/>
                </a:solidFill>
                <a:latin typeface="Courier"/>
              </a:rPr>
              <a:t># for mutate() and case_when()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cleaner_data &lt;- messy_data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age_exposed_asl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case_when</a:t>
            </a:r>
            <a:r>
              <a:rPr>
                <a:solidFill>
                  <a:srgbClr val="003B4F"/>
                </a:solidFill>
                <a:latin typeface="Courier"/>
              </a:rPr>
              <a:t>(age_exposed_asl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"birth"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"0"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         age_exposed_asl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 years old or older"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        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age_exposed_asl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         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)</a:t>
            </a:r>
          </a:p>
          <a:p>
            <a:pPr lvl="0" indent="0" marL="0">
              <a:buNone/>
            </a:pPr>
            <a:r>
              <a:rPr/>
              <a:t>This code uses the </a:t>
            </a:r>
            <a:r>
              <a:rPr i="1"/>
              <a:t>mutate()</a:t>
            </a:r>
            <a:r>
              <a:rPr/>
              <a:t> and </a:t>
            </a:r>
            <a:r>
              <a:rPr i="1"/>
              <a:t>case_when()</a:t>
            </a:r>
            <a:r>
              <a:rPr/>
              <a:t> functions in the </a:t>
            </a:r>
            <a:r>
              <a:rPr i="1"/>
              <a:t>dplyr</a:t>
            </a:r>
            <a:r>
              <a:rPr/>
              <a:t> package to replace the two non-numeric values while keeping the rest of the values the same.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Cleaning Up Data via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the results!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subjid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age_deaf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age_exposed_asl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learn_asl_from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Parents, Siblings, Friends, Teachers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Parents, Friends, Teachers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Parents, Siblings, Friends, Teachers, Other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Friends, Teachers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Friends, Other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Siblings, Friends, Teachers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Code handles in-progress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write the code before you collect all of your data</a:t>
            </a:r>
          </a:p>
          <a:p>
            <a:pPr lvl="0"/>
            <a:r>
              <a:rPr/>
              <a:t>Then you add new files to your project folder, and rerun your code</a:t>
            </a:r>
          </a:p>
          <a:p>
            <a:pPr lvl="0"/>
            <a:r>
              <a:rPr/>
              <a:t>The code will find the new data and update everything!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Cleaning up Data via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Suppose a few months later you add two more subjects:</a:t>
            </a:r>
          </a:p>
          <a:p>
            <a:pPr lvl="0" indent="0" marL="0">
              <a:buNone/>
            </a:pPr>
            <a:r>
              <a:rPr/>
              <a:t>Instead of manually recoding the data, and hoping it stays consistent from the last time, you can simply rerun the script on the whole dataset to get:</a:t>
            </a:r>
          </a:p>
          <a:p>
            <a:pPr lvl="0" indent="0" marL="0">
              <a:buNone/>
            </a:pPr>
            <a:r>
              <a:rPr b="1"/>
              <a:t>R allows you to code your data </a:t>
            </a:r>
            <a:r>
              <a:rPr b="1" i="1"/>
              <a:t>once</a:t>
            </a:r>
            <a:r>
              <a:rPr b="1"/>
              <a:t> and apply it consistently to </a:t>
            </a:r>
            <a:r>
              <a:rPr b="1" i="1"/>
              <a:t>any dataset you have</a:t>
            </a:r>
            <a:r>
              <a:rPr b="1"/>
              <a:t>, including future data!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Code is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 code is </a:t>
            </a:r>
            <a:r>
              <a:rPr i="1"/>
              <a:t>self-documenting</a:t>
            </a:r>
            <a:r>
              <a:rPr/>
              <a:t>!</a:t>
            </a:r>
          </a:p>
          <a:p>
            <a:pPr lvl="0"/>
            <a:r>
              <a:rPr/>
              <a:t>Well-written and commented code tells you what you did with the data.</a:t>
            </a:r>
          </a:p>
          <a:p>
            <a:pPr lvl="0"/>
            <a:r>
              <a:rPr/>
              <a:t>You can always go back and see what the code does if you’re not sure what you did.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Code outlives your research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Code allows consistency across </a:t>
            </a:r>
            <a:r>
              <a:rPr i="1"/>
              <a:t>researchers</a:t>
            </a:r>
            <a:r>
              <a:rPr/>
              <a:t> as well as </a:t>
            </a:r>
            <a:r>
              <a:rPr i="1"/>
              <a:t>subjects</a:t>
            </a:r>
            <a:r>
              <a:rPr/>
              <a:t> and </a:t>
            </a:r>
            <a:r>
              <a:rPr i="1"/>
              <a:t>time</a:t>
            </a:r>
            <a:r>
              <a:rPr/>
              <a:t>.</a:t>
            </a:r>
          </a:p>
          <a:p>
            <a:pPr lvl="0"/>
            <a:r>
              <a:rPr/>
              <a:t>Can you be sure your RAs are doing manual work right every single time? Are they doing it the same way as previous RAs?</a:t>
            </a:r>
          </a:p>
          <a:p>
            <a:pPr lvl="0"/>
            <a:r>
              <a:rPr/>
              <a:t>Code automates the manual and repetitive work that humans often make mistakes 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Code generates the visualizations you want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ggplot2 in R to generate a stunning array of visualizations, limited only by your imagination</a:t>
            </a:r>
          </a:p>
          <a:p>
            <a:pPr lvl="0"/>
            <a:r>
              <a:rPr/>
              <a:t>No more wrestling with Excel or Google charts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R has an amazing community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you have a problem, other people have had &amp; solved that problem before.</a:t>
            </a:r>
          </a:p>
          <a:p>
            <a:pPr lvl="0"/>
            <a:r>
              <a:rPr/>
              <a:t>There are open-source packages for almost everything under the sun.</a:t>
            </a:r>
          </a:p>
          <a:p>
            <a:pPr lvl="0"/>
            <a:r>
              <a:rPr/>
              <a:t>There is extensive documentation for everything in R.</a:t>
            </a:r>
          </a:p>
          <a:p>
            <a:pPr lvl="0"/>
            <a:r>
              <a:rPr/>
              <a:t>StackExchange and ChatGPT work really well for solving problems with R.</a:t>
            </a:r>
          </a:p>
          <a:p>
            <a:pPr lvl="0"/>
            <a:r>
              <a:rPr/>
              <a:t>Hadley Wickham has a </a:t>
            </a:r>
            <a:r>
              <a:rPr>
                <a:hlinkClick r:id="rId2"/>
              </a:rPr>
              <a:t>free and well-written R textbook</a:t>
            </a:r>
            <a:r>
              <a:rPr/>
              <a:t>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 You become a coder!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Welcome to the world of computer programming!</a:t>
            </a:r>
          </a:p>
          <a:p>
            <a:pPr lvl="0"/>
            <a:r>
              <a:rPr/>
              <a:t>R is a great way to get started via a user-friendly language which can be applied to things you actually use (i.e., data).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to expect…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 of this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workshop will teach you R in an accessible way (coming from someone who only took one formal programming class and none in R!).</a:t>
            </a:r>
          </a:p>
          <a:p>
            <a:pPr lvl="0"/>
            <a:r>
              <a:rPr/>
              <a:t>The primary purpose of this workshop is to teach you the basics of R programming </a:t>
            </a:r>
            <a:r>
              <a:rPr i="1"/>
              <a:t>and get you started on using R for your own research</a:t>
            </a:r>
            <a:r>
              <a:rPr/>
              <a:t>.</a:t>
            </a:r>
          </a:p>
          <a:p>
            <a:pPr lvl="0"/>
            <a:r>
              <a:rPr/>
              <a:t>Some of you have more experience with R than others, so:</a:t>
            </a:r>
          </a:p>
          <a:p>
            <a:pPr lvl="1"/>
            <a:r>
              <a:rPr/>
              <a:t>We will be giving lectures half of the time.</a:t>
            </a:r>
          </a:p>
          <a:p>
            <a:pPr lvl="1"/>
            <a:r>
              <a:rPr/>
              <a:t>The other half will be lab time where you can:</a:t>
            </a:r>
          </a:p>
          <a:p>
            <a:pPr lvl="2"/>
            <a:r>
              <a:rPr/>
              <a:t>practice the concepts we’ve taught </a:t>
            </a:r>
            <a:r>
              <a:rPr i="1"/>
              <a:t>or</a:t>
            </a:r>
          </a:p>
          <a:p>
            <a:pPr lvl="2"/>
            <a:r>
              <a:rPr/>
              <a:t>work on improving your own R skills using your own data, with our help (OYOLabs)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 Your Own (OYO)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hardest part of learning R is applying it to your own specific situation and your own data/projects.</a:t>
            </a:r>
          </a:p>
          <a:p>
            <a:pPr lvl="0"/>
            <a:r>
              <a:rPr/>
              <a:t>OYOLabs are meant for you to build your own workspace (or workspaces) with R so that you have a foundation to continue using R with your own projects after the Institute</a:t>
            </a:r>
          </a:p>
          <a:p>
            <a:pPr lvl="1"/>
            <a:r>
              <a:rPr/>
              <a:t>You will have Brennan, Matt, and each other to help you work through the problems that will inevitably crop up!</a:t>
            </a:r>
          </a:p>
          <a:p>
            <a:pPr lvl="0"/>
            <a:r>
              <a:rPr/>
              <a:t>We encourage you to use the OYOLabs to work on your projects </a:t>
            </a:r>
            <a:r>
              <a:rPr i="1"/>
              <a:t>as they relate to that day</a:t>
            </a:r>
            <a:r>
              <a:rPr/>
              <a:t>. For example, on Tuesday (data visualization day!) you should try to write or refine scripts which visualize your data.</a:t>
            </a:r>
          </a:p>
          <a:p>
            <a:pPr lvl="1"/>
            <a:r>
              <a:rPr/>
              <a:t>However, if you wish to work on other aspects of your R project instead, use your time the best way you feel fit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Clinic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have an </a:t>
            </a:r>
            <a:r>
              <a:rPr i="1"/>
              <a:t>R Clinic</a:t>
            </a:r>
            <a:r>
              <a:rPr/>
              <a:t> on Saturday afternoon.</a:t>
            </a:r>
          </a:p>
          <a:p>
            <a:pPr lvl="0"/>
            <a:r>
              <a:rPr/>
              <a:t>This is time for you to meet with me and/or Matt for help and advice with your analysis.</a:t>
            </a:r>
          </a:p>
          <a:p>
            <a:pPr lvl="0"/>
            <a:r>
              <a:rPr/>
              <a:t>Length of appointments will depend on how many people are interested.</a:t>
            </a:r>
          </a:p>
          <a:p>
            <a:pPr lvl="0"/>
            <a:r>
              <a:rPr/>
              <a:t>You are encouraged to also come up to us any other time during the Institute (such as lunchtime) if you desire answers, help, or conversation!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Workshop schedule (in COURSE OVERVIEW)</a:t>
            </a:r>
          </a:p>
        </p:txBody>
      </p:sp>
      <p:pic>
        <p:nvPicPr>
          <p:cNvPr descr="images/Screenshot%202023-06-05%20at%206.37.52%20P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594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Plesser, H. E. (2017). Reproducibility vs. Replicability: A Brief History of a Confused Terminology. Frontiers in Neuroinformatics, 11, 76.</a:t>
            </a:r>
          </a:p>
          <a:p>
            <a:pPr lvl="0" indent="0" marL="0">
              <a:buNone/>
            </a:pPr>
            <a:r>
              <a:rPr sz="1800"/>
              <a:t>2. https://blog.revolutionanalytics.com/2013/02/did-an-excel-error-bring-down-the-london-whale.html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Welcome to 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</a:t>
            </a:r>
            <a:r>
              <a:rPr/>
              <a:t> is a user-friendly, intuitive programming language that allows researchers to efficiently manage, analyze, and visualize data.</a:t>
            </a:r>
          </a:p>
          <a:p>
            <a:pPr lvl="0" indent="0" marL="0">
              <a:buNone/>
            </a:pPr>
            <a:r>
              <a:rPr i="1"/>
              <a:t>R</a:t>
            </a:r>
            <a:r>
              <a:rPr/>
              <a:t> is widely used and has become the de facto language for data management and analysis in the scientific community; thus, it is important to learn and can be immensely helpful for you in the future!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Use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is difficult and time-consuming to learn. However, learning R will be worth your while if you want to become a pro at data analysis!</a:t>
            </a:r>
          </a:p>
          <a:p>
            <a:pPr lvl="0" indent="0" marL="0">
              <a:buNone/>
            </a:pPr>
            <a:r>
              <a:rPr/>
              <a:t>The benefits of processing your data via R include:</a:t>
            </a:r>
          </a:p>
          <a:p>
            <a:pPr lvl="0"/>
            <a:r>
              <a:rPr/>
              <a:t>You can wrangle and analyze your data more efficiently and without mistakes from manual data entry.</a:t>
            </a:r>
          </a:p>
          <a:p>
            <a:pPr lvl="0"/>
            <a:r>
              <a:rPr/>
              <a:t>You can re-run your analysis as many times as you want!</a:t>
            </a:r>
          </a:p>
          <a:p>
            <a:pPr lvl="0"/>
            <a:r>
              <a:rPr/>
              <a:t>You can easily share your analysis with others by sending them your scripts.</a:t>
            </a:r>
          </a:p>
          <a:p>
            <a:pPr lvl="0"/>
            <a:r>
              <a:rPr/>
              <a:t>Your analysis is fully </a:t>
            </a:r>
            <a:r>
              <a:rPr i="1"/>
              <a:t>reproducible</a:t>
            </a:r>
            <a:r>
              <a:rPr/>
              <a:t> - you have an exact record of what you did with your data from start to finish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Reproducible science is the name of the game!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/>
            <a:r>
              <a:rPr b="1"/>
              <a:t>Methods reproducibility:</a:t>
            </a:r>
            <a:r>
              <a:rPr/>
              <a:t> Same procedures on data can be exactly repeated by the same team</a:t>
            </a:r>
          </a:p>
          <a:p>
            <a:pPr lvl="0"/>
            <a:r>
              <a:rPr b="1"/>
              <a:t>Results reproducibility:</a:t>
            </a:r>
            <a:r>
              <a:rPr/>
              <a:t> Same results can be obtained from an independent study with the same procedures</a:t>
            </a:r>
          </a:p>
          <a:p>
            <a:pPr lvl="0"/>
            <a:r>
              <a:rPr b="1"/>
              <a:t>Inferential reproducibility:</a:t>
            </a:r>
            <a:r>
              <a:rPr/>
              <a:t> Same conclusions can be drawn from an independent replication or a reanalysis</a:t>
            </a:r>
          </a:p>
          <a:p>
            <a:pPr lvl="0"/>
            <a:r>
              <a:rPr/>
              <a:t>Analysis via R addresses </a:t>
            </a:r>
            <a:r>
              <a:rPr b="1"/>
              <a:t>methods reproducibility</a:t>
            </a:r>
            <a:r>
              <a:rPr/>
              <a:t> &amp; can help with other forms of reproducibility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reproducible workflows via R will mitigate/solve:</a:t>
            </a:r>
          </a:p>
          <a:p>
            <a:pPr lvl="0" indent="-342900" marL="342900">
              <a:buAutoNum type="arabicPeriod"/>
            </a:pPr>
            <a:r>
              <a:rPr/>
              <a:t>Poor statistical analysis</a:t>
            </a:r>
          </a:p>
          <a:p>
            <a:pPr lvl="0" indent="-342900" marL="342900">
              <a:buAutoNum type="arabicPeriod"/>
            </a:pPr>
            <a:r>
              <a:rPr/>
              <a:t>Unavailable methods/code</a:t>
            </a:r>
          </a:p>
          <a:p>
            <a:pPr lvl="0" indent="-342900" marL="342900">
              <a:buAutoNum type="arabicPeriod"/>
            </a:pPr>
            <a:r>
              <a:rPr/>
              <a:t>Unavailable raw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Coding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Code is independent of data</a:t>
            </a:r>
          </a:p>
          <a:p>
            <a:pPr lvl="0" indent="-342900" marL="342900">
              <a:buAutoNum type="arabicPeriod"/>
            </a:pPr>
            <a:r>
              <a:rPr/>
              <a:t>Code handles large or in-progress datasets</a:t>
            </a:r>
          </a:p>
          <a:p>
            <a:pPr lvl="0" indent="-342900" marL="342900">
              <a:buAutoNum type="arabicPeriod"/>
            </a:pPr>
            <a:r>
              <a:rPr/>
              <a:t>Code is documentation</a:t>
            </a:r>
          </a:p>
          <a:p>
            <a:pPr lvl="0" indent="-342900" marL="342900">
              <a:buAutoNum type="arabicPeriod"/>
            </a:pPr>
            <a:r>
              <a:rPr/>
              <a:t>Code outlives your research team</a:t>
            </a:r>
          </a:p>
          <a:p>
            <a:pPr lvl="0" indent="-342900" marL="342900">
              <a:buAutoNum type="arabicPeriod"/>
            </a:pPr>
            <a:r>
              <a:rPr/>
              <a:t>Code generates the visualizations that you actually want</a:t>
            </a:r>
          </a:p>
          <a:p>
            <a:pPr lvl="0" indent="-342900" marL="342900">
              <a:buAutoNum type="arabicPeriod"/>
            </a:pPr>
            <a:r>
              <a:rPr/>
              <a:t>R has an amazing community &amp; resources</a:t>
            </a:r>
          </a:p>
          <a:p>
            <a:pPr lvl="0" indent="-342900" marL="342900">
              <a:buAutoNum type="arabicPeriod"/>
            </a:pPr>
            <a:r>
              <a:rPr/>
              <a:t>You become a coder!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Code is independent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Your data is sacrosanct.</a:t>
            </a:r>
            <a:r>
              <a:rPr/>
              <a:t> You shouldn’t ever mess with it.</a:t>
            </a:r>
          </a:p>
          <a:p>
            <a:pPr lvl="0"/>
            <a:r>
              <a:rPr/>
              <a:t>Code lets you analyze data without touching it.</a:t>
            </a:r>
          </a:p>
          <a:p>
            <a:pPr lvl="0"/>
            <a:r>
              <a:rPr/>
              <a:t>It follows that we shouldn’t be analyzing data using spreadsheets.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Not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1, Part 1:  R Introduction</dc:title>
  <dc:creator/>
  <cp:keywords/>
  <dcterms:created xsi:type="dcterms:W3CDTF">2023-06-07T23:38:47Z</dcterms:created>
  <dcterms:modified xsi:type="dcterms:W3CDTF">2023-06-07T23:38:47Z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footer">
    <vt:lpwstr>https://github.com/brennangitsit/2023_IAM3_R | Thanks to Adam Stone for creating and sharing the content in this slidedeck!</vt:lpwstr>
  </property>
  <property fmtid="{D5CDD505-2E9C-101B-9397-08002B2CF9AE}" pid="8" name="global_packages">
    <vt:lpwstr/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smaller">
    <vt:lpwstr>False</vt:lpwstr>
  </property>
  <property fmtid="{D5CDD505-2E9C-101B-9397-08002B2CF9AE}" pid="14" name="theme">
    <vt:lpwstr/>
  </property>
  <property fmtid="{D5CDD505-2E9C-101B-9397-08002B2CF9AE}" pid="15" name="toc-title">
    <vt:lpwstr>Table of contents</vt:lpwstr>
  </property>
</Properties>
</file>