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0" r:id="rId5"/>
    <p:sldId id="261" r:id="rId6"/>
    <p:sldId id="262" r:id="rId7"/>
    <p:sldId id="265" r:id="rId8"/>
    <p:sldId id="266" r:id="rId9"/>
    <p:sldId id="272" r:id="rId10"/>
    <p:sldId id="274" r:id="rId11"/>
    <p:sldId id="275" r:id="rId12"/>
    <p:sldId id="276" r:id="rId13"/>
    <p:sldId id="271" r:id="rId14"/>
    <p:sldId id="268" r:id="rId15"/>
    <p:sldId id="26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B0F9E3-2220-D34B-8BF1-109D59E34359}">
          <p14:sldIdLst>
            <p14:sldId id="256"/>
            <p14:sldId id="257"/>
          </p14:sldIdLst>
        </p14:section>
        <p14:section name="How to Write Good Code" id="{975EA76D-F6BC-3544-B0D3-F4A64A47D4E4}">
          <p14:sldIdLst>
            <p14:sldId id="267"/>
            <p14:sldId id="260"/>
            <p14:sldId id="261"/>
            <p14:sldId id="262"/>
            <p14:sldId id="265"/>
            <p14:sldId id="266"/>
          </p14:sldIdLst>
        </p14:section>
        <p14:section name="How to Keep Learning R" id="{3EB9095D-64E7-704D-867D-590BBCC38626}">
          <p14:sldIdLst>
            <p14:sldId id="272"/>
            <p14:sldId id="274"/>
            <p14:sldId id="275"/>
            <p14:sldId id="276"/>
          </p14:sldIdLst>
        </p14:section>
        <p14:section name="Cool Stuff" id="{8DE6AEC7-6E5F-7F48-9BF2-888980185F68}">
          <p14:sldIdLst>
            <p14:sldId id="271"/>
            <p14:sldId id="268"/>
            <p14:sldId id="26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A87"/>
    <a:srgbClr val="5CB331"/>
    <a:srgbClr val="D0D00C"/>
    <a:srgbClr val="7171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43" autoAdjust="0"/>
    <p:restoredTop sz="94710" autoAdjust="0"/>
  </p:normalViewPr>
  <p:slideViewPr>
    <p:cSldViewPr snapToGrid="0" snapToObjects="1">
      <p:cViewPr varScale="1">
        <p:scale>
          <a:sx n="119" d="100"/>
          <a:sy n="119" d="100"/>
        </p:scale>
        <p:origin x="192" y="14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1C8A87"/>
                </a:solidFill>
                <a:latin typeface="Hadassah Friedlaender" panose="02020603050405020304" pitchFamily="18" charset="-79"/>
                <a:cs typeface="Hadassah Friedlaender" panose="02020603050405020304" pitchFamily="18" charset="-79"/>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8A87"/>
                </a:solidFill>
                <a:latin typeface="Hadassah Friedlaender" panose="02020603050405020304" pitchFamily="18" charset="-79"/>
                <a:cs typeface="Hadassah Friedlaender" panose="02020603050405020304" pitchFamily="18" charset="-79"/>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6/16/23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ley.nz/" TargetMode="External"/><Relationship Id="rId1" Type="http://schemas.openxmlformats.org/officeDocument/2006/relationships/slideLayout" Target="../slideLayouts/slideLayout2.xml"/><Relationship Id="rId5" Type="http://schemas.openxmlformats.org/officeDocument/2006/relationships/hyperlink" Target="https://pll.harvard.edu/subject/r" TargetMode="External"/><Relationship Id="rId4" Type="http://schemas.openxmlformats.org/officeDocument/2006/relationships/hyperlink" Target="https://www.codecademy.com/learn/learn-r?periods=year&amp;plan_id=proGoldAnnualV2&amp;utm_source=pepperjam&amp;utm_medium=affiliate&amp;utm_term=226320&amp;clickId=4415643850&amp;pj_creativeid=8-12462&amp;pj_publisherid=22632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KnkfSOZNMkg&amp;list=PL2ltQwWwJ4izi1RBEQaSlJheLdcxG0dXA&amp;index=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orstell/signglossR"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hyperlink" Target="http://www.r-statistics.com/2012/03/do-more-with-dates-and-times-in-r-with-lubridate-1-1-0/" TargetMode="External"/><Relationship Id="rId13" Type="http://schemas.openxmlformats.org/officeDocument/2006/relationships/hyperlink" Target="http://www.htmlwidgets.org/" TargetMode="External"/><Relationship Id="rId18" Type="http://schemas.openxmlformats.org/officeDocument/2006/relationships/hyperlink" Target="http://christophergandrud.github.io/networkD3/" TargetMode="External"/><Relationship Id="rId26" Type="http://schemas.openxmlformats.org/officeDocument/2006/relationships/hyperlink" Target="http://www.rdocumentation.org/packages/multcomp" TargetMode="External"/><Relationship Id="rId3" Type="http://schemas.openxmlformats.org/officeDocument/2006/relationships/hyperlink" Target="https://www.tidyverse.org/" TargetMode="External"/><Relationship Id="rId21" Type="http://schemas.openxmlformats.org/officeDocument/2006/relationships/hyperlink" Target="https://www.tidymodels.org/packages/" TargetMode="External"/><Relationship Id="rId7" Type="http://schemas.openxmlformats.org/officeDocument/2006/relationships/hyperlink" Target="http://journal.r-project.org/archive/2010-2/RJournal_2010-2_Wickham.pdf" TargetMode="External"/><Relationship Id="rId12" Type="http://schemas.openxmlformats.org/officeDocument/2006/relationships/hyperlink" Target="http://rgl.neoscientists.org/about.shtml" TargetMode="External"/><Relationship Id="rId17" Type="http://schemas.openxmlformats.org/officeDocument/2006/relationships/hyperlink" Target="http://rich-iannone.github.io/DiagrammeR/" TargetMode="External"/><Relationship Id="rId25" Type="http://schemas.openxmlformats.org/officeDocument/2006/relationships/hyperlink" Target="http://www.rdocumentation.org/packages/randomForest/functions/randomForest" TargetMode="External"/><Relationship Id="rId2" Type="http://schemas.openxmlformats.org/officeDocument/2006/relationships/hyperlink" Target="https://support.posit.co/hc/en-us/articles/201057987-Quick-list-of-useful-R-packages" TargetMode="External"/><Relationship Id="rId16" Type="http://schemas.openxmlformats.org/officeDocument/2006/relationships/hyperlink" Target="http://rstudio.github.io/DT/" TargetMode="External"/><Relationship Id="rId20" Type="http://schemas.openxmlformats.org/officeDocument/2006/relationships/hyperlink" Target="https://www.tidymodels.org/" TargetMode="External"/><Relationship Id="rId29" Type="http://schemas.openxmlformats.org/officeDocument/2006/relationships/hyperlink" Target="http://shiny.rstudio.com/" TargetMode="External"/><Relationship Id="rId1" Type="http://schemas.openxmlformats.org/officeDocument/2006/relationships/slideLayout" Target="../slideLayouts/slideLayout2.xml"/><Relationship Id="rId6" Type="http://schemas.openxmlformats.org/officeDocument/2006/relationships/hyperlink" Target="http://blog.rstudio.org/2014/01/17/introducing-dplyr/" TargetMode="External"/><Relationship Id="rId11" Type="http://schemas.openxmlformats.org/officeDocument/2006/relationships/hyperlink" Target="http://ggvis.rstudio.com/" TargetMode="External"/><Relationship Id="rId24" Type="http://schemas.openxmlformats.org/officeDocument/2006/relationships/hyperlink" Target="http://www.rdocumentation.org/packages/nlme/functions/nlme" TargetMode="External"/><Relationship Id="rId32" Type="http://schemas.openxmlformats.org/officeDocument/2006/relationships/hyperlink" Target="http://www.rdocumentation.org/packages/xtable/functions/xtable" TargetMode="External"/><Relationship Id="rId5" Type="http://schemas.openxmlformats.org/officeDocument/2006/relationships/hyperlink" Target="https://tidyverse.tidyverse.org/" TargetMode="External"/><Relationship Id="rId15" Type="http://schemas.openxmlformats.org/officeDocument/2006/relationships/hyperlink" Target="http://rstudio.github.io/dygraphs" TargetMode="External"/><Relationship Id="rId23" Type="http://schemas.openxmlformats.org/officeDocument/2006/relationships/hyperlink" Target="http://www.rdocumentation.org/packages/lme4/functions/lme4-package" TargetMode="External"/><Relationship Id="rId28" Type="http://schemas.openxmlformats.org/officeDocument/2006/relationships/hyperlink" Target="http://www.rdocumentation.org/packages/survival" TargetMode="External"/><Relationship Id="rId10" Type="http://schemas.openxmlformats.org/officeDocument/2006/relationships/hyperlink" Target="http://vita.had.co.nz/papers/layered-grammar.pdf" TargetMode="External"/><Relationship Id="rId19" Type="http://schemas.openxmlformats.org/officeDocument/2006/relationships/hyperlink" Target="https://github.com/bwlewis/rthreejs" TargetMode="External"/><Relationship Id="rId31" Type="http://schemas.openxmlformats.org/officeDocument/2006/relationships/hyperlink" Target="http://daringfireball.net/projects/markdown/" TargetMode="External"/><Relationship Id="rId4" Type="http://schemas.openxmlformats.org/officeDocument/2006/relationships/hyperlink" Target="https://www.tidyverse.org/packages" TargetMode="External"/><Relationship Id="rId9" Type="http://schemas.openxmlformats.org/officeDocument/2006/relationships/hyperlink" Target="http://docs.ggplot2.org/current/" TargetMode="External"/><Relationship Id="rId14" Type="http://schemas.openxmlformats.org/officeDocument/2006/relationships/hyperlink" Target="http://rstudio.github.io/leaflet/" TargetMode="External"/><Relationship Id="rId22" Type="http://schemas.openxmlformats.org/officeDocument/2006/relationships/hyperlink" Target="https://tidymodels.tidymodels.org/" TargetMode="External"/><Relationship Id="rId27" Type="http://schemas.openxmlformats.org/officeDocument/2006/relationships/hyperlink" Target="http://www.rdocumentation.org/packages/vcd" TargetMode="External"/><Relationship Id="rId30" Type="http://schemas.openxmlformats.org/officeDocument/2006/relationships/hyperlink" Target="https://rmarkdown.rstudi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US" dirty="0">
                <a:latin typeface="Hadassah Friedlaender" panose="02020603050405020304" pitchFamily="18" charset="-79"/>
                <a:cs typeface="Hadassah Friedlaender" panose="02020603050405020304" pitchFamily="18" charset="-79"/>
              </a:rPr>
              <a:t>Day 5, Part 2:</a:t>
            </a:r>
            <a:br>
              <a:rPr lang="en-US" dirty="0">
                <a:latin typeface="Hadassah Friedlaender" panose="02020603050405020304" pitchFamily="18" charset="-79"/>
                <a:cs typeface="Hadassah Friedlaender" panose="02020603050405020304" pitchFamily="18" charset="-79"/>
              </a:rPr>
            </a:br>
            <a:r>
              <a:rPr lang="en-US" dirty="0">
                <a:latin typeface="Hadassah Friedlaender" panose="02020603050405020304" pitchFamily="18" charset="-79"/>
                <a:cs typeface="Hadassah Friedlaender" panose="02020603050405020304" pitchFamily="18" charset="-79"/>
              </a:rPr>
              <a:t>Resources for Learning R</a:t>
            </a:r>
            <a:endParaRPr dirty="0">
              <a:latin typeface="Hadassah Friedlaender" panose="02020603050405020304" pitchFamily="18" charset="-79"/>
              <a:cs typeface="Hadassah Friedlaender" panose="02020603050405020304" pitchFamily="18" charset="-79"/>
            </a:endParaRPr>
          </a:p>
        </p:txBody>
      </p:sp>
      <p:sp>
        <p:nvSpPr>
          <p:cNvPr id="3" name="Subtitle 2"/>
          <p:cNvSpPr>
            <a:spLocks noGrp="1"/>
          </p:cNvSpPr>
          <p:nvPr>
            <p:ph type="subTitle" idx="1"/>
          </p:nvPr>
        </p:nvSpPr>
        <p:spPr>
          <a:xfrm>
            <a:off x="1371600" y="2914650"/>
            <a:ext cx="6400800" cy="1314450"/>
          </a:xfrm>
        </p:spPr>
        <p:txBody>
          <a:bodyPr/>
          <a:lstStyle/>
          <a:p>
            <a:pPr marL="0" lvl="0" indent="0">
              <a:buNone/>
            </a:pPr>
            <a:r>
              <a:rPr lang="en-US" dirty="0"/>
              <a:t>Brennan &amp; Matt</a:t>
            </a:r>
            <a:br>
              <a:rPr dirty="0"/>
            </a:br>
            <a:br>
              <a:rPr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6AE9-32E9-D891-D7EE-4BC0F1A08D48}"/>
              </a:ext>
            </a:extLst>
          </p:cNvPr>
          <p:cNvSpPr>
            <a:spLocks noGrp="1"/>
          </p:cNvSpPr>
          <p:nvPr>
            <p:ph type="title"/>
          </p:nvPr>
        </p:nvSpPr>
        <p:spPr/>
        <p:txBody>
          <a:bodyPr/>
          <a:lstStyle/>
          <a:p>
            <a:r>
              <a:rPr lang="en-US" dirty="0"/>
              <a:t>Learning R</a:t>
            </a:r>
          </a:p>
        </p:txBody>
      </p:sp>
      <p:sp>
        <p:nvSpPr>
          <p:cNvPr id="3" name="Content Placeholder 2">
            <a:extLst>
              <a:ext uri="{FF2B5EF4-FFF2-40B4-BE49-F238E27FC236}">
                <a16:creationId xmlns:a16="http://schemas.microsoft.com/office/drawing/2014/main" id="{2937C13B-404A-EFCC-C378-BC1B2265F3E9}"/>
              </a:ext>
            </a:extLst>
          </p:cNvPr>
          <p:cNvSpPr>
            <a:spLocks noGrp="1"/>
          </p:cNvSpPr>
          <p:nvPr>
            <p:ph idx="1"/>
          </p:nvPr>
        </p:nvSpPr>
        <p:spPr/>
        <p:txBody>
          <a:bodyPr/>
          <a:lstStyle/>
          <a:p>
            <a:r>
              <a:rPr lang="en-US" dirty="0"/>
              <a:t>There are </a:t>
            </a:r>
            <a:r>
              <a:rPr lang="en-US" b="1" dirty="0"/>
              <a:t>so</a:t>
            </a:r>
            <a:r>
              <a:rPr lang="en-US" dirty="0"/>
              <a:t> many resources for learning R!</a:t>
            </a:r>
          </a:p>
          <a:p>
            <a:pPr lvl="1"/>
            <a:r>
              <a:rPr lang="en-US" dirty="0">
                <a:hlinkClick r:id="rId2"/>
              </a:rPr>
              <a:t>A great textbook</a:t>
            </a:r>
            <a:r>
              <a:rPr lang="en-US" dirty="0"/>
              <a:t> by Hadley (can read only chapters of interest)</a:t>
            </a:r>
          </a:p>
          <a:p>
            <a:pPr lvl="1"/>
            <a:r>
              <a:rPr lang="en-US" dirty="0">
                <a:hlinkClick r:id="rId3"/>
              </a:rPr>
              <a:t>Swirl</a:t>
            </a:r>
            <a:r>
              <a:rPr lang="en-US" dirty="0"/>
              <a:t> is an R package for learning R</a:t>
            </a:r>
          </a:p>
          <a:p>
            <a:pPr lvl="1"/>
            <a:r>
              <a:rPr lang="en-US" dirty="0"/>
              <a:t>Online courses, including:</a:t>
            </a:r>
          </a:p>
          <a:p>
            <a:pPr lvl="2"/>
            <a:r>
              <a:rPr lang="en-US" dirty="0">
                <a:hlinkClick r:id="rId4"/>
              </a:rPr>
              <a:t>Codecademy</a:t>
            </a:r>
            <a:r>
              <a:rPr lang="en-US" dirty="0"/>
              <a:t> </a:t>
            </a:r>
          </a:p>
          <a:p>
            <a:pPr lvl="2"/>
            <a:r>
              <a:rPr lang="en-US" dirty="0">
                <a:hlinkClick r:id="rId5"/>
              </a:rPr>
              <a:t>Harvard on edX </a:t>
            </a:r>
            <a:r>
              <a:rPr lang="en-US" dirty="0"/>
              <a:t>(and other edX courses) (paid; can audit)</a:t>
            </a:r>
          </a:p>
        </p:txBody>
      </p:sp>
    </p:spTree>
    <p:extLst>
      <p:ext uri="{BB962C8B-B14F-4D97-AF65-F5344CB8AC3E}">
        <p14:creationId xmlns:p14="http://schemas.microsoft.com/office/powerpoint/2010/main" val="260422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7BFB-A798-4811-16A6-71E178592A2D}"/>
              </a:ext>
            </a:extLst>
          </p:cNvPr>
          <p:cNvSpPr>
            <a:spLocks noGrp="1"/>
          </p:cNvSpPr>
          <p:nvPr>
            <p:ph type="title"/>
          </p:nvPr>
        </p:nvSpPr>
        <p:spPr/>
        <p:txBody>
          <a:bodyPr/>
          <a:lstStyle/>
          <a:p>
            <a:r>
              <a:rPr lang="en-US" dirty="0"/>
              <a:t>Troubleshooting R</a:t>
            </a:r>
          </a:p>
        </p:txBody>
      </p:sp>
      <p:sp>
        <p:nvSpPr>
          <p:cNvPr id="3" name="Content Placeholder 2">
            <a:extLst>
              <a:ext uri="{FF2B5EF4-FFF2-40B4-BE49-F238E27FC236}">
                <a16:creationId xmlns:a16="http://schemas.microsoft.com/office/drawing/2014/main" id="{674EBD59-999A-48EF-DC2B-4982BBC3F73D}"/>
              </a:ext>
            </a:extLst>
          </p:cNvPr>
          <p:cNvSpPr>
            <a:spLocks noGrp="1"/>
          </p:cNvSpPr>
          <p:nvPr>
            <p:ph idx="1"/>
          </p:nvPr>
        </p:nvSpPr>
        <p:spPr>
          <a:xfrm>
            <a:off x="457201" y="1200150"/>
            <a:ext cx="5158292" cy="3737371"/>
          </a:xfrm>
        </p:spPr>
        <p:txBody>
          <a:bodyPr>
            <a:normAutofit/>
          </a:bodyPr>
          <a:lstStyle/>
          <a:p>
            <a:r>
              <a:rPr lang="en-US" dirty="0" err="1"/>
              <a:t>ChatGPT</a:t>
            </a:r>
            <a:r>
              <a:rPr lang="en-US" dirty="0"/>
              <a:t>!</a:t>
            </a:r>
          </a:p>
          <a:p>
            <a:r>
              <a:rPr lang="en-US" dirty="0" err="1"/>
              <a:t>StackExchange</a:t>
            </a:r>
            <a:endParaRPr lang="en-US" dirty="0"/>
          </a:p>
          <a:p>
            <a:r>
              <a:rPr lang="en-US" dirty="0"/>
              <a:t>Google</a:t>
            </a:r>
          </a:p>
          <a:p>
            <a:r>
              <a:rPr lang="en-US" dirty="0">
                <a:solidFill>
                  <a:srgbClr val="C00000"/>
                </a:solidFill>
              </a:rPr>
              <a:t>A note of caution…</a:t>
            </a:r>
          </a:p>
          <a:p>
            <a:pPr lvl="1"/>
            <a:r>
              <a:rPr lang="en-US" sz="1800" dirty="0"/>
              <a:t>ALWAYS be sure you know what code does before copying it from a rando on google</a:t>
            </a:r>
          </a:p>
          <a:p>
            <a:pPr lvl="1"/>
            <a:r>
              <a:rPr lang="en-US" sz="1800" dirty="0"/>
              <a:t>Or at least know it doesn’t do anything bad</a:t>
            </a:r>
          </a:p>
          <a:p>
            <a:pPr lvl="1"/>
            <a:r>
              <a:rPr lang="en-US" sz="1800" dirty="0"/>
              <a:t>If something is highly upvoted, it’s usually fine</a:t>
            </a:r>
          </a:p>
          <a:p>
            <a:pPr lvl="1"/>
            <a:r>
              <a:rPr lang="en-US" sz="1800" dirty="0"/>
              <a:t>I’ve never had a problem</a:t>
            </a:r>
          </a:p>
        </p:txBody>
      </p:sp>
      <p:pic>
        <p:nvPicPr>
          <p:cNvPr id="2050" name="Picture 2" descr="R Memes for Statistical Fiends (@rstatsmemes) / Twitter">
            <a:extLst>
              <a:ext uri="{FF2B5EF4-FFF2-40B4-BE49-F238E27FC236}">
                <a16:creationId xmlns:a16="http://schemas.microsoft.com/office/drawing/2014/main" id="{36FB31A8-449C-414E-962A-542CF7D20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493" y="1396717"/>
            <a:ext cx="3418770" cy="298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4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A8D-0347-FB30-7DC2-5760EC70FA1C}"/>
              </a:ext>
            </a:extLst>
          </p:cNvPr>
          <p:cNvSpPr>
            <a:spLocks noGrp="1"/>
          </p:cNvSpPr>
          <p:nvPr>
            <p:ph type="title"/>
          </p:nvPr>
        </p:nvSpPr>
        <p:spPr>
          <a:xfrm>
            <a:off x="-2888428" y="0"/>
            <a:ext cx="8229600" cy="857250"/>
          </a:xfrm>
        </p:spPr>
        <p:txBody>
          <a:bodyPr/>
          <a:lstStyle/>
          <a:p>
            <a:r>
              <a:rPr lang="en-US" dirty="0" err="1"/>
              <a:t>ChatGPT</a:t>
            </a:r>
            <a:endParaRPr lang="en-US" dirty="0"/>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2F9713F5-3494-146E-67EB-AA89AC4F2048}"/>
              </a:ext>
            </a:extLst>
          </p:cNvPr>
          <p:cNvPicPr>
            <a:picLocks noGrp="1" noChangeAspect="1"/>
          </p:cNvPicPr>
          <p:nvPr>
            <p:ph idx="1"/>
          </p:nvPr>
        </p:nvPicPr>
        <p:blipFill>
          <a:blip r:embed="rId2"/>
          <a:stretch>
            <a:fillRect/>
          </a:stretch>
        </p:blipFill>
        <p:spPr>
          <a:xfrm>
            <a:off x="2571079" y="-26663"/>
            <a:ext cx="6572921" cy="5170163"/>
          </a:xfrm>
        </p:spPr>
      </p:pic>
    </p:spTree>
    <p:extLst>
      <p:ext uri="{BB962C8B-B14F-4D97-AF65-F5344CB8AC3E}">
        <p14:creationId xmlns:p14="http://schemas.microsoft.com/office/powerpoint/2010/main" val="238124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F4F-DC41-EB3C-9A3B-92881BA8438C}"/>
              </a:ext>
            </a:extLst>
          </p:cNvPr>
          <p:cNvSpPr>
            <a:spLocks noGrp="1"/>
          </p:cNvSpPr>
          <p:nvPr>
            <p:ph type="title"/>
          </p:nvPr>
        </p:nvSpPr>
        <p:spPr/>
        <p:txBody>
          <a:bodyPr/>
          <a:lstStyle/>
          <a:p>
            <a:r>
              <a:rPr lang="en-US" dirty="0">
                <a:solidFill>
                  <a:srgbClr val="1C8A87"/>
                </a:solidFill>
                <a:latin typeface="Hadassah Friedlaender" panose="02020603050405020304" pitchFamily="18" charset="-79"/>
                <a:cs typeface="Hadassah Friedlaender" panose="02020603050405020304" pitchFamily="18" charset="-79"/>
              </a:rPr>
              <a:t>Cool Stuff</a:t>
            </a:r>
          </a:p>
        </p:txBody>
      </p:sp>
      <p:sp>
        <p:nvSpPr>
          <p:cNvPr id="3" name="Text Placeholder 2">
            <a:extLst>
              <a:ext uri="{FF2B5EF4-FFF2-40B4-BE49-F238E27FC236}">
                <a16:creationId xmlns:a16="http://schemas.microsoft.com/office/drawing/2014/main" id="{B9AF3050-AC9D-11A7-E8DD-13137903B5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292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80BC-E0A2-9356-9598-7A8AAEFB3C39}"/>
              </a:ext>
            </a:extLst>
          </p:cNvPr>
          <p:cNvSpPr>
            <a:spLocks noGrp="1"/>
          </p:cNvSpPr>
          <p:nvPr>
            <p:ph type="title"/>
          </p:nvPr>
        </p:nvSpPr>
        <p:spPr/>
        <p:txBody>
          <a:bodyPr/>
          <a:lstStyle/>
          <a:p>
            <a:r>
              <a:rPr lang="en-US" dirty="0"/>
              <a:t>Text Analysis in R</a:t>
            </a:r>
          </a:p>
        </p:txBody>
      </p:sp>
      <p:sp>
        <p:nvSpPr>
          <p:cNvPr id="3" name="Content Placeholder 2">
            <a:extLst>
              <a:ext uri="{FF2B5EF4-FFF2-40B4-BE49-F238E27FC236}">
                <a16:creationId xmlns:a16="http://schemas.microsoft.com/office/drawing/2014/main" id="{22F34CA8-AA49-7C47-7AEC-08FF6411CE43}"/>
              </a:ext>
            </a:extLst>
          </p:cNvPr>
          <p:cNvSpPr>
            <a:spLocks noGrp="1"/>
          </p:cNvSpPr>
          <p:nvPr>
            <p:ph idx="1"/>
          </p:nvPr>
        </p:nvSpPr>
        <p:spPr/>
        <p:txBody>
          <a:bodyPr/>
          <a:lstStyle/>
          <a:p>
            <a:r>
              <a:rPr lang="en-US" dirty="0"/>
              <a:t>Elana shared this workshop for analyzing text in R:</a:t>
            </a:r>
          </a:p>
          <a:p>
            <a:pPr marL="342900" lvl="1" indent="0">
              <a:buNone/>
            </a:pPr>
            <a:r>
              <a:rPr lang="en-US" dirty="0">
                <a:hlinkClick r:id="rId2"/>
              </a:rPr>
              <a:t>https://www.youtube.com/watch?v=KnkfSOZNMkg&amp;list=PL2ltQwWwJ4izi1RBEQaSlJheLdcxG0dXA&amp;index=3</a:t>
            </a:r>
            <a:r>
              <a:rPr lang="en-US" dirty="0"/>
              <a:t> </a:t>
            </a:r>
          </a:p>
        </p:txBody>
      </p:sp>
    </p:spTree>
    <p:extLst>
      <p:ext uri="{BB962C8B-B14F-4D97-AF65-F5344CB8AC3E}">
        <p14:creationId xmlns:p14="http://schemas.microsoft.com/office/powerpoint/2010/main" val="99180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B198-5CB1-653C-8754-6D06882204C0}"/>
              </a:ext>
            </a:extLst>
          </p:cNvPr>
          <p:cNvSpPr>
            <a:spLocks noGrp="1"/>
          </p:cNvSpPr>
          <p:nvPr>
            <p:ph type="title"/>
          </p:nvPr>
        </p:nvSpPr>
        <p:spPr/>
        <p:txBody>
          <a:bodyPr/>
          <a:lstStyle/>
          <a:p>
            <a:r>
              <a:rPr lang="en-US" dirty="0" err="1"/>
              <a:t>signglossR</a:t>
            </a:r>
            <a:endParaRPr lang="en-US" dirty="0"/>
          </a:p>
        </p:txBody>
      </p:sp>
      <p:sp>
        <p:nvSpPr>
          <p:cNvPr id="3" name="Content Placeholder 2">
            <a:extLst>
              <a:ext uri="{FF2B5EF4-FFF2-40B4-BE49-F238E27FC236}">
                <a16:creationId xmlns:a16="http://schemas.microsoft.com/office/drawing/2014/main" id="{F65E217B-E5AE-80A2-C027-8A511DDC92B5}"/>
              </a:ext>
            </a:extLst>
          </p:cNvPr>
          <p:cNvSpPr>
            <a:spLocks noGrp="1"/>
          </p:cNvSpPr>
          <p:nvPr>
            <p:ph idx="1"/>
          </p:nvPr>
        </p:nvSpPr>
        <p:spPr>
          <a:xfrm>
            <a:off x="457200" y="1381825"/>
            <a:ext cx="5534809" cy="3212798"/>
          </a:xfrm>
        </p:spPr>
        <p:txBody>
          <a:bodyPr/>
          <a:lstStyle/>
          <a:p>
            <a:pPr marL="0" indent="0">
              <a:buNone/>
            </a:pPr>
            <a:r>
              <a:rPr lang="en-US" dirty="0">
                <a:hlinkClick r:id="rId2"/>
              </a:rPr>
              <a:t>A package by Carl Börstell</a:t>
            </a:r>
            <a:endParaRPr lang="en-US" dirty="0"/>
          </a:p>
          <a:p>
            <a:r>
              <a:rPr lang="en-US" dirty="0"/>
              <a:t>Can create images and gifs from online sign language dictionaries</a:t>
            </a:r>
          </a:p>
          <a:p>
            <a:r>
              <a:rPr lang="en-US" dirty="0"/>
              <a:t>Has a function for importing ELAN data?</a:t>
            </a:r>
          </a:p>
        </p:txBody>
      </p:sp>
      <p:pic>
        <p:nvPicPr>
          <p:cNvPr id="1026" name="Picture 2">
            <a:extLst>
              <a:ext uri="{FF2B5EF4-FFF2-40B4-BE49-F238E27FC236}">
                <a16:creationId xmlns:a16="http://schemas.microsoft.com/office/drawing/2014/main" id="{D1DACF84-6F06-2E85-0454-80E00B50C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5" y="-23149"/>
            <a:ext cx="1137263" cy="1315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10;&#10;Description automatically generated with medium confidence">
            <a:extLst>
              <a:ext uri="{FF2B5EF4-FFF2-40B4-BE49-F238E27FC236}">
                <a16:creationId xmlns:a16="http://schemas.microsoft.com/office/drawing/2014/main" id="{9DEA3C65-01AA-FE85-136D-204FB7DD77AF}"/>
              </a:ext>
            </a:extLst>
          </p:cNvPr>
          <p:cNvPicPr>
            <a:picLocks noChangeAspect="1"/>
          </p:cNvPicPr>
          <p:nvPr/>
        </p:nvPicPr>
        <p:blipFill rotWithShape="1">
          <a:blip r:embed="rId4"/>
          <a:srcRect b="62685"/>
          <a:stretch/>
        </p:blipFill>
        <p:spPr>
          <a:xfrm>
            <a:off x="600867" y="3345153"/>
            <a:ext cx="7942266" cy="1798347"/>
          </a:xfrm>
          <a:prstGeom prst="rect">
            <a:avLst/>
          </a:prstGeom>
        </p:spPr>
      </p:pic>
      <p:pic>
        <p:nvPicPr>
          <p:cNvPr id="1028" name="Picture 4" descr="Svenskt teckenspråkslexikon (2020)">
            <a:extLst>
              <a:ext uri="{FF2B5EF4-FFF2-40B4-BE49-F238E27FC236}">
                <a16:creationId xmlns:a16="http://schemas.microsoft.com/office/drawing/2014/main" id="{7894BFE8-C757-A081-225A-BDE94B2D9C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470" y="100703"/>
            <a:ext cx="2090663" cy="315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9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F830-D5C5-DDB6-A623-106A526BB55C}"/>
              </a:ext>
            </a:extLst>
          </p:cNvPr>
          <p:cNvSpPr>
            <a:spLocks noGrp="1"/>
          </p:cNvSpPr>
          <p:nvPr>
            <p:ph type="title"/>
          </p:nvPr>
        </p:nvSpPr>
        <p:spPr/>
        <p:txBody>
          <a:bodyPr>
            <a:normAutofit/>
          </a:bodyPr>
          <a:lstStyle/>
          <a:p>
            <a:r>
              <a:rPr lang="en-US" b="1" dirty="0">
                <a:hlinkClick r:id="rId2"/>
              </a:rPr>
              <a:t>A quick list of useful packages in R</a:t>
            </a:r>
            <a:endParaRPr lang="en-US" dirty="0"/>
          </a:p>
        </p:txBody>
      </p:sp>
      <p:sp>
        <p:nvSpPr>
          <p:cNvPr id="3" name="Content Placeholder 2">
            <a:extLst>
              <a:ext uri="{FF2B5EF4-FFF2-40B4-BE49-F238E27FC236}">
                <a16:creationId xmlns:a16="http://schemas.microsoft.com/office/drawing/2014/main" id="{9D62355D-0B3D-D169-B4BE-FFBB31D1DCCA}"/>
              </a:ext>
            </a:extLst>
          </p:cNvPr>
          <p:cNvSpPr>
            <a:spLocks noGrp="1"/>
          </p:cNvSpPr>
          <p:nvPr>
            <p:ph idx="1"/>
          </p:nvPr>
        </p:nvSpPr>
        <p:spPr>
          <a:xfrm>
            <a:off x="457200" y="1200150"/>
            <a:ext cx="8229600" cy="3801219"/>
          </a:xfrm>
        </p:spPr>
        <p:txBody>
          <a:bodyPr>
            <a:normAutofit/>
          </a:bodyPr>
          <a:lstStyle/>
          <a:p>
            <a:pPr>
              <a:buFont typeface="Arial" panose="020B0604020202020204" pitchFamily="34" charset="0"/>
              <a:buChar char="•"/>
            </a:pPr>
            <a:r>
              <a:rPr lang="en-US" sz="900" dirty="0"/>
              <a:t>To manipulate data</a:t>
            </a:r>
          </a:p>
          <a:p>
            <a:pPr marL="742950" lvl="1" indent="-285750">
              <a:buFont typeface="Arial" panose="020B0604020202020204" pitchFamily="34" charset="0"/>
              <a:buChar char="•"/>
            </a:pPr>
            <a:r>
              <a:rPr lang="en-US" sz="800" dirty="0">
                <a:hlinkClick r:id="rId3"/>
              </a:rPr>
              <a:t>tidyverse</a:t>
            </a:r>
            <a:r>
              <a:rPr lang="en-US" sz="800" dirty="0"/>
              <a:t> - An opinionated </a:t>
            </a:r>
            <a:r>
              <a:rPr lang="en-US" sz="800" dirty="0">
                <a:hlinkClick r:id="rId4"/>
              </a:rPr>
              <a:t>collection of R packages</a:t>
            </a:r>
            <a:r>
              <a:rPr lang="en-US" sz="800" dirty="0"/>
              <a:t> designed for data science that share an underlying design philosophy, grammar, and data structures. This collection includes all the packages in this section, plus many more for data import, tidying, and visualization listed </a:t>
            </a:r>
            <a:r>
              <a:rPr lang="en-US" sz="800" dirty="0">
                <a:hlinkClick r:id="rId5"/>
              </a:rPr>
              <a:t>here</a:t>
            </a:r>
            <a:r>
              <a:rPr lang="en-US" sz="800" dirty="0"/>
              <a:t>.</a:t>
            </a:r>
          </a:p>
          <a:p>
            <a:pPr marL="742950" lvl="1" indent="-285750">
              <a:buFont typeface="Arial" panose="020B0604020202020204" pitchFamily="34" charset="0"/>
              <a:buChar char="•"/>
            </a:pPr>
            <a:r>
              <a:rPr lang="en-US" sz="800" dirty="0">
                <a:hlinkClick r:id="rId6"/>
              </a:rPr>
              <a:t>dplyr</a:t>
            </a:r>
            <a:r>
              <a:rPr lang="en-US" sz="800" dirty="0"/>
              <a:t> - Essential shortcuts for </a:t>
            </a:r>
            <a:r>
              <a:rPr lang="en-US" sz="800" dirty="0" err="1"/>
              <a:t>subsetting</a:t>
            </a:r>
            <a:r>
              <a:rPr lang="en-US" sz="800" dirty="0"/>
              <a:t>, summarizing, rearranging, and joining together data sets. </a:t>
            </a:r>
            <a:r>
              <a:rPr lang="en-US" sz="800" dirty="0" err="1"/>
              <a:t>dplyr</a:t>
            </a:r>
            <a:r>
              <a:rPr lang="en-US" sz="800" dirty="0"/>
              <a:t> is our go to package for fast data manipulation.</a:t>
            </a:r>
          </a:p>
          <a:p>
            <a:pPr marL="742950" lvl="1" indent="-285750">
              <a:buFont typeface="Arial" panose="020B0604020202020204" pitchFamily="34" charset="0"/>
              <a:buChar char="•"/>
            </a:pPr>
            <a:r>
              <a:rPr lang="en-US" sz="800" dirty="0">
                <a:hlinkClick r:id="rId7"/>
              </a:rPr>
              <a:t>stringr</a:t>
            </a:r>
            <a:r>
              <a:rPr lang="en-US" sz="800" dirty="0"/>
              <a:t> - Easy to learn tools for regular expressions and character strings.</a:t>
            </a:r>
          </a:p>
          <a:p>
            <a:pPr marL="742950" lvl="1" indent="-285750">
              <a:buFont typeface="Arial" panose="020B0604020202020204" pitchFamily="34" charset="0"/>
              <a:buChar char="•"/>
            </a:pPr>
            <a:r>
              <a:rPr lang="en-US" sz="800" dirty="0">
                <a:hlinkClick r:id="rId8"/>
              </a:rPr>
              <a:t>lubridate</a:t>
            </a:r>
            <a:r>
              <a:rPr lang="en-US" sz="800" dirty="0"/>
              <a:t> - Tools that make working with dates and times easier.</a:t>
            </a:r>
          </a:p>
          <a:p>
            <a:pPr>
              <a:buFont typeface="Arial" panose="020B0604020202020204" pitchFamily="34" charset="0"/>
              <a:buChar char="•"/>
            </a:pPr>
            <a:r>
              <a:rPr lang="en-US" sz="900" dirty="0"/>
              <a:t>To visualize data</a:t>
            </a:r>
          </a:p>
          <a:p>
            <a:pPr marL="742950" lvl="1" indent="-285750">
              <a:buFont typeface="Arial" panose="020B0604020202020204" pitchFamily="34" charset="0"/>
              <a:buChar char="•"/>
            </a:pPr>
            <a:r>
              <a:rPr lang="en-US" sz="800" dirty="0">
                <a:hlinkClick r:id="rId9"/>
              </a:rPr>
              <a:t>ggplot2</a:t>
            </a:r>
            <a:r>
              <a:rPr lang="en-US" sz="800" dirty="0"/>
              <a:t> - R's famous package for making beautiful graphics. ggplot2 lets you use the </a:t>
            </a:r>
            <a:r>
              <a:rPr lang="en-US" sz="800" dirty="0">
                <a:hlinkClick r:id="rId10"/>
              </a:rPr>
              <a:t>grammar of graphics</a:t>
            </a:r>
            <a:r>
              <a:rPr lang="en-US" sz="800" dirty="0"/>
              <a:t> to build layered, customizable plots.</a:t>
            </a:r>
          </a:p>
          <a:p>
            <a:pPr marL="742950" lvl="1" indent="-285750">
              <a:buFont typeface="Arial" panose="020B0604020202020204" pitchFamily="34" charset="0"/>
              <a:buChar char="•"/>
            </a:pPr>
            <a:r>
              <a:rPr lang="en-US" sz="800" dirty="0">
                <a:hlinkClick r:id="rId11"/>
              </a:rPr>
              <a:t>ggvis</a:t>
            </a:r>
            <a:r>
              <a:rPr lang="en-US" sz="800" dirty="0"/>
              <a:t> - Interactive, web based graphics built with the grammar of graphics.</a:t>
            </a:r>
          </a:p>
          <a:p>
            <a:pPr marL="742950" lvl="1" indent="-285750">
              <a:buFont typeface="Arial" panose="020B0604020202020204" pitchFamily="34" charset="0"/>
              <a:buChar char="•"/>
            </a:pPr>
            <a:r>
              <a:rPr lang="en-US" sz="800" dirty="0">
                <a:hlinkClick r:id="rId12"/>
              </a:rPr>
              <a:t>rgl</a:t>
            </a:r>
            <a:r>
              <a:rPr lang="en-US" sz="800" dirty="0"/>
              <a:t> - Interactive 3D visualizations with R</a:t>
            </a:r>
          </a:p>
          <a:p>
            <a:pPr marL="742950" lvl="1" indent="-285750">
              <a:buFont typeface="Arial" panose="020B0604020202020204" pitchFamily="34" charset="0"/>
              <a:buChar char="•"/>
            </a:pPr>
            <a:r>
              <a:rPr lang="en-US" sz="800" dirty="0">
                <a:hlinkClick r:id="rId13"/>
              </a:rPr>
              <a:t>htmlwidgets</a:t>
            </a:r>
            <a:r>
              <a:rPr lang="en-US" sz="800" dirty="0"/>
              <a:t> - A fast way to build interactive (</a:t>
            </a:r>
            <a:r>
              <a:rPr lang="en-US" sz="800" dirty="0" err="1"/>
              <a:t>javascript</a:t>
            </a:r>
            <a:r>
              <a:rPr lang="en-US" sz="800" dirty="0"/>
              <a:t> based) visualizations with R. Packages that implement </a:t>
            </a:r>
            <a:r>
              <a:rPr lang="en-US" sz="800" dirty="0" err="1"/>
              <a:t>htmlwidgets</a:t>
            </a:r>
            <a:r>
              <a:rPr lang="en-US" sz="800" dirty="0"/>
              <a:t> include:</a:t>
            </a:r>
          </a:p>
          <a:p>
            <a:pPr marL="742950" lvl="1" indent="-285750">
              <a:buFont typeface="Arial" panose="020B0604020202020204" pitchFamily="34" charset="0"/>
              <a:buChar char="•"/>
            </a:pPr>
            <a:r>
              <a:rPr lang="en-US" sz="800" dirty="0">
                <a:hlinkClick r:id="rId14"/>
              </a:rPr>
              <a:t>leaflet</a:t>
            </a:r>
            <a:r>
              <a:rPr lang="en-US" sz="800" dirty="0"/>
              <a:t> (maps), </a:t>
            </a:r>
            <a:r>
              <a:rPr lang="en-US" sz="800" dirty="0">
                <a:hlinkClick r:id="rId15"/>
              </a:rPr>
              <a:t>dygraphs</a:t>
            </a:r>
            <a:r>
              <a:rPr lang="en-US" sz="800" dirty="0"/>
              <a:t> (time series), </a:t>
            </a:r>
            <a:r>
              <a:rPr lang="en-US" sz="800" dirty="0">
                <a:hlinkClick r:id="rId16"/>
              </a:rPr>
              <a:t>DT</a:t>
            </a:r>
            <a:r>
              <a:rPr lang="en-US" sz="800" dirty="0"/>
              <a:t> (tables), </a:t>
            </a:r>
            <a:r>
              <a:rPr lang="en-US" sz="800" dirty="0">
                <a:hlinkClick r:id="rId17"/>
              </a:rPr>
              <a:t>diagrammeR</a:t>
            </a:r>
            <a:r>
              <a:rPr lang="en-US" sz="800" dirty="0"/>
              <a:t> (diagrams), </a:t>
            </a:r>
            <a:r>
              <a:rPr lang="en-US" sz="800" dirty="0">
                <a:hlinkClick r:id="rId18"/>
              </a:rPr>
              <a:t>network3D</a:t>
            </a:r>
            <a:r>
              <a:rPr lang="en-US" sz="800" dirty="0"/>
              <a:t> (network graphs), </a:t>
            </a:r>
            <a:r>
              <a:rPr lang="en-US" sz="800" dirty="0">
                <a:hlinkClick r:id="rId19"/>
              </a:rPr>
              <a:t>threeJS</a:t>
            </a:r>
            <a:r>
              <a:rPr lang="en-US" sz="800" dirty="0"/>
              <a:t> (3D scatterplots and globes).</a:t>
            </a:r>
          </a:p>
          <a:p>
            <a:pPr>
              <a:buFont typeface="Arial" panose="020B0604020202020204" pitchFamily="34" charset="0"/>
              <a:buChar char="•"/>
            </a:pPr>
            <a:r>
              <a:rPr lang="en-US" sz="900" dirty="0"/>
              <a:t>To model data</a:t>
            </a:r>
          </a:p>
          <a:p>
            <a:pPr marL="742950" lvl="1" indent="-285750">
              <a:buFont typeface="Arial" panose="020B0604020202020204" pitchFamily="34" charset="0"/>
              <a:buChar char="•"/>
            </a:pPr>
            <a:r>
              <a:rPr lang="en-US" sz="800" dirty="0">
                <a:hlinkClick r:id="rId20"/>
              </a:rPr>
              <a:t>tidymodels</a:t>
            </a:r>
            <a:r>
              <a:rPr lang="en-US" sz="800" dirty="0"/>
              <a:t> - A collection of packages for modeling and machine learning using </a:t>
            </a:r>
            <a:r>
              <a:rPr lang="en-US" sz="800" dirty="0">
                <a:hlinkClick r:id="rId3"/>
              </a:rPr>
              <a:t>tidyverse</a:t>
            </a:r>
            <a:r>
              <a:rPr lang="en-US" sz="800" dirty="0"/>
              <a:t> principles. This </a:t>
            </a:r>
            <a:r>
              <a:rPr lang="en-US" sz="800" dirty="0">
                <a:hlinkClick r:id="rId21"/>
              </a:rPr>
              <a:t>collection</a:t>
            </a:r>
            <a:r>
              <a:rPr lang="en-US" sz="800" dirty="0"/>
              <a:t> includes </a:t>
            </a:r>
            <a:r>
              <a:rPr lang="en-US" sz="800" dirty="0" err="1"/>
              <a:t>rsample</a:t>
            </a:r>
            <a:r>
              <a:rPr lang="en-US" sz="800" dirty="0"/>
              <a:t>, parsnip, recipes, broom, and many other general and specialized packages </a:t>
            </a:r>
            <a:r>
              <a:rPr lang="en-US" sz="800" dirty="0">
                <a:hlinkClick r:id="rId22"/>
              </a:rPr>
              <a:t>listed here</a:t>
            </a:r>
            <a:r>
              <a:rPr lang="en-US" sz="800" dirty="0"/>
              <a:t>.</a:t>
            </a:r>
          </a:p>
          <a:p>
            <a:pPr marL="742950" lvl="1" indent="-285750">
              <a:buFont typeface="Arial" panose="020B0604020202020204" pitchFamily="34" charset="0"/>
              <a:buChar char="•"/>
            </a:pPr>
            <a:r>
              <a:rPr lang="en-US" sz="800" dirty="0">
                <a:hlinkClick r:id="rId23"/>
              </a:rPr>
              <a:t>lme4</a:t>
            </a:r>
            <a:r>
              <a:rPr lang="en-US" sz="800" dirty="0"/>
              <a:t>/</a:t>
            </a:r>
            <a:r>
              <a:rPr lang="en-US" sz="800" dirty="0">
                <a:hlinkClick r:id="rId24"/>
              </a:rPr>
              <a:t>nlme</a:t>
            </a:r>
            <a:r>
              <a:rPr lang="en-US" sz="800" dirty="0"/>
              <a:t> - Linear and non-linear mixed effects models</a:t>
            </a:r>
          </a:p>
          <a:p>
            <a:pPr marL="742950" lvl="1" indent="-285750">
              <a:buFont typeface="Arial" panose="020B0604020202020204" pitchFamily="34" charset="0"/>
              <a:buChar char="•"/>
            </a:pPr>
            <a:r>
              <a:rPr lang="en-US" sz="800" dirty="0">
                <a:hlinkClick r:id="rId25"/>
              </a:rPr>
              <a:t>randomForest</a:t>
            </a:r>
            <a:r>
              <a:rPr lang="en-US" sz="800" dirty="0"/>
              <a:t> - Random forest methods from machine learning</a:t>
            </a:r>
          </a:p>
          <a:p>
            <a:pPr marL="742950" lvl="1" indent="-285750">
              <a:buFont typeface="Arial" panose="020B0604020202020204" pitchFamily="34" charset="0"/>
              <a:buChar char="•"/>
            </a:pPr>
            <a:r>
              <a:rPr lang="en-US" sz="800" dirty="0">
                <a:hlinkClick r:id="rId26"/>
              </a:rPr>
              <a:t>multcomp</a:t>
            </a:r>
            <a:r>
              <a:rPr lang="en-US" sz="800" dirty="0"/>
              <a:t> - Tools for multiple comparison testing</a:t>
            </a:r>
          </a:p>
          <a:p>
            <a:pPr marL="742950" lvl="1" indent="-285750">
              <a:buFont typeface="Arial" panose="020B0604020202020204" pitchFamily="34" charset="0"/>
              <a:buChar char="•"/>
            </a:pPr>
            <a:r>
              <a:rPr lang="en-US" sz="800" dirty="0">
                <a:hlinkClick r:id="rId27"/>
              </a:rPr>
              <a:t>vcd</a:t>
            </a:r>
            <a:r>
              <a:rPr lang="en-US" sz="800" dirty="0"/>
              <a:t> - Visualization tools and tests for categorical data</a:t>
            </a:r>
          </a:p>
          <a:p>
            <a:pPr marL="742950" lvl="1" indent="-285750">
              <a:buFont typeface="Arial" panose="020B0604020202020204" pitchFamily="34" charset="0"/>
              <a:buChar char="•"/>
            </a:pPr>
            <a:r>
              <a:rPr lang="en-US" sz="800" dirty="0">
                <a:hlinkClick r:id="rId28"/>
              </a:rPr>
              <a:t>survival</a:t>
            </a:r>
            <a:r>
              <a:rPr lang="en-US" sz="800" dirty="0"/>
              <a:t> - Tools for survival analysis</a:t>
            </a:r>
          </a:p>
          <a:p>
            <a:pPr>
              <a:buFont typeface="Arial" panose="020B0604020202020204" pitchFamily="34" charset="0"/>
              <a:buChar char="•"/>
            </a:pPr>
            <a:r>
              <a:rPr lang="en-US" sz="900" dirty="0"/>
              <a:t>To report results</a:t>
            </a:r>
          </a:p>
          <a:p>
            <a:pPr marL="742950" lvl="1" indent="-285750">
              <a:buFont typeface="Arial" panose="020B0604020202020204" pitchFamily="34" charset="0"/>
              <a:buChar char="•"/>
            </a:pPr>
            <a:r>
              <a:rPr lang="en-US" sz="800" dirty="0">
                <a:hlinkClick r:id="rId29"/>
              </a:rPr>
              <a:t>shiny</a:t>
            </a:r>
            <a:r>
              <a:rPr lang="en-US" sz="800" dirty="0"/>
              <a:t> - Easily make interactive, web apps with R. A perfect way to explore data and share findings with non-programmers.</a:t>
            </a:r>
          </a:p>
          <a:p>
            <a:pPr marL="742950" lvl="1" indent="-285750">
              <a:buFont typeface="Arial" panose="020B0604020202020204" pitchFamily="34" charset="0"/>
              <a:buChar char="•"/>
            </a:pPr>
            <a:r>
              <a:rPr lang="en-US" sz="800" dirty="0">
                <a:hlinkClick r:id="rId30"/>
              </a:rPr>
              <a:t>R Markdown</a:t>
            </a:r>
            <a:r>
              <a:rPr lang="en-US" sz="800" dirty="0"/>
              <a:t> - The perfect workflow for reproducible and automated reporting. Write R code in your </a:t>
            </a:r>
            <a:r>
              <a:rPr lang="en-US" sz="800" dirty="0">
                <a:hlinkClick r:id="rId31"/>
              </a:rPr>
              <a:t>markdown</a:t>
            </a:r>
            <a:r>
              <a:rPr lang="en-US" sz="800" dirty="0"/>
              <a:t> reports.</a:t>
            </a:r>
          </a:p>
          <a:p>
            <a:pPr marL="742950" lvl="1" indent="-285750">
              <a:buFont typeface="Arial" panose="020B0604020202020204" pitchFamily="34" charset="0"/>
              <a:buChar char="•"/>
            </a:pPr>
            <a:r>
              <a:rPr lang="en-US" sz="800" dirty="0">
                <a:hlinkClick r:id="rId32"/>
              </a:rPr>
              <a:t>xtable</a:t>
            </a:r>
            <a:r>
              <a:rPr lang="en-US" sz="800" dirty="0"/>
              <a:t> - The </a:t>
            </a:r>
            <a:r>
              <a:rPr lang="en-US" sz="800" dirty="0">
                <a:hlinkClick r:id="rId32"/>
              </a:rPr>
              <a:t>xtable</a:t>
            </a:r>
            <a:r>
              <a:rPr lang="en-US" sz="800" dirty="0"/>
              <a:t> function takes an R object (like a data frame) and returns the latex or HTML code you need to paste a pretty version of the object into your documents. Copy and paste, or pair up with R Markdown.</a:t>
            </a:r>
          </a:p>
        </p:txBody>
      </p:sp>
    </p:spTree>
    <p:extLst>
      <p:ext uri="{BB962C8B-B14F-4D97-AF65-F5344CB8AC3E}">
        <p14:creationId xmlns:p14="http://schemas.microsoft.com/office/powerpoint/2010/main" val="270517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3BEC-220E-F71A-09FF-4F2964A2769E}"/>
              </a:ext>
            </a:extLst>
          </p:cNvPr>
          <p:cNvSpPr>
            <a:spLocks noGrp="1"/>
          </p:cNvSpPr>
          <p:nvPr>
            <p:ph type="title"/>
          </p:nvPr>
        </p:nvSpPr>
        <p:spPr/>
        <p:txBody>
          <a:bodyPr/>
          <a:lstStyle/>
          <a:p>
            <a:r>
              <a:rPr lang="en-US" cap="none" dirty="0">
                <a:latin typeface="Hadassah Friedlaender" panose="02020603050405020304" pitchFamily="18" charset="-79"/>
                <a:cs typeface="Hadassah Friedlaender" panose="02020603050405020304" pitchFamily="18" charset="-79"/>
              </a:rPr>
              <a:t>How to Write Good Code</a:t>
            </a:r>
          </a:p>
        </p:txBody>
      </p:sp>
      <p:sp>
        <p:nvSpPr>
          <p:cNvPr id="3" name="Text Placeholder 2">
            <a:extLst>
              <a:ext uri="{FF2B5EF4-FFF2-40B4-BE49-F238E27FC236}">
                <a16:creationId xmlns:a16="http://schemas.microsoft.com/office/drawing/2014/main" id="{0DA47C71-5FCA-C1BA-CCB3-D290788462F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612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Commenting</a:t>
            </a:r>
          </a:p>
        </p:txBody>
      </p:sp>
      <p:sp>
        <p:nvSpPr>
          <p:cNvPr id="3" name="Content Placeholder 2"/>
          <p:cNvSpPr>
            <a:spLocks noGrp="1"/>
          </p:cNvSpPr>
          <p:nvPr>
            <p:ph idx="1"/>
          </p:nvPr>
        </p:nvSpPr>
        <p:spPr/>
        <p:txBody>
          <a:bodyPr/>
          <a:lstStyle/>
          <a:p>
            <a:pPr lvl="0"/>
            <a:r>
              <a:t>Commenting is your </a:t>
            </a:r>
            <a:r>
              <a:rPr i="1"/>
              <a:t>inline documentation</a:t>
            </a:r>
            <a:r>
              <a:t> of your code and analysis</a:t>
            </a:r>
          </a:p>
          <a:p>
            <a:pPr lvl="0"/>
            <a:r>
              <a:t>Especially as a beginning coder, there is no such thing as too little commenting</a:t>
            </a:r>
          </a:p>
          <a:p>
            <a:pPr lvl="0"/>
            <a:r>
              <a:t>Comments should:</a:t>
            </a:r>
          </a:p>
          <a:p>
            <a:pPr marL="685800" lvl="1" indent="-342900">
              <a:buAutoNum type="arabicPeriod"/>
            </a:pPr>
            <a:r>
              <a:t>explain what your code is doing</a:t>
            </a:r>
          </a:p>
          <a:p>
            <a:pPr marL="685800" lvl="1" indent="-342900">
              <a:buAutoNum type="arabicPeriod"/>
            </a:pPr>
            <a:r>
              <a:t>explain decisions you made and why</a:t>
            </a:r>
          </a:p>
          <a:p>
            <a:pPr marL="685800" lvl="1" indent="-342900">
              <a:buAutoNum type="arabicPeriod"/>
            </a:pPr>
            <a:r>
              <a:t>not repeat the code, but clarify &amp; contextualize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Naming Variables and Objects</a:t>
            </a:r>
          </a:p>
        </p:txBody>
      </p:sp>
      <p:sp>
        <p:nvSpPr>
          <p:cNvPr id="3" name="Content Placeholder 2"/>
          <p:cNvSpPr>
            <a:spLocks noGrp="1"/>
          </p:cNvSpPr>
          <p:nvPr>
            <p:ph idx="1"/>
          </p:nvPr>
        </p:nvSpPr>
        <p:spPr/>
        <p:txBody>
          <a:bodyPr>
            <a:normAutofit fontScale="85000" lnSpcReduction="10000"/>
          </a:bodyPr>
          <a:lstStyle/>
          <a:p>
            <a:pPr marL="0" lvl="0" indent="0">
              <a:buNone/>
            </a:pPr>
            <a:r>
              <a:t>How you name variables and objects can make life much easier for you.</a:t>
            </a:r>
          </a:p>
          <a:p>
            <a:pPr lvl="0"/>
            <a:r>
              <a:t>Use long &amp; descriptive variable or object names if you have to. Text is cheap, brain capacity is not.</a:t>
            </a:r>
          </a:p>
          <a:p>
            <a:pPr lvl="1"/>
            <a:r>
              <a:t>Which dataframe name is clearer?</a:t>
            </a:r>
          </a:p>
          <a:p>
            <a:pPr lvl="2" indent="0">
              <a:buNone/>
            </a:pPr>
            <a:r>
              <a:rPr>
                <a:solidFill>
                  <a:srgbClr val="003B4F"/>
                </a:solidFill>
                <a:latin typeface="Courier"/>
              </a:rPr>
              <a:t>df3</a:t>
            </a:r>
            <a:br/>
            <a:r>
              <a:rPr>
                <a:solidFill>
                  <a:srgbClr val="003B4F"/>
                </a:solidFill>
                <a:latin typeface="Courier"/>
              </a:rPr>
              <a:t>average_EEG_response_times</a:t>
            </a:r>
          </a:p>
          <a:p>
            <a:pPr lvl="0"/>
            <a:r>
              <a:t>Variables and objects should never have spaces; use underscores instead</a:t>
            </a:r>
          </a:p>
          <a:p>
            <a:pPr lvl="1"/>
            <a:r>
              <a:t>Names with spaces must be surrounded by </a:t>
            </a:r>
            <a:r>
              <a:rPr>
                <a:latin typeface="Courier"/>
              </a:rPr>
              <a:t>` `</a:t>
            </a:r>
            <a:r>
              <a:t> every time you call them, which is super annoying</a:t>
            </a:r>
          </a:p>
          <a:p>
            <a:pPr lvl="0"/>
            <a:r>
              <a:t>Variable names should be lowercase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Coding Style</a:t>
            </a:r>
          </a:p>
        </p:txBody>
      </p:sp>
      <p:sp>
        <p:nvSpPr>
          <p:cNvPr id="3" name="Content Placeholder 2"/>
          <p:cNvSpPr>
            <a:spLocks noGrp="1"/>
          </p:cNvSpPr>
          <p:nvPr>
            <p:ph idx="1"/>
          </p:nvPr>
        </p:nvSpPr>
        <p:spPr/>
        <p:txBody>
          <a:bodyPr>
            <a:normAutofit fontScale="85000" lnSpcReduction="10000"/>
          </a:bodyPr>
          <a:lstStyle/>
          <a:p>
            <a:pPr lvl="0"/>
            <a:r>
              <a:t>Don’t use run-on code lines; most functions should start on a new line.</a:t>
            </a:r>
          </a:p>
          <a:p>
            <a:pPr lvl="0"/>
            <a:r>
              <a:t>Use blank lines often to separate code blocks! You can’t have too many blank lines.</a:t>
            </a:r>
          </a:p>
          <a:p>
            <a:pPr lvl="0"/>
            <a:r>
              <a:t>Add spaces around operators: </a:t>
            </a:r>
            <a:r>
              <a:rPr>
                <a:latin typeface="Courier"/>
              </a:rPr>
              <a:t>+ - == &lt; != &lt;-</a:t>
            </a:r>
            <a:r>
              <a:t> etc.</a:t>
            </a:r>
          </a:p>
          <a:p>
            <a:pPr lvl="0"/>
            <a:r>
              <a:t>Add spaces after comments like in English.</a:t>
            </a:r>
          </a:p>
          <a:p>
            <a:pPr lvl="0" indent="0">
              <a:buNone/>
            </a:pPr>
            <a:r>
              <a:rPr>
                <a:solidFill>
                  <a:srgbClr val="003B4F"/>
                </a:solidFill>
                <a:latin typeface="Courier"/>
              </a:rPr>
              <a:t>new_df &lt;- </a:t>
            </a:r>
            <a:r>
              <a:rPr>
                <a:solidFill>
                  <a:srgbClr val="4758AB"/>
                </a:solidFill>
                <a:latin typeface="Courier"/>
              </a:rPr>
              <a:t>mutate</a:t>
            </a:r>
            <a:r>
              <a:rPr>
                <a:solidFill>
                  <a:srgbClr val="003B4F"/>
                </a:solidFill>
                <a:latin typeface="Courier"/>
              </a:rPr>
              <a:t>(df,</a:t>
            </a:r>
            <a:br/>
            <a:r>
              <a:rPr>
                <a:solidFill>
                  <a:srgbClr val="003B4F"/>
                </a:solidFill>
                <a:latin typeface="Courier"/>
              </a:rPr>
              <a:t>                 </a:t>
            </a:r>
            <a:r>
              <a:rPr>
                <a:solidFill>
                  <a:srgbClr val="657422"/>
                </a:solidFill>
                <a:latin typeface="Courier"/>
              </a:rPr>
              <a:t>new_name =</a:t>
            </a:r>
            <a:r>
              <a:rPr>
                <a:solidFill>
                  <a:srgbClr val="003B4F"/>
                </a:solidFill>
                <a:latin typeface="Courier"/>
              </a:rPr>
              <a:t> old_name,</a:t>
            </a:r>
            <a:br/>
            <a:r>
              <a:rPr>
                <a:solidFill>
                  <a:srgbClr val="003B4F"/>
                </a:solidFill>
                <a:latin typeface="Courier"/>
              </a:rPr>
              <a:t>                 </a:t>
            </a:r>
            <a:r>
              <a:rPr>
                <a:solidFill>
                  <a:srgbClr val="657422"/>
                </a:solidFill>
                <a:latin typeface="Courier"/>
              </a:rPr>
              <a:t>new_name2 =</a:t>
            </a:r>
            <a:r>
              <a:rPr>
                <a:solidFill>
                  <a:srgbClr val="003B4F"/>
                </a:solidFill>
                <a:latin typeface="Courier"/>
              </a:rPr>
              <a:t> old_name2,</a:t>
            </a:r>
            <a:br/>
            <a:r>
              <a:rPr>
                <a:solidFill>
                  <a:srgbClr val="003B4F"/>
                </a:solidFill>
                <a:latin typeface="Courier"/>
              </a:rPr>
              <a:t>                 </a:t>
            </a:r>
            <a:r>
              <a:rPr>
                <a:solidFill>
                  <a:srgbClr val="657422"/>
                </a:solidFill>
                <a:latin typeface="Courier"/>
              </a:rPr>
              <a:t>new_name3 =</a:t>
            </a:r>
            <a:r>
              <a:rPr>
                <a:solidFill>
                  <a:srgbClr val="003B4F"/>
                </a:solidFill>
                <a:latin typeface="Courier"/>
              </a:rPr>
              <a:t> old_name3)</a:t>
            </a:r>
            <a:br/>
            <a:r>
              <a:rPr>
                <a:solidFill>
                  <a:srgbClr val="003B4F"/>
                </a:solidFill>
                <a:latin typeface="Courier"/>
              </a:rPr>
              <a:t>newer_df &lt;- </a:t>
            </a:r>
            <a:r>
              <a:rPr>
                <a:solidFill>
                  <a:srgbClr val="4758AB"/>
                </a:solidFill>
                <a:latin typeface="Courier"/>
              </a:rPr>
              <a:t>filter</a:t>
            </a:r>
            <a:r>
              <a:rPr>
                <a:solidFill>
                  <a:srgbClr val="003B4F"/>
                </a:solidFill>
                <a:latin typeface="Courier"/>
              </a:rPr>
              <a:t>(new_df,</a:t>
            </a:r>
            <a:br/>
            <a:r>
              <a:rPr>
                <a:solidFill>
                  <a:srgbClr val="003B4F"/>
                </a:solidFill>
                <a:latin typeface="Courier"/>
              </a:rPr>
              <a:t>                   </a:t>
            </a:r>
            <a:r>
              <a:rPr>
                <a:solidFill>
                  <a:srgbClr val="657422"/>
                </a:solidFill>
                <a:latin typeface="Courier"/>
              </a:rPr>
              <a:t>group =</a:t>
            </a:r>
            <a:r>
              <a:rPr>
                <a:solidFill>
                  <a:srgbClr val="003B4F"/>
                </a:solidFill>
                <a:latin typeface="Courier"/>
              </a:rPr>
              <a:t> </a:t>
            </a:r>
            <a:r>
              <a:rPr>
                <a:solidFill>
                  <a:srgbClr val="20794D"/>
                </a:solidFill>
                <a:latin typeface="Courier"/>
              </a:rPr>
              <a:t>"deaf"</a:t>
            </a:r>
            <a:r>
              <a:rPr>
                <a:solidFill>
                  <a:srgbClr val="003B4F"/>
                </a:solidFill>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Debugging</a:t>
            </a:r>
          </a:p>
        </p:txBody>
      </p:sp>
      <p:sp>
        <p:nvSpPr>
          <p:cNvPr id="3" name="Content Placeholder 2"/>
          <p:cNvSpPr>
            <a:spLocks noGrp="1"/>
          </p:cNvSpPr>
          <p:nvPr>
            <p:ph idx="1"/>
          </p:nvPr>
        </p:nvSpPr>
        <p:spPr/>
        <p:txBody>
          <a:bodyPr/>
          <a:lstStyle/>
          <a:p>
            <a:pPr lvl="0"/>
            <a:r>
              <a:t>Overwriting objects (or not!)</a:t>
            </a:r>
          </a:p>
          <a:p>
            <a:pPr lvl="1"/>
            <a:r>
              <a:t>When you assign the same name to an object, you overwrite that object.</a:t>
            </a:r>
          </a:p>
          <a:p>
            <a:pPr lvl="1"/>
            <a:r>
              <a:t>Assigning different names allows you to look at the object in between your steps so you can figure out where you went wrong.</a:t>
            </a:r>
          </a:p>
          <a:p>
            <a:pPr lvl="0"/>
            <a:r>
              <a:t>Rerunning code</a:t>
            </a:r>
          </a:p>
          <a:p>
            <a:pPr lvl="1"/>
            <a:r>
              <a:t>You should make a habit of rerunning your entire code with a clean dataset pretty often.</a:t>
            </a:r>
          </a:p>
          <a:p>
            <a:pPr lvl="1"/>
            <a:r>
              <a:t>This helps you catch mistakes early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Other tips for coding in R</a:t>
            </a:r>
          </a:p>
        </p:txBody>
      </p:sp>
      <p:sp>
        <p:nvSpPr>
          <p:cNvPr id="3" name="Content Placeholder 2"/>
          <p:cNvSpPr>
            <a:spLocks noGrp="1"/>
          </p:cNvSpPr>
          <p:nvPr>
            <p:ph idx="1"/>
          </p:nvPr>
        </p:nvSpPr>
        <p:spPr/>
        <p:txBody>
          <a:bodyPr/>
          <a:lstStyle/>
          <a:p>
            <a:pPr lvl="0"/>
            <a:r>
              <a:t>Delete old objects you no longer need with </a:t>
            </a:r>
            <a:r>
              <a:rPr>
                <a:latin typeface="Courier"/>
              </a:rPr>
              <a:t>rm()</a:t>
            </a:r>
            <a:r>
              <a:t>. This helps keep your environment clean.</a:t>
            </a:r>
          </a:p>
          <a:p>
            <a:pPr lvl="0"/>
            <a:r>
              <a:t>If you need to quote something, highlight it and press </a:t>
            </a:r>
            <a:r>
              <a:rPr>
                <a:latin typeface="Courier"/>
              </a:rPr>
              <a:t>"</a:t>
            </a:r>
            <a:r>
              <a:t> or </a:t>
            </a:r>
            <a:r>
              <a:rPr>
                <a:latin typeface="Courier"/>
              </a:rPr>
              <a:t>'</a:t>
            </a:r>
            <a:r>
              <a:t>. This also works with </a:t>
            </a:r>
            <a:r>
              <a:rPr>
                <a:latin typeface="Courier"/>
              </a:rPr>
              <a:t>(</a:t>
            </a:r>
            <a:r>
              <a:t>.</a:t>
            </a:r>
          </a:p>
          <a:p>
            <a:pPr lvl="0"/>
            <a:r>
              <a:t>Use </a:t>
            </a:r>
            <a:r>
              <a:rPr b="1"/>
              <a:t>sectioning comments</a:t>
            </a:r>
            <a:r>
              <a:t> (</a:t>
            </a:r>
            <a:r>
              <a:rPr>
                <a:latin typeface="Courier"/>
              </a:rPr>
              <a:t># Section title -----</a:t>
            </a:r>
            <a:r>
              <a:t>) which allow you to “minimize” sections.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F4F-DC41-EB3C-9A3B-92881BA8438C}"/>
              </a:ext>
            </a:extLst>
          </p:cNvPr>
          <p:cNvSpPr>
            <a:spLocks noGrp="1"/>
          </p:cNvSpPr>
          <p:nvPr>
            <p:ph type="title"/>
          </p:nvPr>
        </p:nvSpPr>
        <p:spPr/>
        <p:txBody>
          <a:bodyPr/>
          <a:lstStyle/>
          <a:p>
            <a:r>
              <a:rPr lang="en-US" dirty="0">
                <a:solidFill>
                  <a:srgbClr val="1C8A87"/>
                </a:solidFill>
                <a:latin typeface="Hadassah Friedlaender" panose="02020603050405020304" pitchFamily="18" charset="-79"/>
                <a:cs typeface="Hadassah Friedlaender" panose="02020603050405020304" pitchFamily="18" charset="-79"/>
              </a:rPr>
              <a:t>How to keep learning R</a:t>
            </a:r>
          </a:p>
        </p:txBody>
      </p:sp>
      <p:sp>
        <p:nvSpPr>
          <p:cNvPr id="3" name="Text Placeholder 2">
            <a:extLst>
              <a:ext uri="{FF2B5EF4-FFF2-40B4-BE49-F238E27FC236}">
                <a16:creationId xmlns:a16="http://schemas.microsoft.com/office/drawing/2014/main" id="{B9AF3050-AC9D-11A7-E8DD-13137903B5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590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3734</TotalTime>
  <Words>959</Words>
  <Application>Microsoft Macintosh PowerPoint</Application>
  <PresentationFormat>On-screen Show (16:9)</PresentationFormat>
  <Paragraphs>84</Paragraphs>
  <Slides>15</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vt:lpstr>
      <vt:lpstr>Hadassah Friedlaender</vt:lpstr>
      <vt:lpstr>Office Theme</vt:lpstr>
      <vt:lpstr>Day 5, Part 2: Resources for Learning R</vt:lpstr>
      <vt:lpstr>A quick list of useful packages in R</vt:lpstr>
      <vt:lpstr>How to Write Good Code</vt:lpstr>
      <vt:lpstr>Commenting</vt:lpstr>
      <vt:lpstr>Naming Variables and Objects</vt:lpstr>
      <vt:lpstr>Coding Style</vt:lpstr>
      <vt:lpstr>Debugging</vt:lpstr>
      <vt:lpstr>Other tips for coding in R</vt:lpstr>
      <vt:lpstr>How to keep learning R</vt:lpstr>
      <vt:lpstr>Learning R</vt:lpstr>
      <vt:lpstr>Troubleshooting R</vt:lpstr>
      <vt:lpstr>ChatGPT</vt:lpstr>
      <vt:lpstr>Cool Stuff</vt:lpstr>
      <vt:lpstr>Text Analysis in R</vt:lpstr>
      <vt:lpstr>signglossR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12_3_RStudio</dc:title>
  <dc:creator/>
  <cp:keywords/>
  <cp:lastModifiedBy>Brennan Terhune-Cotter</cp:lastModifiedBy>
  <cp:revision>72</cp:revision>
  <dcterms:created xsi:type="dcterms:W3CDTF">2023-05-13T14:42:29Z</dcterms:created>
  <dcterms:modified xsi:type="dcterms:W3CDTF">2023-06-16T12:53:32Z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