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370" r:id="rId2"/>
    <p:sldId id="448" r:id="rId3"/>
    <p:sldId id="405" r:id="rId4"/>
    <p:sldId id="406" r:id="rId5"/>
    <p:sldId id="423" r:id="rId6"/>
    <p:sldId id="424" r:id="rId7"/>
    <p:sldId id="425" r:id="rId8"/>
    <p:sldId id="447" r:id="rId9"/>
    <p:sldId id="427" r:id="rId10"/>
    <p:sldId id="428" r:id="rId11"/>
    <p:sldId id="440" r:id="rId12"/>
    <p:sldId id="441" r:id="rId13"/>
    <p:sldId id="442" r:id="rId14"/>
    <p:sldId id="443" r:id="rId15"/>
    <p:sldId id="444" r:id="rId16"/>
    <p:sldId id="429" r:id="rId17"/>
    <p:sldId id="446" r:id="rId18"/>
    <p:sldId id="445" r:id="rId19"/>
    <p:sldId id="415" r:id="rId20"/>
    <p:sldId id="416" r:id="rId21"/>
    <p:sldId id="417" r:id="rId22"/>
    <p:sldId id="418" r:id="rId23"/>
    <p:sldId id="420" r:id="rId24"/>
    <p:sldId id="42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C1A4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52" autoAdjust="0"/>
    <p:restoredTop sz="99824" autoAdjust="0"/>
  </p:normalViewPr>
  <p:slideViewPr>
    <p:cSldViewPr snapToGrid="0" snapToObjects="1">
      <p:cViewPr>
        <p:scale>
          <a:sx n="105" d="100"/>
          <a:sy n="105" d="100"/>
        </p:scale>
        <p:origin x="-104" y="-80"/>
      </p:cViewPr>
      <p:guideLst>
        <p:guide orient="horz" pos="2160"/>
        <p:guide pos="2880"/>
      </p:guideLst>
    </p:cSldViewPr>
  </p:slideViewPr>
  <p:outlineViewPr>
    <p:cViewPr>
      <p:scale>
        <a:sx n="33" d="100"/>
        <a:sy n="33" d="100"/>
      </p:scale>
      <p:origin x="0" y="28568"/>
    </p:cViewPr>
  </p:outlin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1F36028-7F54-DF47-8A33-5E011C55B90F}" type="datetimeFigureOut">
              <a:rPr lang="en-US" smtClean="0"/>
              <a:t>4/13/16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6D0FB7-4347-6B41-9170-F8CCD6E90F30}" type="slidenum">
              <a:rPr lang="en-US" smtClean="0"/>
              <a:t>‹#›</a:t>
            </a:fld>
            <a:endParaRPr lang="en-US"/>
          </a:p>
        </p:txBody>
      </p:sp>
    </p:spTree>
    <p:extLst>
      <p:ext uri="{BB962C8B-B14F-4D97-AF65-F5344CB8AC3E}">
        <p14:creationId xmlns:p14="http://schemas.microsoft.com/office/powerpoint/2010/main" val="2017918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09CB14-526F-3240-91A6-047AEBB953E1}" type="datetimeFigureOut">
              <a:rPr lang="en-US" smtClean="0"/>
              <a:t>4/13/16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23BDF2-F732-4947-90A7-6C3AA37EF6E3}" type="slidenum">
              <a:rPr lang="en-US" smtClean="0"/>
              <a:t>‹#›</a:t>
            </a:fld>
            <a:endParaRPr lang="en-US"/>
          </a:p>
        </p:txBody>
      </p:sp>
    </p:spTree>
    <p:extLst>
      <p:ext uri="{BB962C8B-B14F-4D97-AF65-F5344CB8AC3E}">
        <p14:creationId xmlns:p14="http://schemas.microsoft.com/office/powerpoint/2010/main" val="18963174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23BDF2-F732-4947-90A7-6C3AA37EF6E3}" type="slidenum">
              <a:rPr lang="en-US" smtClean="0"/>
              <a:t>1</a:t>
            </a:fld>
            <a:endParaRPr lang="en-US"/>
          </a:p>
        </p:txBody>
      </p:sp>
    </p:spTree>
    <p:extLst>
      <p:ext uri="{BB962C8B-B14F-4D97-AF65-F5344CB8AC3E}">
        <p14:creationId xmlns:p14="http://schemas.microsoft.com/office/powerpoint/2010/main" val="3801616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representation of the log holds the same data as our database – physical independence?</a:t>
            </a:r>
          </a:p>
          <a:p>
            <a:r>
              <a:rPr lang="en-US" dirty="0" smtClean="0"/>
              <a:t>We talked about physical independence letting us be independent of how</a:t>
            </a:r>
            <a:r>
              <a:rPr lang="en-US" baseline="0" dirty="0" smtClean="0"/>
              <a:t> the data is physically stored.  That could apply to a log as well – a database is just a view on a log</a:t>
            </a:r>
          </a:p>
          <a:p>
            <a:endParaRPr lang="en-US" baseline="0" dirty="0" smtClean="0"/>
          </a:p>
          <a:p>
            <a:r>
              <a:rPr lang="en-US" baseline="0" dirty="0" smtClean="0"/>
              <a:t>log record contains everything we need to know what an operation did.</a:t>
            </a:r>
            <a:endParaRPr lang="en-US" dirty="0"/>
          </a:p>
        </p:txBody>
      </p:sp>
      <p:sp>
        <p:nvSpPr>
          <p:cNvPr id="4" name="Slide Number Placeholder 3"/>
          <p:cNvSpPr>
            <a:spLocks noGrp="1"/>
          </p:cNvSpPr>
          <p:nvPr>
            <p:ph type="sldNum" sz="quarter" idx="10"/>
          </p:nvPr>
        </p:nvSpPr>
        <p:spPr/>
        <p:txBody>
          <a:bodyPr/>
          <a:lstStyle/>
          <a:p>
            <a:fld id="{8C23BDF2-F732-4947-90A7-6C3AA37EF6E3}" type="slidenum">
              <a:rPr lang="en-US" smtClean="0"/>
              <a:t>11</a:t>
            </a:fld>
            <a:endParaRPr lang="en-US"/>
          </a:p>
        </p:txBody>
      </p:sp>
    </p:spTree>
    <p:extLst>
      <p:ext uri="{BB962C8B-B14F-4D97-AF65-F5344CB8AC3E}">
        <p14:creationId xmlns:p14="http://schemas.microsoft.com/office/powerpoint/2010/main" val="91104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representation of the log holds the same data as our database – physical independence?</a:t>
            </a:r>
          </a:p>
          <a:p>
            <a:r>
              <a:rPr lang="en-US" dirty="0" smtClean="0"/>
              <a:t>We talked about physical independence letting us be independent of how</a:t>
            </a:r>
            <a:r>
              <a:rPr lang="en-US" baseline="0" dirty="0" smtClean="0"/>
              <a:t> the data is physically stored.  That could apply to a log as well – a database is just a view on a log</a:t>
            </a:r>
          </a:p>
          <a:p>
            <a:endParaRPr lang="en-US" baseline="0" dirty="0" smtClean="0"/>
          </a:p>
          <a:p>
            <a:r>
              <a:rPr lang="en-US" baseline="0" dirty="0" smtClean="0"/>
              <a:t>log record contains everything we need to know what an operation did.</a:t>
            </a:r>
            <a:endParaRPr lang="en-US" dirty="0"/>
          </a:p>
        </p:txBody>
      </p:sp>
      <p:sp>
        <p:nvSpPr>
          <p:cNvPr id="4" name="Slide Number Placeholder 3"/>
          <p:cNvSpPr>
            <a:spLocks noGrp="1"/>
          </p:cNvSpPr>
          <p:nvPr>
            <p:ph type="sldNum" sz="quarter" idx="10"/>
          </p:nvPr>
        </p:nvSpPr>
        <p:spPr/>
        <p:txBody>
          <a:bodyPr/>
          <a:lstStyle/>
          <a:p>
            <a:fld id="{8C23BDF2-F732-4947-90A7-6C3AA37EF6E3}" type="slidenum">
              <a:rPr lang="en-US" smtClean="0"/>
              <a:t>12</a:t>
            </a:fld>
            <a:endParaRPr lang="en-US"/>
          </a:p>
        </p:txBody>
      </p:sp>
    </p:spTree>
    <p:extLst>
      <p:ext uri="{BB962C8B-B14F-4D97-AF65-F5344CB8AC3E}">
        <p14:creationId xmlns:p14="http://schemas.microsoft.com/office/powerpoint/2010/main" val="91104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representation of the log holds the same data as our database – physical independence?</a:t>
            </a:r>
          </a:p>
          <a:p>
            <a:r>
              <a:rPr lang="en-US" dirty="0" smtClean="0"/>
              <a:t>We talked about physical independence letting us be independent of how</a:t>
            </a:r>
            <a:r>
              <a:rPr lang="en-US" baseline="0" dirty="0" smtClean="0"/>
              <a:t> the data is physically stored.  That could apply to a log as well – a database is just a view on a log</a:t>
            </a:r>
          </a:p>
          <a:p>
            <a:endParaRPr lang="en-US" baseline="0" dirty="0" smtClean="0"/>
          </a:p>
          <a:p>
            <a:r>
              <a:rPr lang="en-US" baseline="0" dirty="0" smtClean="0"/>
              <a:t>log record contains everything we need to know what an operation did.</a:t>
            </a:r>
            <a:endParaRPr lang="en-US" dirty="0"/>
          </a:p>
        </p:txBody>
      </p:sp>
      <p:sp>
        <p:nvSpPr>
          <p:cNvPr id="4" name="Slide Number Placeholder 3"/>
          <p:cNvSpPr>
            <a:spLocks noGrp="1"/>
          </p:cNvSpPr>
          <p:nvPr>
            <p:ph type="sldNum" sz="quarter" idx="10"/>
          </p:nvPr>
        </p:nvSpPr>
        <p:spPr/>
        <p:txBody>
          <a:bodyPr/>
          <a:lstStyle/>
          <a:p>
            <a:fld id="{8C23BDF2-F732-4947-90A7-6C3AA37EF6E3}" type="slidenum">
              <a:rPr lang="en-US" smtClean="0"/>
              <a:t>13</a:t>
            </a:fld>
            <a:endParaRPr lang="en-US"/>
          </a:p>
        </p:txBody>
      </p:sp>
    </p:spTree>
    <p:extLst>
      <p:ext uri="{BB962C8B-B14F-4D97-AF65-F5344CB8AC3E}">
        <p14:creationId xmlns:p14="http://schemas.microsoft.com/office/powerpoint/2010/main" val="91104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representation of the log holds the same data as our database – physical independence?</a:t>
            </a:r>
          </a:p>
          <a:p>
            <a:r>
              <a:rPr lang="en-US" dirty="0" smtClean="0"/>
              <a:t>We talked about physical independence letting us be independent of how</a:t>
            </a:r>
            <a:r>
              <a:rPr lang="en-US" baseline="0" dirty="0" smtClean="0"/>
              <a:t> the data is physically stored.  That could apply to a log as well – a database is just a view on a log</a:t>
            </a:r>
          </a:p>
          <a:p>
            <a:endParaRPr lang="en-US" baseline="0" dirty="0" smtClean="0"/>
          </a:p>
          <a:p>
            <a:r>
              <a:rPr lang="en-US" baseline="0" dirty="0" smtClean="0"/>
              <a:t>log record contains everything we need to know what an operation did.</a:t>
            </a:r>
            <a:endParaRPr lang="en-US" dirty="0"/>
          </a:p>
        </p:txBody>
      </p:sp>
      <p:sp>
        <p:nvSpPr>
          <p:cNvPr id="4" name="Slide Number Placeholder 3"/>
          <p:cNvSpPr>
            <a:spLocks noGrp="1"/>
          </p:cNvSpPr>
          <p:nvPr>
            <p:ph type="sldNum" sz="quarter" idx="10"/>
          </p:nvPr>
        </p:nvSpPr>
        <p:spPr/>
        <p:txBody>
          <a:bodyPr/>
          <a:lstStyle/>
          <a:p>
            <a:fld id="{8C23BDF2-F732-4947-90A7-6C3AA37EF6E3}" type="slidenum">
              <a:rPr lang="en-US" smtClean="0"/>
              <a:t>14</a:t>
            </a:fld>
            <a:endParaRPr lang="en-US"/>
          </a:p>
        </p:txBody>
      </p:sp>
    </p:spTree>
    <p:extLst>
      <p:ext uri="{BB962C8B-B14F-4D97-AF65-F5344CB8AC3E}">
        <p14:creationId xmlns:p14="http://schemas.microsoft.com/office/powerpoint/2010/main" val="91104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representation of the log holds the same data as our database – physical independence?</a:t>
            </a:r>
          </a:p>
          <a:p>
            <a:r>
              <a:rPr lang="en-US" dirty="0" smtClean="0"/>
              <a:t>We talked about physical independence letting us be independent of how</a:t>
            </a:r>
            <a:r>
              <a:rPr lang="en-US" baseline="0" dirty="0" smtClean="0"/>
              <a:t> the data is physically stored.  That could apply to a log as well – a database is just a view on a log</a:t>
            </a:r>
          </a:p>
          <a:p>
            <a:endParaRPr lang="en-US" baseline="0" dirty="0" smtClean="0"/>
          </a:p>
          <a:p>
            <a:r>
              <a:rPr lang="en-US" baseline="0" dirty="0" smtClean="0"/>
              <a:t>log record contains everything we need to know what an operation did.</a:t>
            </a:r>
            <a:endParaRPr lang="en-US" dirty="0"/>
          </a:p>
        </p:txBody>
      </p:sp>
      <p:sp>
        <p:nvSpPr>
          <p:cNvPr id="4" name="Slide Number Placeholder 3"/>
          <p:cNvSpPr>
            <a:spLocks noGrp="1"/>
          </p:cNvSpPr>
          <p:nvPr>
            <p:ph type="sldNum" sz="quarter" idx="10"/>
          </p:nvPr>
        </p:nvSpPr>
        <p:spPr/>
        <p:txBody>
          <a:bodyPr/>
          <a:lstStyle/>
          <a:p>
            <a:fld id="{8C23BDF2-F732-4947-90A7-6C3AA37EF6E3}" type="slidenum">
              <a:rPr lang="en-US" smtClean="0"/>
              <a:t>15</a:t>
            </a:fld>
            <a:endParaRPr lang="en-US"/>
          </a:p>
        </p:txBody>
      </p:sp>
    </p:spTree>
    <p:extLst>
      <p:ext uri="{BB962C8B-B14F-4D97-AF65-F5344CB8AC3E}">
        <p14:creationId xmlns:p14="http://schemas.microsoft.com/office/powerpoint/2010/main" val="91104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representation of the log holds the same data as our database – physical independence?</a:t>
            </a:r>
          </a:p>
          <a:p>
            <a:r>
              <a:rPr lang="en-US" dirty="0" smtClean="0"/>
              <a:t>We talked about physical independence letting us be independent of how</a:t>
            </a:r>
            <a:r>
              <a:rPr lang="en-US" baseline="0" dirty="0" smtClean="0"/>
              <a:t> the data is physically stored.  That could apply to a log as well – a database is just a view on a log</a:t>
            </a:r>
          </a:p>
          <a:p>
            <a:endParaRPr lang="en-US" baseline="0" dirty="0" smtClean="0"/>
          </a:p>
          <a:p>
            <a:r>
              <a:rPr lang="en-US" baseline="0" dirty="0" smtClean="0"/>
              <a:t>log record contains everything we need to know what an operation did.</a:t>
            </a:r>
            <a:endParaRPr lang="en-US" dirty="0"/>
          </a:p>
        </p:txBody>
      </p:sp>
      <p:sp>
        <p:nvSpPr>
          <p:cNvPr id="4" name="Slide Number Placeholder 3"/>
          <p:cNvSpPr>
            <a:spLocks noGrp="1"/>
          </p:cNvSpPr>
          <p:nvPr>
            <p:ph type="sldNum" sz="quarter" idx="10"/>
          </p:nvPr>
        </p:nvSpPr>
        <p:spPr/>
        <p:txBody>
          <a:bodyPr/>
          <a:lstStyle/>
          <a:p>
            <a:fld id="{8C23BDF2-F732-4947-90A7-6C3AA37EF6E3}" type="slidenum">
              <a:rPr lang="en-US" smtClean="0"/>
              <a:t>16</a:t>
            </a:fld>
            <a:endParaRPr lang="en-US"/>
          </a:p>
        </p:txBody>
      </p:sp>
    </p:spTree>
    <p:extLst>
      <p:ext uri="{BB962C8B-B14F-4D97-AF65-F5344CB8AC3E}">
        <p14:creationId xmlns:p14="http://schemas.microsoft.com/office/powerpoint/2010/main" val="91104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representation of the log holds the same data as our database – physical independence?</a:t>
            </a:r>
          </a:p>
          <a:p>
            <a:r>
              <a:rPr lang="en-US" dirty="0" smtClean="0"/>
              <a:t>We talked about physical independence letting us be independent of how</a:t>
            </a:r>
            <a:r>
              <a:rPr lang="en-US" baseline="0" dirty="0" smtClean="0"/>
              <a:t> the data is physically stored.  That could apply to a log as well – a database is just a view on a log</a:t>
            </a:r>
          </a:p>
          <a:p>
            <a:endParaRPr lang="en-US" baseline="0" dirty="0" smtClean="0"/>
          </a:p>
          <a:p>
            <a:r>
              <a:rPr lang="en-US" baseline="0" dirty="0" smtClean="0"/>
              <a:t>log record contains everything we need to know what an operation did.</a:t>
            </a:r>
            <a:endParaRPr lang="en-US" dirty="0"/>
          </a:p>
        </p:txBody>
      </p:sp>
      <p:sp>
        <p:nvSpPr>
          <p:cNvPr id="4" name="Slide Number Placeholder 3"/>
          <p:cNvSpPr>
            <a:spLocks noGrp="1"/>
          </p:cNvSpPr>
          <p:nvPr>
            <p:ph type="sldNum" sz="quarter" idx="10"/>
          </p:nvPr>
        </p:nvSpPr>
        <p:spPr/>
        <p:txBody>
          <a:bodyPr/>
          <a:lstStyle/>
          <a:p>
            <a:fld id="{8C23BDF2-F732-4947-90A7-6C3AA37EF6E3}" type="slidenum">
              <a:rPr lang="en-US" smtClean="0"/>
              <a:t>17</a:t>
            </a:fld>
            <a:endParaRPr lang="en-US"/>
          </a:p>
        </p:txBody>
      </p:sp>
    </p:spTree>
    <p:extLst>
      <p:ext uri="{BB962C8B-B14F-4D97-AF65-F5344CB8AC3E}">
        <p14:creationId xmlns:p14="http://schemas.microsoft.com/office/powerpoint/2010/main" val="91104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representation of the log holds the same data as our database – physical independence?</a:t>
            </a:r>
          </a:p>
          <a:p>
            <a:r>
              <a:rPr lang="en-US" dirty="0" smtClean="0"/>
              <a:t>We talked about physical independence letting us be independent of how</a:t>
            </a:r>
            <a:r>
              <a:rPr lang="en-US" baseline="0" dirty="0" smtClean="0"/>
              <a:t> the data is physically stored.  That could apply to a log as well – a database is just a view on a log</a:t>
            </a:r>
          </a:p>
          <a:p>
            <a:endParaRPr lang="en-US" baseline="0" dirty="0" smtClean="0"/>
          </a:p>
          <a:p>
            <a:r>
              <a:rPr lang="en-US" baseline="0" dirty="0" smtClean="0"/>
              <a:t>log record contains everything we need to know what an operation did.</a:t>
            </a:r>
            <a:endParaRPr lang="en-US" dirty="0"/>
          </a:p>
        </p:txBody>
      </p:sp>
      <p:sp>
        <p:nvSpPr>
          <p:cNvPr id="4" name="Slide Number Placeholder 3"/>
          <p:cNvSpPr>
            <a:spLocks noGrp="1"/>
          </p:cNvSpPr>
          <p:nvPr>
            <p:ph type="sldNum" sz="quarter" idx="10"/>
          </p:nvPr>
        </p:nvSpPr>
        <p:spPr/>
        <p:txBody>
          <a:bodyPr/>
          <a:lstStyle/>
          <a:p>
            <a:fld id="{8C23BDF2-F732-4947-90A7-6C3AA37EF6E3}" type="slidenum">
              <a:rPr lang="en-US" smtClean="0"/>
              <a:t>18</a:t>
            </a:fld>
            <a:endParaRPr lang="en-US"/>
          </a:p>
        </p:txBody>
      </p:sp>
    </p:spTree>
    <p:extLst>
      <p:ext uri="{BB962C8B-B14F-4D97-AF65-F5344CB8AC3E}">
        <p14:creationId xmlns:p14="http://schemas.microsoft.com/office/powerpoint/2010/main" val="91104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23BDF2-F732-4947-90A7-6C3AA37EF6E3}" type="slidenum">
              <a:rPr lang="en-US" smtClean="0"/>
              <a:t>19</a:t>
            </a:fld>
            <a:endParaRPr lang="en-US"/>
          </a:p>
        </p:txBody>
      </p:sp>
    </p:spTree>
    <p:extLst>
      <p:ext uri="{BB962C8B-B14F-4D97-AF65-F5344CB8AC3E}">
        <p14:creationId xmlns:p14="http://schemas.microsoft.com/office/powerpoint/2010/main" val="5312988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avoiding cascading aborts (since using strict 2pl), need to worry about undoing multiple ongoing transactions.</a:t>
            </a:r>
          </a:p>
          <a:p>
            <a:endParaRPr lang="en-US" baseline="0" dirty="0" smtClean="0"/>
          </a:p>
          <a:p>
            <a:r>
              <a:rPr lang="en-US" baseline="0" dirty="0" smtClean="0"/>
              <a:t>In this case, log record is written as in memory pages are modified</a:t>
            </a:r>
          </a:p>
        </p:txBody>
      </p:sp>
      <p:sp>
        <p:nvSpPr>
          <p:cNvPr id="4" name="Slide Number Placeholder 3"/>
          <p:cNvSpPr>
            <a:spLocks noGrp="1"/>
          </p:cNvSpPr>
          <p:nvPr>
            <p:ph type="sldNum" sz="quarter" idx="10"/>
          </p:nvPr>
        </p:nvSpPr>
        <p:spPr/>
        <p:txBody>
          <a:bodyPr/>
          <a:lstStyle/>
          <a:p>
            <a:fld id="{8C23BDF2-F732-4947-90A7-6C3AA37EF6E3}" type="slidenum">
              <a:rPr lang="en-US" smtClean="0"/>
              <a:t>20</a:t>
            </a:fld>
            <a:endParaRPr lang="en-US"/>
          </a:p>
        </p:txBody>
      </p:sp>
    </p:spTree>
    <p:extLst>
      <p:ext uri="{BB962C8B-B14F-4D97-AF65-F5344CB8AC3E}">
        <p14:creationId xmlns:p14="http://schemas.microsoft.com/office/powerpoint/2010/main" val="1720704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Atomicity: how to undo aborted </a:t>
            </a:r>
            <a:r>
              <a:rPr lang="en-US" dirty="0" err="1" smtClean="0"/>
              <a:t>xacts</a:t>
            </a:r>
            <a:endParaRPr lang="en-US" dirty="0" smtClean="0"/>
          </a:p>
          <a:p>
            <a:r>
              <a:rPr lang="en-US" dirty="0" smtClean="0"/>
              <a:t>Durability: if</a:t>
            </a:r>
            <a:r>
              <a:rPr lang="en-US" baseline="0" dirty="0" smtClean="0"/>
              <a:t> I commit, it’s there until the end of time (or when really bad things happen)</a:t>
            </a:r>
          </a:p>
          <a:p>
            <a:endParaRPr lang="en-US" baseline="0" dirty="0" smtClean="0"/>
          </a:p>
          <a:p>
            <a:r>
              <a:rPr lang="en-US" baseline="0" dirty="0" smtClean="0"/>
              <a:t>Why is this assumption important?  if disk is faulty, then we need replication, or to understand enough about how things can go wrong e.g., what you are willing to accept, and design for that.</a:t>
            </a:r>
          </a:p>
          <a:p>
            <a:r>
              <a:rPr lang="en-US" baseline="0" dirty="0" smtClean="0"/>
              <a:t>There’s no _perfect_ recovery.  It’s only good enough recovery.</a:t>
            </a:r>
          </a:p>
          <a:p>
            <a:r>
              <a:rPr lang="en-US" baseline="0" dirty="0" smtClean="0"/>
              <a:t>Many assume </a:t>
            </a:r>
            <a:r>
              <a:rPr lang="en-US" baseline="0" dirty="0" err="1" smtClean="0"/>
              <a:t>indpendent</a:t>
            </a:r>
            <a:r>
              <a:rPr lang="en-US" baseline="0" dirty="0" smtClean="0"/>
              <a:t> failures, at less than some rate.</a:t>
            </a:r>
          </a:p>
          <a:p>
            <a:r>
              <a:rPr lang="en-US" baseline="0" dirty="0" smtClean="0"/>
              <a:t>If you’re important enough, use bomb shelters under mountains on both coasts, </a:t>
            </a:r>
            <a:r>
              <a:rPr lang="en-US" baseline="0" dirty="0" err="1" smtClean="0"/>
              <a:t>etc</a:t>
            </a:r>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C23BDF2-F732-4947-90A7-6C3AA37EF6E3}" type="slidenum">
              <a:rPr lang="en-US" smtClean="0"/>
              <a:t>3</a:t>
            </a:fld>
            <a:endParaRPr lang="en-US"/>
          </a:p>
        </p:txBody>
      </p:sp>
    </p:spTree>
    <p:extLst>
      <p:ext uri="{BB962C8B-B14F-4D97-AF65-F5344CB8AC3E}">
        <p14:creationId xmlns:p14="http://schemas.microsoft.com/office/powerpoint/2010/main" val="1051851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this case, we don’t write anything to the log until B is flushed to disk. commit is flushed to disk before returning to user.</a:t>
            </a:r>
          </a:p>
          <a:p>
            <a:r>
              <a:rPr lang="en-US" baseline="0" dirty="0" smtClean="0"/>
              <a:t>In both cases, we have the correct information to do recovery</a:t>
            </a:r>
          </a:p>
        </p:txBody>
      </p:sp>
      <p:sp>
        <p:nvSpPr>
          <p:cNvPr id="4" name="Slide Number Placeholder 3"/>
          <p:cNvSpPr>
            <a:spLocks noGrp="1"/>
          </p:cNvSpPr>
          <p:nvPr>
            <p:ph type="sldNum" sz="quarter" idx="10"/>
          </p:nvPr>
        </p:nvSpPr>
        <p:spPr/>
        <p:txBody>
          <a:bodyPr/>
          <a:lstStyle/>
          <a:p>
            <a:fld id="{8C23BDF2-F732-4947-90A7-6C3AA37EF6E3}" type="slidenum">
              <a:rPr lang="en-US" smtClean="0"/>
              <a:t>21</a:t>
            </a:fld>
            <a:endParaRPr lang="en-US"/>
          </a:p>
        </p:txBody>
      </p:sp>
    </p:spTree>
    <p:extLst>
      <p:ext uri="{BB962C8B-B14F-4D97-AF65-F5344CB8AC3E}">
        <p14:creationId xmlns:p14="http://schemas.microsoft.com/office/powerpoint/2010/main" val="1469091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if you crash DURING this recovery?  need to make sure even that is handled</a:t>
            </a:r>
          </a:p>
          <a:p>
            <a:r>
              <a:rPr lang="en-US" baseline="0" dirty="0" smtClean="0"/>
              <a:t>we record what we have done so if we crash we know what has been done.</a:t>
            </a:r>
          </a:p>
        </p:txBody>
      </p:sp>
      <p:sp>
        <p:nvSpPr>
          <p:cNvPr id="4" name="Slide Number Placeholder 3"/>
          <p:cNvSpPr>
            <a:spLocks noGrp="1"/>
          </p:cNvSpPr>
          <p:nvPr>
            <p:ph type="sldNum" sz="quarter" idx="10"/>
          </p:nvPr>
        </p:nvSpPr>
        <p:spPr/>
        <p:txBody>
          <a:bodyPr/>
          <a:lstStyle/>
          <a:p>
            <a:fld id="{8C23BDF2-F732-4947-90A7-6C3AA37EF6E3}" type="slidenum">
              <a:rPr lang="en-US" smtClean="0"/>
              <a:t>22</a:t>
            </a:fld>
            <a:endParaRPr lang="en-US"/>
          </a:p>
        </p:txBody>
      </p:sp>
    </p:spTree>
    <p:extLst>
      <p:ext uri="{BB962C8B-B14F-4D97-AF65-F5344CB8AC3E}">
        <p14:creationId xmlns:p14="http://schemas.microsoft.com/office/powerpoint/2010/main" val="13411576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23BDF2-F732-4947-90A7-6C3AA37EF6E3}" type="slidenum">
              <a:rPr lang="en-US" smtClean="0"/>
              <a:t>23</a:t>
            </a:fld>
            <a:endParaRPr lang="en-US"/>
          </a:p>
        </p:txBody>
      </p:sp>
    </p:spTree>
    <p:extLst>
      <p:ext uri="{BB962C8B-B14F-4D97-AF65-F5344CB8AC3E}">
        <p14:creationId xmlns:p14="http://schemas.microsoft.com/office/powerpoint/2010/main" val="302246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23BDF2-F732-4947-90A7-6C3AA37EF6E3}" type="slidenum">
              <a:rPr lang="en-US" smtClean="0"/>
              <a:t>24</a:t>
            </a:fld>
            <a:endParaRPr lang="en-US"/>
          </a:p>
        </p:txBody>
      </p:sp>
    </p:spTree>
    <p:extLst>
      <p:ext uri="{BB962C8B-B14F-4D97-AF65-F5344CB8AC3E}">
        <p14:creationId xmlns:p14="http://schemas.microsoft.com/office/powerpoint/2010/main" val="1061579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Fundamentally, we have seen two bad cases above.  Let’s </a:t>
            </a:r>
            <a:r>
              <a:rPr lang="en-US" baseline="0" dirty="0" err="1" smtClean="0"/>
              <a:t>consdire</a:t>
            </a:r>
            <a:r>
              <a:rPr lang="en-US" baseline="0" dirty="0" smtClean="0"/>
              <a:t> the first case – uncommitted operations</a:t>
            </a:r>
          </a:p>
        </p:txBody>
      </p:sp>
      <p:sp>
        <p:nvSpPr>
          <p:cNvPr id="4" name="Slide Number Placeholder 3"/>
          <p:cNvSpPr>
            <a:spLocks noGrp="1"/>
          </p:cNvSpPr>
          <p:nvPr>
            <p:ph type="sldNum" sz="quarter" idx="10"/>
          </p:nvPr>
        </p:nvSpPr>
        <p:spPr/>
        <p:txBody>
          <a:bodyPr/>
          <a:lstStyle/>
          <a:p>
            <a:fld id="{8C23BDF2-F732-4947-90A7-6C3AA37EF6E3}" type="slidenum">
              <a:rPr lang="en-US" smtClean="0"/>
              <a:t>4</a:t>
            </a:fld>
            <a:endParaRPr lang="en-US"/>
          </a:p>
        </p:txBody>
      </p:sp>
    </p:spTree>
    <p:extLst>
      <p:ext uri="{BB962C8B-B14F-4D97-AF65-F5344CB8AC3E}">
        <p14:creationId xmlns:p14="http://schemas.microsoft.com/office/powerpoint/2010/main" val="1438576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Fundamentally, we have seen two bad cases above.  Let’s </a:t>
            </a:r>
            <a:r>
              <a:rPr lang="en-US" baseline="0" dirty="0" err="1" smtClean="0"/>
              <a:t>consdire</a:t>
            </a:r>
            <a:r>
              <a:rPr lang="en-US" baseline="0" dirty="0" smtClean="0"/>
              <a:t> the first case – uncommitted operations</a:t>
            </a:r>
          </a:p>
        </p:txBody>
      </p:sp>
      <p:sp>
        <p:nvSpPr>
          <p:cNvPr id="4" name="Slide Number Placeholder 3"/>
          <p:cNvSpPr>
            <a:spLocks noGrp="1"/>
          </p:cNvSpPr>
          <p:nvPr>
            <p:ph type="sldNum" sz="quarter" idx="10"/>
          </p:nvPr>
        </p:nvSpPr>
        <p:spPr/>
        <p:txBody>
          <a:bodyPr/>
          <a:lstStyle/>
          <a:p>
            <a:fld id="{8C23BDF2-F732-4947-90A7-6C3AA37EF6E3}" type="slidenum">
              <a:rPr lang="en-US" smtClean="0"/>
              <a:t>5</a:t>
            </a:fld>
            <a:endParaRPr lang="en-US"/>
          </a:p>
        </p:txBody>
      </p:sp>
    </p:spTree>
    <p:extLst>
      <p:ext uri="{BB962C8B-B14F-4D97-AF65-F5344CB8AC3E}">
        <p14:creationId xmlns:p14="http://schemas.microsoft.com/office/powerpoint/2010/main" val="1438576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Fundamentally, we have seen two bad cases above.  Let’s </a:t>
            </a:r>
            <a:r>
              <a:rPr lang="en-US" baseline="0" dirty="0" err="1" smtClean="0"/>
              <a:t>consdire</a:t>
            </a:r>
            <a:r>
              <a:rPr lang="en-US" baseline="0" dirty="0" smtClean="0"/>
              <a:t> the first case – uncommitted operations</a:t>
            </a:r>
          </a:p>
        </p:txBody>
      </p:sp>
      <p:sp>
        <p:nvSpPr>
          <p:cNvPr id="4" name="Slide Number Placeholder 3"/>
          <p:cNvSpPr>
            <a:spLocks noGrp="1"/>
          </p:cNvSpPr>
          <p:nvPr>
            <p:ph type="sldNum" sz="quarter" idx="10"/>
          </p:nvPr>
        </p:nvSpPr>
        <p:spPr/>
        <p:txBody>
          <a:bodyPr/>
          <a:lstStyle/>
          <a:p>
            <a:fld id="{8C23BDF2-F732-4947-90A7-6C3AA37EF6E3}" type="slidenum">
              <a:rPr lang="en-US" smtClean="0"/>
              <a:t>6</a:t>
            </a:fld>
            <a:endParaRPr lang="en-US"/>
          </a:p>
        </p:txBody>
      </p:sp>
    </p:spTree>
    <p:extLst>
      <p:ext uri="{BB962C8B-B14F-4D97-AF65-F5344CB8AC3E}">
        <p14:creationId xmlns:p14="http://schemas.microsoft.com/office/powerpoint/2010/main" val="1438576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representation of the log holds the same data as our database – physical independence?</a:t>
            </a:r>
          </a:p>
          <a:p>
            <a:r>
              <a:rPr lang="en-US" dirty="0" smtClean="0"/>
              <a:t>We talked about physical independence letting us be independent of how</a:t>
            </a:r>
            <a:r>
              <a:rPr lang="en-US" baseline="0" dirty="0" smtClean="0"/>
              <a:t> the data is physically stored.  That could apply to a log as well – a database is just a view on a log</a:t>
            </a:r>
          </a:p>
          <a:p>
            <a:endParaRPr lang="en-US" baseline="0" dirty="0" smtClean="0"/>
          </a:p>
          <a:p>
            <a:r>
              <a:rPr lang="en-US" baseline="0" dirty="0" smtClean="0"/>
              <a:t>log record contains everything we need to know what an operation did.</a:t>
            </a:r>
            <a:endParaRPr lang="en-US" dirty="0"/>
          </a:p>
        </p:txBody>
      </p:sp>
      <p:sp>
        <p:nvSpPr>
          <p:cNvPr id="4" name="Slide Number Placeholder 3"/>
          <p:cNvSpPr>
            <a:spLocks noGrp="1"/>
          </p:cNvSpPr>
          <p:nvPr>
            <p:ph type="sldNum" sz="quarter" idx="10"/>
          </p:nvPr>
        </p:nvSpPr>
        <p:spPr/>
        <p:txBody>
          <a:bodyPr/>
          <a:lstStyle/>
          <a:p>
            <a:fld id="{8C23BDF2-F732-4947-90A7-6C3AA37EF6E3}" type="slidenum">
              <a:rPr lang="en-US" smtClean="0"/>
              <a:t>7</a:t>
            </a:fld>
            <a:endParaRPr lang="en-US"/>
          </a:p>
        </p:txBody>
      </p:sp>
    </p:spTree>
    <p:extLst>
      <p:ext uri="{BB962C8B-B14F-4D97-AF65-F5344CB8AC3E}">
        <p14:creationId xmlns:p14="http://schemas.microsoft.com/office/powerpoint/2010/main" val="91104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representation of the log holds the same data as our database – physical independence?</a:t>
            </a:r>
          </a:p>
          <a:p>
            <a:r>
              <a:rPr lang="en-US" dirty="0" smtClean="0"/>
              <a:t>We talked about physical independence letting us be independent of how</a:t>
            </a:r>
            <a:r>
              <a:rPr lang="en-US" baseline="0" dirty="0" smtClean="0"/>
              <a:t> the data is physically stored.  That could apply to a log as well – a database is just a view on a log</a:t>
            </a:r>
          </a:p>
          <a:p>
            <a:endParaRPr lang="en-US" baseline="0" dirty="0" smtClean="0"/>
          </a:p>
          <a:p>
            <a:r>
              <a:rPr lang="en-US" baseline="0" dirty="0" smtClean="0"/>
              <a:t>log record contains everything we need to know what an operation did.</a:t>
            </a:r>
            <a:endParaRPr lang="en-US" dirty="0"/>
          </a:p>
        </p:txBody>
      </p:sp>
      <p:sp>
        <p:nvSpPr>
          <p:cNvPr id="4" name="Slide Number Placeholder 3"/>
          <p:cNvSpPr>
            <a:spLocks noGrp="1"/>
          </p:cNvSpPr>
          <p:nvPr>
            <p:ph type="sldNum" sz="quarter" idx="10"/>
          </p:nvPr>
        </p:nvSpPr>
        <p:spPr/>
        <p:txBody>
          <a:bodyPr/>
          <a:lstStyle/>
          <a:p>
            <a:fld id="{8C23BDF2-F732-4947-90A7-6C3AA37EF6E3}" type="slidenum">
              <a:rPr lang="en-US" smtClean="0"/>
              <a:t>8</a:t>
            </a:fld>
            <a:endParaRPr lang="en-US"/>
          </a:p>
        </p:txBody>
      </p:sp>
    </p:spTree>
    <p:extLst>
      <p:ext uri="{BB962C8B-B14F-4D97-AF65-F5344CB8AC3E}">
        <p14:creationId xmlns:p14="http://schemas.microsoft.com/office/powerpoint/2010/main" val="91104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representation of the log holds the same data as our database – physical independence?</a:t>
            </a:r>
          </a:p>
          <a:p>
            <a:r>
              <a:rPr lang="en-US" dirty="0" smtClean="0"/>
              <a:t>We talked about physical independence letting us be independent of how</a:t>
            </a:r>
            <a:r>
              <a:rPr lang="en-US" baseline="0" dirty="0" smtClean="0"/>
              <a:t> the data is physically stored.  That could apply to a log as well – a database is just a view on a log</a:t>
            </a:r>
          </a:p>
          <a:p>
            <a:endParaRPr lang="en-US" baseline="0" dirty="0" smtClean="0"/>
          </a:p>
          <a:p>
            <a:r>
              <a:rPr lang="en-US" baseline="0" dirty="0" smtClean="0"/>
              <a:t>log record contains everything we need to know what an operation did.</a:t>
            </a:r>
            <a:endParaRPr lang="en-US" dirty="0"/>
          </a:p>
        </p:txBody>
      </p:sp>
      <p:sp>
        <p:nvSpPr>
          <p:cNvPr id="4" name="Slide Number Placeholder 3"/>
          <p:cNvSpPr>
            <a:spLocks noGrp="1"/>
          </p:cNvSpPr>
          <p:nvPr>
            <p:ph type="sldNum" sz="quarter" idx="10"/>
          </p:nvPr>
        </p:nvSpPr>
        <p:spPr/>
        <p:txBody>
          <a:bodyPr/>
          <a:lstStyle/>
          <a:p>
            <a:fld id="{8C23BDF2-F732-4947-90A7-6C3AA37EF6E3}" type="slidenum">
              <a:rPr lang="en-US" smtClean="0"/>
              <a:t>9</a:t>
            </a:fld>
            <a:endParaRPr lang="en-US"/>
          </a:p>
        </p:txBody>
      </p:sp>
    </p:spTree>
    <p:extLst>
      <p:ext uri="{BB962C8B-B14F-4D97-AF65-F5344CB8AC3E}">
        <p14:creationId xmlns:p14="http://schemas.microsoft.com/office/powerpoint/2010/main" val="91104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representation of the log holds the same data as our database – physical independence?</a:t>
            </a:r>
          </a:p>
          <a:p>
            <a:r>
              <a:rPr lang="en-US" dirty="0" smtClean="0"/>
              <a:t>We talked about physical independence letting us be independent of how</a:t>
            </a:r>
            <a:r>
              <a:rPr lang="en-US" baseline="0" dirty="0" smtClean="0"/>
              <a:t> the data is physically stored.  That could apply to a log as well – a database is just a view on a log</a:t>
            </a:r>
          </a:p>
          <a:p>
            <a:endParaRPr lang="en-US" baseline="0" dirty="0" smtClean="0"/>
          </a:p>
          <a:p>
            <a:r>
              <a:rPr lang="en-US" baseline="0" dirty="0" smtClean="0"/>
              <a:t>log record contains everything we need to know what an operation did.</a:t>
            </a:r>
            <a:endParaRPr lang="en-US" dirty="0"/>
          </a:p>
        </p:txBody>
      </p:sp>
      <p:sp>
        <p:nvSpPr>
          <p:cNvPr id="4" name="Slide Number Placeholder 3"/>
          <p:cNvSpPr>
            <a:spLocks noGrp="1"/>
          </p:cNvSpPr>
          <p:nvPr>
            <p:ph type="sldNum" sz="quarter" idx="10"/>
          </p:nvPr>
        </p:nvSpPr>
        <p:spPr/>
        <p:txBody>
          <a:bodyPr/>
          <a:lstStyle/>
          <a:p>
            <a:fld id="{8C23BDF2-F732-4947-90A7-6C3AA37EF6E3}" type="slidenum">
              <a:rPr lang="en-US" smtClean="0"/>
              <a:t>10</a:t>
            </a:fld>
            <a:endParaRPr lang="en-US"/>
          </a:p>
        </p:txBody>
      </p:sp>
    </p:spTree>
    <p:extLst>
      <p:ext uri="{BB962C8B-B14F-4D97-AF65-F5344CB8AC3E}">
        <p14:creationId xmlns:p14="http://schemas.microsoft.com/office/powerpoint/2010/main" val="91104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34D319ED-8244-EF45-BFEB-736CDF408071}" type="datetimeFigureOut">
              <a:rPr lang="en-US" smtClean="0"/>
              <a:t>4/13/16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2B0136-B3DB-A245-9A78-1DDE6B1B0BD4}" type="slidenum">
              <a:rPr lang="en-US" smtClean="0"/>
              <a:t>‹#›</a:t>
            </a:fld>
            <a:endParaRPr lang="en-US"/>
          </a:p>
        </p:txBody>
      </p:sp>
    </p:spTree>
    <p:extLst>
      <p:ext uri="{BB962C8B-B14F-4D97-AF65-F5344CB8AC3E}">
        <p14:creationId xmlns:p14="http://schemas.microsoft.com/office/powerpoint/2010/main" val="2028176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34D319ED-8244-EF45-BFEB-736CDF408071}" type="datetimeFigureOut">
              <a:rPr lang="en-US" smtClean="0"/>
              <a:t>4/13/16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2B0136-B3DB-A245-9A78-1DDE6B1B0BD4}" type="slidenum">
              <a:rPr lang="en-US" smtClean="0"/>
              <a:t>‹#›</a:t>
            </a:fld>
            <a:endParaRPr lang="en-US"/>
          </a:p>
        </p:txBody>
      </p:sp>
    </p:spTree>
    <p:extLst>
      <p:ext uri="{BB962C8B-B14F-4D97-AF65-F5344CB8AC3E}">
        <p14:creationId xmlns:p14="http://schemas.microsoft.com/office/powerpoint/2010/main" val="1609147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34D319ED-8244-EF45-BFEB-736CDF408071}" type="datetimeFigureOut">
              <a:rPr lang="en-US" smtClean="0"/>
              <a:t>4/13/16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2B0136-B3DB-A245-9A78-1DDE6B1B0BD4}" type="slidenum">
              <a:rPr lang="en-US" smtClean="0"/>
              <a:t>‹#›</a:t>
            </a:fld>
            <a:endParaRPr lang="en-US"/>
          </a:p>
        </p:txBody>
      </p:sp>
    </p:spTree>
    <p:extLst>
      <p:ext uri="{BB962C8B-B14F-4D97-AF65-F5344CB8AC3E}">
        <p14:creationId xmlns:p14="http://schemas.microsoft.com/office/powerpoint/2010/main" val="366889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34D319ED-8244-EF45-BFEB-736CDF408071}" type="datetimeFigureOut">
              <a:rPr lang="en-US" smtClean="0"/>
              <a:t>4/13/16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2B0136-B3DB-A245-9A78-1DDE6B1B0BD4}" type="slidenum">
              <a:rPr lang="en-US" smtClean="0"/>
              <a:t>‹#›</a:t>
            </a:fld>
            <a:endParaRPr lang="en-US"/>
          </a:p>
        </p:txBody>
      </p:sp>
    </p:spTree>
    <p:extLst>
      <p:ext uri="{BB962C8B-B14F-4D97-AF65-F5344CB8AC3E}">
        <p14:creationId xmlns:p14="http://schemas.microsoft.com/office/powerpoint/2010/main" val="386961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34D319ED-8244-EF45-BFEB-736CDF408071}" type="datetimeFigureOut">
              <a:rPr lang="en-US" smtClean="0"/>
              <a:t>4/13/16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2B0136-B3DB-A245-9A78-1DDE6B1B0BD4}" type="slidenum">
              <a:rPr lang="en-US" smtClean="0"/>
              <a:t>‹#›</a:t>
            </a:fld>
            <a:endParaRPr lang="en-US"/>
          </a:p>
        </p:txBody>
      </p:sp>
    </p:spTree>
    <p:extLst>
      <p:ext uri="{BB962C8B-B14F-4D97-AF65-F5344CB8AC3E}">
        <p14:creationId xmlns:p14="http://schemas.microsoft.com/office/powerpoint/2010/main" val="1858903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34D319ED-8244-EF45-BFEB-736CDF408071}" type="datetimeFigureOut">
              <a:rPr lang="en-US" smtClean="0"/>
              <a:t>4/13/16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2B0136-B3DB-A245-9A78-1DDE6B1B0BD4}" type="slidenum">
              <a:rPr lang="en-US" smtClean="0"/>
              <a:t>‹#›</a:t>
            </a:fld>
            <a:endParaRPr lang="en-US"/>
          </a:p>
        </p:txBody>
      </p:sp>
    </p:spTree>
    <p:extLst>
      <p:ext uri="{BB962C8B-B14F-4D97-AF65-F5344CB8AC3E}">
        <p14:creationId xmlns:p14="http://schemas.microsoft.com/office/powerpoint/2010/main" val="1272660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34D319ED-8244-EF45-BFEB-736CDF408071}" type="datetimeFigureOut">
              <a:rPr lang="en-US" smtClean="0"/>
              <a:t>4/13/16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2B0136-B3DB-A245-9A78-1DDE6B1B0BD4}" type="slidenum">
              <a:rPr lang="en-US" smtClean="0"/>
              <a:t>‹#›</a:t>
            </a:fld>
            <a:endParaRPr lang="en-US"/>
          </a:p>
        </p:txBody>
      </p:sp>
    </p:spTree>
    <p:extLst>
      <p:ext uri="{BB962C8B-B14F-4D97-AF65-F5344CB8AC3E}">
        <p14:creationId xmlns:p14="http://schemas.microsoft.com/office/powerpoint/2010/main" val="222478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34D319ED-8244-EF45-BFEB-736CDF408071}" type="datetimeFigureOut">
              <a:rPr lang="en-US" smtClean="0"/>
              <a:t>4/13/16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2B0136-B3DB-A245-9A78-1DDE6B1B0BD4}" type="slidenum">
              <a:rPr lang="en-US" smtClean="0"/>
              <a:t>‹#›</a:t>
            </a:fld>
            <a:endParaRPr lang="en-US"/>
          </a:p>
        </p:txBody>
      </p:sp>
    </p:spTree>
    <p:extLst>
      <p:ext uri="{BB962C8B-B14F-4D97-AF65-F5344CB8AC3E}">
        <p14:creationId xmlns:p14="http://schemas.microsoft.com/office/powerpoint/2010/main" val="3199939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D319ED-8244-EF45-BFEB-736CDF408071}" type="datetimeFigureOut">
              <a:rPr lang="en-US" smtClean="0"/>
              <a:t>4/13/16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2B0136-B3DB-A245-9A78-1DDE6B1B0BD4}" type="slidenum">
              <a:rPr lang="en-US" smtClean="0"/>
              <a:t>‹#›</a:t>
            </a:fld>
            <a:endParaRPr lang="en-US"/>
          </a:p>
        </p:txBody>
      </p:sp>
    </p:spTree>
    <p:extLst>
      <p:ext uri="{BB962C8B-B14F-4D97-AF65-F5344CB8AC3E}">
        <p14:creationId xmlns:p14="http://schemas.microsoft.com/office/powerpoint/2010/main" val="806877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34D319ED-8244-EF45-BFEB-736CDF408071}" type="datetimeFigureOut">
              <a:rPr lang="en-US" smtClean="0"/>
              <a:t>4/13/16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2B0136-B3DB-A245-9A78-1DDE6B1B0BD4}" type="slidenum">
              <a:rPr lang="en-US" smtClean="0"/>
              <a:t>‹#›</a:t>
            </a:fld>
            <a:endParaRPr lang="en-US"/>
          </a:p>
        </p:txBody>
      </p:sp>
    </p:spTree>
    <p:extLst>
      <p:ext uri="{BB962C8B-B14F-4D97-AF65-F5344CB8AC3E}">
        <p14:creationId xmlns:p14="http://schemas.microsoft.com/office/powerpoint/2010/main" val="3321146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34D319ED-8244-EF45-BFEB-736CDF408071}" type="datetimeFigureOut">
              <a:rPr lang="en-US" smtClean="0"/>
              <a:t>4/13/16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2B0136-B3DB-A245-9A78-1DDE6B1B0BD4}" type="slidenum">
              <a:rPr lang="en-US" smtClean="0"/>
              <a:t>‹#›</a:t>
            </a:fld>
            <a:endParaRPr lang="en-US"/>
          </a:p>
        </p:txBody>
      </p:sp>
    </p:spTree>
    <p:extLst>
      <p:ext uri="{BB962C8B-B14F-4D97-AF65-F5344CB8AC3E}">
        <p14:creationId xmlns:p14="http://schemas.microsoft.com/office/powerpoint/2010/main" val="19620659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buFontTx/>
              <a:buNone/>
              <a:defRPr sz="1200">
                <a:solidFill>
                  <a:schemeClr val="tx1">
                    <a:tint val="75000"/>
                  </a:schemeClr>
                </a:solidFill>
                <a:latin typeface="Gill Sans"/>
                <a:cs typeface="Gill Sans"/>
              </a:defRPr>
            </a:lvl1pPr>
          </a:lstStyle>
          <a:p>
            <a:fld id="{34D319ED-8244-EF45-BFEB-736CDF408071}" type="datetimeFigureOut">
              <a:rPr lang="en-US" smtClean="0"/>
              <a:pPr/>
              <a:t>4/13/16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FontTx/>
              <a:buNone/>
              <a:defRPr sz="1200">
                <a:solidFill>
                  <a:schemeClr val="tx1">
                    <a:tint val="75000"/>
                  </a:schemeClr>
                </a:solidFill>
                <a:latin typeface="Gill Sans"/>
                <a:cs typeface="Gill San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FontTx/>
              <a:buNone/>
              <a:defRPr sz="1200">
                <a:solidFill>
                  <a:schemeClr val="tx1">
                    <a:tint val="75000"/>
                  </a:schemeClr>
                </a:solidFill>
                <a:latin typeface="Gill Sans"/>
                <a:cs typeface="Gill Sans"/>
              </a:defRPr>
            </a:lvl1pPr>
          </a:lstStyle>
          <a:p>
            <a:fld id="{6A2B0136-B3DB-A245-9A78-1DDE6B1B0BD4}" type="slidenum">
              <a:rPr lang="en-US" smtClean="0"/>
              <a:pPr/>
              <a:t>‹#›</a:t>
            </a:fld>
            <a:endParaRPr lang="en-US"/>
          </a:p>
        </p:txBody>
      </p:sp>
    </p:spTree>
    <p:extLst>
      <p:ext uri="{BB962C8B-B14F-4D97-AF65-F5344CB8AC3E}">
        <p14:creationId xmlns:p14="http://schemas.microsoft.com/office/powerpoint/2010/main" val="405874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FontTx/>
        <a:buNone/>
        <a:defRPr sz="4400" kern="1200">
          <a:solidFill>
            <a:schemeClr val="tx1"/>
          </a:solidFill>
          <a:latin typeface="Gill Sans"/>
          <a:ea typeface="+mj-ea"/>
          <a:cs typeface="Gill Sans"/>
        </a:defRPr>
      </a:lvl1pPr>
    </p:titleStyle>
    <p:bodyStyle>
      <a:lvl1pPr marL="0" indent="0" algn="l" defTabSz="457200" rtl="0" eaLnBrk="1" latinLnBrk="0" hangingPunct="1">
        <a:spcBef>
          <a:spcPct val="20000"/>
        </a:spcBef>
        <a:buFontTx/>
        <a:buNone/>
        <a:defRPr sz="3200" kern="1200">
          <a:solidFill>
            <a:schemeClr val="tx1"/>
          </a:solidFill>
          <a:latin typeface="Gill Sans"/>
          <a:ea typeface="+mn-ea"/>
          <a:cs typeface="Gill Sans"/>
        </a:defRPr>
      </a:lvl1pPr>
      <a:lvl2pPr marL="457200" indent="0" algn="l" defTabSz="457200" rtl="0" eaLnBrk="1" latinLnBrk="0" hangingPunct="1">
        <a:spcBef>
          <a:spcPct val="20000"/>
        </a:spcBef>
        <a:buFontTx/>
        <a:buNone/>
        <a:defRPr sz="2800" kern="1200">
          <a:solidFill>
            <a:schemeClr val="tx1"/>
          </a:solidFill>
          <a:latin typeface="Gill Sans"/>
          <a:ea typeface="+mn-ea"/>
          <a:cs typeface="Gill Sans"/>
        </a:defRPr>
      </a:lvl2pPr>
      <a:lvl3pPr marL="914400" indent="0" algn="l" defTabSz="457200" rtl="0" eaLnBrk="1" latinLnBrk="0" hangingPunct="1">
        <a:spcBef>
          <a:spcPct val="20000"/>
        </a:spcBef>
        <a:buFontTx/>
        <a:buNone/>
        <a:defRPr sz="2400" kern="1200">
          <a:solidFill>
            <a:schemeClr val="tx1"/>
          </a:solidFill>
          <a:latin typeface="Gill Sans"/>
          <a:ea typeface="+mn-ea"/>
          <a:cs typeface="Gill Sans"/>
        </a:defRPr>
      </a:lvl3pPr>
      <a:lvl4pPr marL="1371600" indent="0" algn="l" defTabSz="457200" rtl="0" eaLnBrk="1" latinLnBrk="0" hangingPunct="1">
        <a:spcBef>
          <a:spcPct val="20000"/>
        </a:spcBef>
        <a:buFontTx/>
        <a:buNone/>
        <a:defRPr sz="2000" kern="1200">
          <a:solidFill>
            <a:schemeClr val="tx1"/>
          </a:solidFill>
          <a:latin typeface="Gill Sans"/>
          <a:ea typeface="+mn-ea"/>
          <a:cs typeface="Gill Sans"/>
        </a:defRPr>
      </a:lvl4pPr>
      <a:lvl5pPr marL="1828800" indent="0" algn="l" defTabSz="457200" rtl="0" eaLnBrk="1" latinLnBrk="0" hangingPunct="1">
        <a:spcBef>
          <a:spcPct val="20000"/>
        </a:spcBef>
        <a:buFontTx/>
        <a:buNone/>
        <a:defRPr sz="2000" kern="1200">
          <a:solidFill>
            <a:schemeClr val="tx1"/>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mtClean="0"/>
              <a:t>Recovery</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5153268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Crash: Truncated log</a:t>
            </a:r>
            <a:endParaRPr lang="en-US" dirty="0"/>
          </a:p>
        </p:txBody>
      </p:sp>
      <p:sp>
        <p:nvSpPr>
          <p:cNvPr id="3" name="Content Placeholder 2"/>
          <p:cNvSpPr>
            <a:spLocks noGrp="1"/>
          </p:cNvSpPr>
          <p:nvPr>
            <p:ph idx="1"/>
          </p:nvPr>
        </p:nvSpPr>
        <p:spPr/>
        <p:txBody>
          <a:bodyPr>
            <a:normAutofit lnSpcReduction="10000"/>
          </a:bodyPr>
          <a:lstStyle/>
          <a:p>
            <a:pPr marL="514350" indent="-514350">
              <a:buAutoNum type="arabicPeriod"/>
            </a:pPr>
            <a:r>
              <a:rPr lang="en-US" dirty="0"/>
              <a:t>T1: A: </a:t>
            </a:r>
            <a:r>
              <a:rPr lang="en-US" dirty="0" err="1"/>
              <a:t>i</a:t>
            </a:r>
            <a:r>
              <a:rPr lang="en-US" dirty="0"/>
              <a:t>=5</a:t>
            </a:r>
          </a:p>
          <a:p>
            <a:pPr marL="514350" indent="-514350">
              <a:buAutoNum type="arabicPeriod"/>
            </a:pPr>
            <a:r>
              <a:rPr lang="en-US" dirty="0"/>
              <a:t>T2: A: j=2</a:t>
            </a:r>
          </a:p>
          <a:p>
            <a:pPr marL="514350" indent="-514350">
              <a:buAutoNum type="arabicPeriod"/>
            </a:pPr>
            <a:r>
              <a:rPr lang="en-US" dirty="0"/>
              <a:t>T1: Z: k=3</a:t>
            </a:r>
          </a:p>
          <a:p>
            <a:pPr marL="514350" indent="-514350">
              <a:buAutoNum type="arabicPeriod"/>
            </a:pPr>
            <a:r>
              <a:rPr lang="en-US" dirty="0"/>
              <a:t>T1: </a:t>
            </a:r>
            <a:r>
              <a:rPr lang="en-US" dirty="0" smtClean="0"/>
              <a:t>commit</a:t>
            </a:r>
          </a:p>
          <a:p>
            <a:pPr marL="514350" indent="-514350">
              <a:buAutoNum type="arabicPeriod"/>
            </a:pPr>
            <a:r>
              <a:rPr lang="en-US" strike="sngStrike" dirty="0">
                <a:solidFill>
                  <a:schemeClr val="bg1">
                    <a:lumMod val="75000"/>
                  </a:schemeClr>
                </a:solidFill>
              </a:rPr>
              <a:t>T2: C: l=9</a:t>
            </a:r>
          </a:p>
          <a:p>
            <a:pPr marL="514350" indent="-514350">
              <a:buAutoNum type="arabicPeriod"/>
            </a:pPr>
            <a:r>
              <a:rPr lang="en-US" strike="sngStrike" dirty="0">
                <a:solidFill>
                  <a:schemeClr val="bg1">
                    <a:lumMod val="75000"/>
                  </a:schemeClr>
                </a:solidFill>
              </a:rPr>
              <a:t>T2: commit</a:t>
            </a:r>
          </a:p>
          <a:p>
            <a:endParaRPr lang="en-US" dirty="0"/>
          </a:p>
          <a:p>
            <a:r>
              <a:rPr lang="en-US" dirty="0" smtClean="0"/>
              <a:t>Result: apply T1 actions, don’t apply T2 actions</a:t>
            </a:r>
          </a:p>
        </p:txBody>
      </p:sp>
    </p:spTree>
    <p:extLst>
      <p:ext uri="{BB962C8B-B14F-4D97-AF65-F5344CB8AC3E}">
        <p14:creationId xmlns:p14="http://schemas.microsoft.com/office/powerpoint/2010/main" val="382022370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Aside: how do we ensure “no holes”?</a:t>
            </a:r>
            <a:endParaRPr lang="en-US" dirty="0"/>
          </a:p>
        </p:txBody>
      </p:sp>
      <p:sp>
        <p:nvSpPr>
          <p:cNvPr id="3" name="Content Placeholder 2"/>
          <p:cNvSpPr>
            <a:spLocks noGrp="1"/>
          </p:cNvSpPr>
          <p:nvPr>
            <p:ph idx="1"/>
          </p:nvPr>
        </p:nvSpPr>
        <p:spPr/>
        <p:txBody>
          <a:bodyPr>
            <a:normAutofit/>
          </a:bodyPr>
          <a:lstStyle/>
          <a:p>
            <a:r>
              <a:rPr lang="en-US" dirty="0" smtClean="0"/>
              <a:t>E.g. Can’t recover if log contains:</a:t>
            </a:r>
          </a:p>
          <a:p>
            <a:endParaRPr lang="en-US" dirty="0"/>
          </a:p>
          <a:p>
            <a:pPr marL="514350" indent="-514350">
              <a:buAutoNum type="arabicPeriod"/>
            </a:pPr>
            <a:r>
              <a:rPr lang="en-US" dirty="0"/>
              <a:t>T1: A: </a:t>
            </a:r>
            <a:r>
              <a:rPr lang="en-US" dirty="0" err="1"/>
              <a:t>i</a:t>
            </a:r>
            <a:r>
              <a:rPr lang="en-US" dirty="0"/>
              <a:t>=5</a:t>
            </a:r>
          </a:p>
          <a:p>
            <a:pPr marL="514350" indent="-514350">
              <a:buAutoNum type="arabicPeriod"/>
            </a:pPr>
            <a:r>
              <a:rPr lang="en-US" dirty="0" smtClean="0"/>
              <a:t>???</a:t>
            </a:r>
            <a:endParaRPr lang="en-US" dirty="0"/>
          </a:p>
          <a:p>
            <a:pPr marL="514350" indent="-514350">
              <a:buAutoNum type="arabicPeriod"/>
            </a:pPr>
            <a:r>
              <a:rPr lang="en-US" dirty="0" smtClean="0"/>
              <a:t>T1</a:t>
            </a:r>
            <a:r>
              <a:rPr lang="en-US" dirty="0"/>
              <a:t>: </a:t>
            </a:r>
            <a:r>
              <a:rPr lang="en-US" dirty="0" smtClean="0"/>
              <a:t>commit</a:t>
            </a:r>
          </a:p>
          <a:p>
            <a:pPr marL="514350" indent="-514350">
              <a:buAutoNum type="arabicPeriod"/>
            </a:pPr>
            <a:endParaRPr lang="en-US" dirty="0"/>
          </a:p>
          <a:p>
            <a:r>
              <a:rPr lang="en-US" dirty="0" smtClean="0"/>
              <a:t>Build complex system on simpler parts</a:t>
            </a:r>
            <a:endParaRPr lang="en-US" dirty="0"/>
          </a:p>
          <a:p>
            <a:endParaRPr lang="en-US" dirty="0" smtClean="0"/>
          </a:p>
        </p:txBody>
      </p:sp>
    </p:spTree>
    <p:extLst>
      <p:ext uri="{BB962C8B-B14F-4D97-AF65-F5344CB8AC3E}">
        <p14:creationId xmlns:p14="http://schemas.microsoft.com/office/powerpoint/2010/main" val="14597291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Aside: Durability abstractions</a:t>
            </a:r>
            <a:endParaRPr lang="en-US" dirty="0"/>
          </a:p>
        </p:txBody>
      </p:sp>
      <p:sp>
        <p:nvSpPr>
          <p:cNvPr id="3" name="Content Placeholder 2"/>
          <p:cNvSpPr>
            <a:spLocks noGrp="1"/>
          </p:cNvSpPr>
          <p:nvPr>
            <p:ph idx="1"/>
          </p:nvPr>
        </p:nvSpPr>
        <p:spPr/>
        <p:txBody>
          <a:bodyPr>
            <a:normAutofit/>
          </a:bodyPr>
          <a:lstStyle/>
          <a:p>
            <a:r>
              <a:rPr lang="en-US" dirty="0" smtClean="0"/>
              <a:t>Transaction: All or nothing, any random pages</a:t>
            </a:r>
          </a:p>
          <a:p>
            <a:r>
              <a:rPr lang="en-US" dirty="0" smtClean="0"/>
              <a:t>Log: On crash, always have a complete prefix</a:t>
            </a:r>
          </a:p>
          <a:p>
            <a:endParaRPr lang="en-US" dirty="0" smtClean="0"/>
          </a:p>
          <a:p>
            <a:r>
              <a:rPr lang="en-US" dirty="0" smtClean="0"/>
              <a:t>How do we implement the log?</a:t>
            </a:r>
            <a:endParaRPr lang="en-US" dirty="0"/>
          </a:p>
          <a:p>
            <a:r>
              <a:rPr lang="en-US" dirty="0" smtClean="0"/>
              <a:t>Disk: Write a page</a:t>
            </a:r>
          </a:p>
          <a:p>
            <a:r>
              <a:rPr lang="en-US" dirty="0"/>
              <a:t>	</a:t>
            </a:r>
            <a:r>
              <a:rPr lang="en-US" dirty="0" smtClean="0"/>
              <a:t>What happens if we crash in the middle?</a:t>
            </a:r>
          </a:p>
          <a:p>
            <a:r>
              <a:rPr lang="en-US" dirty="0" smtClean="0"/>
              <a:t>	Old page, new page, corrupted page</a:t>
            </a:r>
          </a:p>
        </p:txBody>
      </p:sp>
    </p:spTree>
    <p:extLst>
      <p:ext uri="{BB962C8B-B14F-4D97-AF65-F5344CB8AC3E}">
        <p14:creationId xmlns:p14="http://schemas.microsoft.com/office/powerpoint/2010/main" val="23962882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Aside: Durability abstractions</a:t>
            </a:r>
            <a:endParaRPr lang="en-US" dirty="0"/>
          </a:p>
        </p:txBody>
      </p:sp>
      <p:sp>
        <p:nvSpPr>
          <p:cNvPr id="3" name="Content Placeholder 2"/>
          <p:cNvSpPr>
            <a:spLocks noGrp="1"/>
          </p:cNvSpPr>
          <p:nvPr>
            <p:ph idx="1"/>
          </p:nvPr>
        </p:nvSpPr>
        <p:spPr/>
        <p:txBody>
          <a:bodyPr>
            <a:normAutofit lnSpcReduction="10000"/>
          </a:bodyPr>
          <a:lstStyle/>
          <a:p>
            <a:r>
              <a:rPr lang="en-US" dirty="0" smtClean="0"/>
              <a:t>Disk: Flush pages</a:t>
            </a:r>
          </a:p>
          <a:p>
            <a:endParaRPr lang="en-US" dirty="0"/>
          </a:p>
          <a:p>
            <a:r>
              <a:rPr lang="en-US" dirty="0" smtClean="0"/>
              <a:t>When complete:</a:t>
            </a:r>
          </a:p>
          <a:p>
            <a:pPr marL="514350" indent="-514350">
              <a:buAutoNum type="arabicPeriod"/>
            </a:pPr>
            <a:r>
              <a:rPr lang="en-US" dirty="0" smtClean="0"/>
              <a:t>Read: returns new value, survives power</a:t>
            </a:r>
          </a:p>
          <a:p>
            <a:pPr marL="514350" indent="-514350">
              <a:buAutoNum type="arabicPeriod"/>
            </a:pPr>
            <a:r>
              <a:rPr lang="en-US" dirty="0" smtClean="0"/>
              <a:t>Writes to other pages: will not change</a:t>
            </a:r>
          </a:p>
          <a:p>
            <a:pPr marL="514350" indent="-514350">
              <a:buAutoNum type="arabicPeriod"/>
            </a:pPr>
            <a:endParaRPr lang="en-US" dirty="0"/>
          </a:p>
          <a:p>
            <a:r>
              <a:rPr lang="en-US" dirty="0" smtClean="0"/>
              <a:t>Solution: careful ordering of writes, flushes;</a:t>
            </a:r>
          </a:p>
          <a:p>
            <a:r>
              <a:rPr lang="en-US" dirty="0" smtClean="0"/>
              <a:t>	Don’t overwrite pages</a:t>
            </a:r>
          </a:p>
        </p:txBody>
      </p:sp>
    </p:spTree>
    <p:extLst>
      <p:ext uri="{BB962C8B-B14F-4D97-AF65-F5344CB8AC3E}">
        <p14:creationId xmlns:p14="http://schemas.microsoft.com/office/powerpoint/2010/main" val="115740083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Aside: How do disks implement flush?</a:t>
            </a:r>
            <a:endParaRPr lang="en-US" dirty="0"/>
          </a:p>
        </p:txBody>
      </p:sp>
      <p:sp>
        <p:nvSpPr>
          <p:cNvPr id="3" name="Content Placeholder 2"/>
          <p:cNvSpPr>
            <a:spLocks noGrp="1"/>
          </p:cNvSpPr>
          <p:nvPr>
            <p:ph idx="1"/>
          </p:nvPr>
        </p:nvSpPr>
        <p:spPr/>
        <p:txBody>
          <a:bodyPr>
            <a:normAutofit/>
          </a:bodyPr>
          <a:lstStyle/>
          <a:p>
            <a:r>
              <a:rPr lang="en-US" dirty="0" smtClean="0"/>
              <a:t>Old disks:</a:t>
            </a:r>
          </a:p>
          <a:p>
            <a:r>
              <a:rPr lang="en-US" dirty="0" smtClean="0"/>
              <a:t>Wait for the write to hardware to complete</a:t>
            </a:r>
          </a:p>
          <a:p>
            <a:endParaRPr lang="en-US" dirty="0"/>
          </a:p>
          <a:p>
            <a:r>
              <a:rPr lang="en-US" dirty="0" smtClean="0"/>
              <a:t>New disks (flash, shingled recording):</a:t>
            </a:r>
          </a:p>
          <a:p>
            <a:r>
              <a:rPr lang="en-US" dirty="0" smtClean="0"/>
              <a:t>Firmware/software </a:t>
            </a:r>
            <a:r>
              <a:rPr lang="en-US" dirty="0" smtClean="0"/>
              <a:t>changes “write X </a:t>
            </a:r>
            <a:r>
              <a:rPr lang="en-US" dirty="0" smtClean="0"/>
              <a:t>at location 7” into</a:t>
            </a:r>
            <a:r>
              <a:rPr lang="en-US" dirty="0" smtClean="0"/>
              <a:t> </a:t>
            </a:r>
            <a:r>
              <a:rPr lang="is-IS" dirty="0" smtClean="0"/>
              <a:t>… something</a:t>
            </a:r>
            <a:r>
              <a:rPr lang="en-US" dirty="0" smtClean="0"/>
              <a:t> complicated</a:t>
            </a:r>
            <a:endParaRPr lang="en-US" dirty="0" smtClean="0"/>
          </a:p>
        </p:txBody>
      </p:sp>
    </p:spTree>
    <p:extLst>
      <p:ext uri="{BB962C8B-B14F-4D97-AF65-F5344CB8AC3E}">
        <p14:creationId xmlns:p14="http://schemas.microsoft.com/office/powerpoint/2010/main" val="364582082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Aside: Durability abstractions</a:t>
            </a:r>
            <a:endParaRPr lang="en-US" dirty="0"/>
          </a:p>
        </p:txBody>
      </p:sp>
      <p:sp>
        <p:nvSpPr>
          <p:cNvPr id="3" name="Content Placeholder 2"/>
          <p:cNvSpPr>
            <a:spLocks noGrp="1"/>
          </p:cNvSpPr>
          <p:nvPr>
            <p:ph idx="1"/>
          </p:nvPr>
        </p:nvSpPr>
        <p:spPr/>
        <p:txBody>
          <a:bodyPr>
            <a:normAutofit/>
          </a:bodyPr>
          <a:lstStyle/>
          <a:p>
            <a:r>
              <a:rPr lang="en-US" b="1" dirty="0"/>
              <a:t>Transaction</a:t>
            </a:r>
            <a:r>
              <a:rPr lang="en-US" dirty="0"/>
              <a:t>: All or nothing, </a:t>
            </a:r>
            <a:r>
              <a:rPr lang="en-US" dirty="0" smtClean="0"/>
              <a:t>random </a:t>
            </a:r>
            <a:r>
              <a:rPr lang="en-US" dirty="0"/>
              <a:t>pages</a:t>
            </a:r>
          </a:p>
          <a:p>
            <a:r>
              <a:rPr lang="en-US" b="1" dirty="0"/>
              <a:t>Log</a:t>
            </a:r>
            <a:r>
              <a:rPr lang="en-US" dirty="0"/>
              <a:t>: On crash, always have a complete </a:t>
            </a:r>
            <a:r>
              <a:rPr lang="en-US" dirty="0" smtClean="0"/>
              <a:t>prefix</a:t>
            </a:r>
          </a:p>
          <a:p>
            <a:r>
              <a:rPr lang="en-US" b="1" dirty="0" smtClean="0"/>
              <a:t>Disk</a:t>
            </a:r>
            <a:r>
              <a:rPr lang="en-US" dirty="0" smtClean="0"/>
              <a:t>: After flush, writes will survive</a:t>
            </a:r>
          </a:p>
          <a:p>
            <a:r>
              <a:rPr lang="en-US" b="1" dirty="0" smtClean="0"/>
              <a:t>Shingled disk</a:t>
            </a:r>
            <a:r>
              <a:rPr lang="en-US" dirty="0" smtClean="0"/>
              <a:t>: Re-write adjacent data</a:t>
            </a:r>
          </a:p>
          <a:p>
            <a:r>
              <a:rPr lang="en-US" b="1" dirty="0" smtClean="0"/>
              <a:t>??? Physics</a:t>
            </a:r>
            <a:r>
              <a:rPr lang="en-US" dirty="0" smtClean="0"/>
              <a:t>: No idea how this works</a:t>
            </a:r>
            <a:endParaRPr lang="en-US" dirty="0"/>
          </a:p>
        </p:txBody>
      </p:sp>
    </p:spTree>
    <p:extLst>
      <p:ext uri="{BB962C8B-B14F-4D97-AF65-F5344CB8AC3E}">
        <p14:creationId xmlns:p14="http://schemas.microsoft.com/office/powerpoint/2010/main" val="173717759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Redo-only log</a:t>
            </a:r>
            <a:endParaRPr lang="en-US" dirty="0"/>
          </a:p>
        </p:txBody>
      </p:sp>
      <p:sp>
        <p:nvSpPr>
          <p:cNvPr id="3" name="Content Placeholder 2"/>
          <p:cNvSpPr>
            <a:spLocks noGrp="1"/>
          </p:cNvSpPr>
          <p:nvPr>
            <p:ph idx="1"/>
          </p:nvPr>
        </p:nvSpPr>
        <p:spPr/>
        <p:txBody>
          <a:bodyPr>
            <a:normAutofit/>
          </a:bodyPr>
          <a:lstStyle/>
          <a:p>
            <a:r>
              <a:rPr lang="en-US" dirty="0" smtClean="0"/>
              <a:t>Rule: To write a modified page to disk:</a:t>
            </a:r>
          </a:p>
          <a:p>
            <a:pPr marL="457200" indent="-457200">
              <a:buFont typeface="Arial"/>
              <a:buChar char="•"/>
            </a:pPr>
            <a:r>
              <a:rPr lang="en-US" dirty="0" smtClean="0"/>
              <a:t>All writers must have committed</a:t>
            </a:r>
          </a:p>
          <a:p>
            <a:pPr lvl="1"/>
            <a:r>
              <a:rPr lang="en-US" dirty="0" smtClean="0"/>
              <a:t>(no uncommitted changes that might be aborted)</a:t>
            </a:r>
          </a:p>
          <a:p>
            <a:pPr marL="457200" indent="-457200">
              <a:buFont typeface="Arial"/>
              <a:buChar char="•"/>
            </a:pPr>
            <a:r>
              <a:rPr lang="en-US" dirty="0" smtClean="0"/>
              <a:t>Log record is on disk</a:t>
            </a:r>
          </a:p>
          <a:p>
            <a:endParaRPr lang="en-US" dirty="0"/>
          </a:p>
          <a:p>
            <a:r>
              <a:rPr lang="en-US" dirty="0" smtClean="0"/>
              <a:t>On abort: Need to undo changes</a:t>
            </a:r>
          </a:p>
          <a:p>
            <a:r>
              <a:rPr lang="en-US" dirty="0" smtClean="0"/>
              <a:t>	Keep “undo” information in memory</a:t>
            </a:r>
          </a:p>
        </p:txBody>
      </p:sp>
    </p:spTree>
    <p:extLst>
      <p:ext uri="{BB962C8B-B14F-4D97-AF65-F5344CB8AC3E}">
        <p14:creationId xmlns:p14="http://schemas.microsoft.com/office/powerpoint/2010/main" val="270220989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When do disk writes happen?</a:t>
            </a:r>
            <a:endParaRPr lang="en-US" dirty="0"/>
          </a:p>
        </p:txBody>
      </p:sp>
      <p:sp>
        <p:nvSpPr>
          <p:cNvPr id="3" name="Content Placeholder 2"/>
          <p:cNvSpPr>
            <a:spLocks noGrp="1"/>
          </p:cNvSpPr>
          <p:nvPr>
            <p:ph idx="1"/>
          </p:nvPr>
        </p:nvSpPr>
        <p:spPr/>
        <p:txBody>
          <a:bodyPr>
            <a:normAutofit/>
          </a:bodyPr>
          <a:lstStyle/>
          <a:p>
            <a:r>
              <a:rPr lang="en-US" dirty="0" smtClean="0"/>
              <a:t>On commit: Write log to disk, wait to complete (sequential IO)</a:t>
            </a:r>
          </a:p>
          <a:p>
            <a:endParaRPr lang="en-US" dirty="0"/>
          </a:p>
          <a:p>
            <a:r>
              <a:rPr lang="en-US" dirty="0" smtClean="0"/>
              <a:t>After commit: Write modified pages when needed, or when idle?</a:t>
            </a:r>
          </a:p>
          <a:p>
            <a:endParaRPr lang="en-US" dirty="0"/>
          </a:p>
          <a:p>
            <a:r>
              <a:rPr lang="en-US" dirty="0" smtClean="0"/>
              <a:t>“free” the log? Complicated; not covered</a:t>
            </a:r>
          </a:p>
        </p:txBody>
      </p:sp>
    </p:spTree>
    <p:extLst>
      <p:ext uri="{BB962C8B-B14F-4D97-AF65-F5344CB8AC3E}">
        <p14:creationId xmlns:p14="http://schemas.microsoft.com/office/powerpoint/2010/main" val="141587225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Disadvantage: Big transactions</a:t>
            </a:r>
            <a:endParaRPr lang="en-US" dirty="0"/>
          </a:p>
        </p:txBody>
      </p:sp>
      <p:sp>
        <p:nvSpPr>
          <p:cNvPr id="3" name="Content Placeholder 2"/>
          <p:cNvSpPr>
            <a:spLocks noGrp="1"/>
          </p:cNvSpPr>
          <p:nvPr>
            <p:ph idx="1"/>
          </p:nvPr>
        </p:nvSpPr>
        <p:spPr/>
        <p:txBody>
          <a:bodyPr>
            <a:normAutofit/>
          </a:bodyPr>
          <a:lstStyle/>
          <a:p>
            <a:r>
              <a:rPr lang="en-US" dirty="0" smtClean="0"/>
              <a:t>What about transactions bigger than memory?</a:t>
            </a:r>
          </a:p>
          <a:p>
            <a:r>
              <a:rPr lang="en-US" dirty="0" smtClean="0"/>
              <a:t>Need to write uncommitted changes to disk</a:t>
            </a:r>
          </a:p>
          <a:p>
            <a:endParaRPr lang="en-US" dirty="0"/>
          </a:p>
          <a:p>
            <a:r>
              <a:rPr lang="en-US" dirty="0" smtClean="0"/>
              <a:t>Solution: ARIES algorithm (IBM again; 1992)</a:t>
            </a:r>
          </a:p>
          <a:p>
            <a:endParaRPr lang="en-US" dirty="0" smtClean="0"/>
          </a:p>
          <a:p>
            <a:r>
              <a:rPr lang="en-US" dirty="0" smtClean="0"/>
              <a:t>Idea: Write both undo and redo records</a:t>
            </a:r>
          </a:p>
          <a:p>
            <a:r>
              <a:rPr lang="en-US" dirty="0" smtClean="0"/>
              <a:t>Can write page if undo records on disk</a:t>
            </a:r>
          </a:p>
          <a:p>
            <a:endParaRPr lang="en-US" dirty="0" smtClean="0"/>
          </a:p>
        </p:txBody>
      </p:sp>
    </p:spTree>
    <p:extLst>
      <p:ext uri="{BB962C8B-B14F-4D97-AF65-F5344CB8AC3E}">
        <p14:creationId xmlns:p14="http://schemas.microsoft.com/office/powerpoint/2010/main" val="47101223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Aries Recovery Algorithm</a:t>
            </a:r>
            <a:endParaRPr lang="en-US" dirty="0"/>
          </a:p>
        </p:txBody>
      </p:sp>
      <p:sp>
        <p:nvSpPr>
          <p:cNvPr id="3" name="Content Placeholder 2"/>
          <p:cNvSpPr>
            <a:spLocks noGrp="1"/>
          </p:cNvSpPr>
          <p:nvPr>
            <p:ph idx="1"/>
          </p:nvPr>
        </p:nvSpPr>
        <p:spPr/>
        <p:txBody>
          <a:bodyPr/>
          <a:lstStyle/>
          <a:p>
            <a:r>
              <a:rPr lang="en-US" dirty="0" smtClean="0"/>
              <a:t>3 phases</a:t>
            </a:r>
          </a:p>
          <a:p>
            <a:pPr lvl="1"/>
            <a:r>
              <a:rPr lang="en-US" dirty="0" smtClean="0"/>
              <a:t>Analyze the log to find status of all </a:t>
            </a:r>
            <a:r>
              <a:rPr lang="en-US" dirty="0" err="1" smtClean="0"/>
              <a:t>xacts</a:t>
            </a:r>
            <a:endParaRPr lang="en-US" dirty="0" smtClean="0"/>
          </a:p>
          <a:p>
            <a:pPr lvl="2"/>
            <a:r>
              <a:rPr lang="en-US" dirty="0" smtClean="0">
                <a:solidFill>
                  <a:schemeClr val="bg1">
                    <a:lumMod val="50000"/>
                  </a:schemeClr>
                </a:solidFill>
              </a:rPr>
              <a:t>Committed or in flight?</a:t>
            </a:r>
          </a:p>
          <a:p>
            <a:pPr lvl="1"/>
            <a:r>
              <a:rPr lang="en-US" dirty="0" smtClean="0"/>
              <a:t>Redo </a:t>
            </a:r>
            <a:r>
              <a:rPr lang="en-US" dirty="0" err="1" smtClean="0"/>
              <a:t>xacts</a:t>
            </a:r>
            <a:r>
              <a:rPr lang="en-US" dirty="0" smtClean="0"/>
              <a:t> that were committed </a:t>
            </a:r>
          </a:p>
          <a:p>
            <a:pPr lvl="2"/>
            <a:r>
              <a:rPr lang="en-US" dirty="0" smtClean="0">
                <a:solidFill>
                  <a:schemeClr val="bg1">
                    <a:lumMod val="50000"/>
                  </a:schemeClr>
                </a:solidFill>
              </a:rPr>
              <a:t>Now at the same state at the point of the crash</a:t>
            </a:r>
          </a:p>
          <a:p>
            <a:pPr lvl="1"/>
            <a:r>
              <a:rPr lang="en-US" dirty="0" smtClean="0"/>
              <a:t>Undo partial (in flight) </a:t>
            </a:r>
            <a:r>
              <a:rPr lang="en-US" dirty="0" err="1" smtClean="0"/>
              <a:t>xacts</a:t>
            </a:r>
            <a:endParaRPr lang="en-US" dirty="0" smtClean="0"/>
          </a:p>
          <a:p>
            <a:pPr marL="514350" indent="-514350">
              <a:buFont typeface="+mj-lt"/>
              <a:buAutoNum type="arabicPeriod"/>
            </a:pPr>
            <a:endParaRPr lang="en-US" dirty="0"/>
          </a:p>
          <a:p>
            <a:pPr algn="ctr"/>
            <a:r>
              <a:rPr lang="en-US" dirty="0" smtClean="0"/>
              <a:t>Recovery is </a:t>
            </a:r>
            <a:r>
              <a:rPr lang="en-US" i="1" dirty="0" smtClean="0">
                <a:solidFill>
                  <a:srgbClr val="FC1A4F"/>
                </a:solidFill>
              </a:rPr>
              <a:t>extremely</a:t>
            </a:r>
            <a:r>
              <a:rPr lang="en-US" dirty="0" smtClean="0">
                <a:solidFill>
                  <a:srgbClr val="FC1A4F"/>
                </a:solidFill>
              </a:rPr>
              <a:t> </a:t>
            </a:r>
            <a:r>
              <a:rPr lang="en-US" dirty="0" smtClean="0"/>
              <a:t>tricky and </a:t>
            </a:r>
            <a:r>
              <a:rPr lang="en-US" i="1" dirty="0" smtClean="0">
                <a:solidFill>
                  <a:srgbClr val="FC1A4F"/>
                </a:solidFill>
              </a:rPr>
              <a:t>must be correct</a:t>
            </a:r>
            <a:endParaRPr lang="en-US" dirty="0">
              <a:solidFill>
                <a:srgbClr val="FC1A4F"/>
              </a:solidFill>
            </a:endParaRPr>
          </a:p>
        </p:txBody>
      </p:sp>
    </p:spTree>
    <p:extLst>
      <p:ext uri="{BB962C8B-B14F-4D97-AF65-F5344CB8AC3E}">
        <p14:creationId xmlns:p14="http://schemas.microsoft.com/office/powerpoint/2010/main" val="299576404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normAutofit/>
          </a:bodyPr>
          <a:lstStyle/>
          <a:p>
            <a:r>
              <a:rPr lang="en-US" dirty="0" smtClean="0"/>
              <a:t>Tuesday</a:t>
            </a:r>
            <a:r>
              <a:rPr lang="en-US" dirty="0" smtClean="0"/>
              <a:t>: Guest Lecture</a:t>
            </a:r>
          </a:p>
          <a:p>
            <a:r>
              <a:rPr lang="en-US" dirty="0" smtClean="0"/>
              <a:t>Dr. </a:t>
            </a:r>
            <a:r>
              <a:rPr lang="en-US" dirty="0" err="1" smtClean="0"/>
              <a:t>Zahi</a:t>
            </a:r>
            <a:r>
              <a:rPr lang="en-US" dirty="0" smtClean="0"/>
              <a:t> </a:t>
            </a:r>
            <a:r>
              <a:rPr lang="en-US" dirty="0" err="1" smtClean="0"/>
              <a:t>Karam</a:t>
            </a:r>
            <a:r>
              <a:rPr lang="en-US" dirty="0" smtClean="0"/>
              <a:t>, Data Scientist, </a:t>
            </a:r>
            <a:r>
              <a:rPr lang="en-US" dirty="0" err="1" smtClean="0"/>
              <a:t>Bluecore</a:t>
            </a:r>
            <a:endParaRPr lang="en-US" dirty="0" smtClean="0"/>
          </a:p>
          <a:p>
            <a:endParaRPr lang="en-US" dirty="0" smtClean="0"/>
          </a:p>
          <a:p>
            <a:r>
              <a:rPr lang="en-US" dirty="0" smtClean="0"/>
              <a:t>Homework 4: Due Thursday 8:40 AM</a:t>
            </a:r>
          </a:p>
          <a:p>
            <a:r>
              <a:rPr lang="en-US" dirty="0" smtClean="0"/>
              <a:t>Project 2: Due next Friday April </a:t>
            </a:r>
            <a:r>
              <a:rPr lang="en-US" dirty="0"/>
              <a:t>22</a:t>
            </a:r>
            <a:r>
              <a:rPr lang="en-US" baseline="30000" dirty="0"/>
              <a:t>nd</a:t>
            </a:r>
          </a:p>
          <a:p>
            <a:endParaRPr lang="en-US" dirty="0" smtClean="0"/>
          </a:p>
          <a:p>
            <a:r>
              <a:rPr lang="en-US" dirty="0" smtClean="0"/>
              <a:t>Homework 3, Previous finals on web site</a:t>
            </a:r>
            <a:endParaRPr lang="en-US" dirty="0"/>
          </a:p>
        </p:txBody>
      </p:sp>
    </p:spTree>
    <p:extLst>
      <p:ext uri="{BB962C8B-B14F-4D97-AF65-F5344CB8AC3E}">
        <p14:creationId xmlns:p14="http://schemas.microsoft.com/office/powerpoint/2010/main" val="69737051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Aries</a:t>
            </a:r>
            <a:endParaRPr lang="en-US" dirty="0"/>
          </a:p>
        </p:txBody>
      </p:sp>
      <p:sp>
        <p:nvSpPr>
          <p:cNvPr id="3" name="Content Placeholder 2"/>
          <p:cNvSpPr>
            <a:spLocks noGrp="1"/>
          </p:cNvSpPr>
          <p:nvPr>
            <p:ph idx="1"/>
          </p:nvPr>
        </p:nvSpPr>
        <p:spPr>
          <a:xfrm>
            <a:off x="457200" y="1600200"/>
            <a:ext cx="6729004" cy="4525963"/>
          </a:xfrm>
        </p:spPr>
        <p:txBody>
          <a:bodyPr>
            <a:normAutofit/>
          </a:bodyPr>
          <a:lstStyle/>
          <a:p>
            <a:r>
              <a:rPr lang="en-US" sz="2400" dirty="0">
                <a:solidFill>
                  <a:schemeClr val="accent6"/>
                </a:solidFill>
              </a:rPr>
              <a:t>T1	</a:t>
            </a:r>
            <a:r>
              <a:rPr lang="en-US" sz="2400" dirty="0" smtClean="0">
                <a:solidFill>
                  <a:schemeClr val="accent6"/>
                </a:solidFill>
              </a:rPr>
              <a:t>R(A</a:t>
            </a:r>
            <a:r>
              <a:rPr lang="en-US" sz="2400" dirty="0">
                <a:solidFill>
                  <a:schemeClr val="accent6"/>
                </a:solidFill>
              </a:rPr>
              <a:t>) </a:t>
            </a:r>
            <a:r>
              <a:rPr lang="en-US" sz="2400" dirty="0" smtClean="0">
                <a:solidFill>
                  <a:schemeClr val="accent6"/>
                </a:solidFill>
              </a:rPr>
              <a:t>R(B</a:t>
            </a:r>
            <a:r>
              <a:rPr lang="en-US" sz="2400" dirty="0">
                <a:solidFill>
                  <a:schemeClr val="accent6"/>
                </a:solidFill>
              </a:rPr>
              <a:t>)	W(A)			</a:t>
            </a:r>
            <a:r>
              <a:rPr lang="en-US" sz="2400" dirty="0" smtClean="0">
                <a:solidFill>
                  <a:schemeClr val="accent6"/>
                </a:solidFill>
              </a:rPr>
              <a:t>COMMIT</a:t>
            </a:r>
            <a:endParaRPr lang="en-US" sz="2400" dirty="0">
              <a:solidFill>
                <a:schemeClr val="accent6"/>
              </a:solidFill>
            </a:endParaRPr>
          </a:p>
          <a:p>
            <a:r>
              <a:rPr lang="en-US" sz="2400" dirty="0">
                <a:solidFill>
                  <a:schemeClr val="tx2"/>
                </a:solidFill>
              </a:rPr>
              <a:t>T2						</a:t>
            </a:r>
            <a:r>
              <a:rPr lang="en-US" sz="2400" dirty="0" smtClean="0">
                <a:solidFill>
                  <a:schemeClr val="tx2"/>
                </a:solidFill>
              </a:rPr>
              <a:t>W(B)				CRASH</a:t>
            </a:r>
            <a:endParaRPr lang="en-US" sz="2400" dirty="0">
              <a:solidFill>
                <a:schemeClr val="tx2"/>
              </a:solidFill>
            </a:endParaRPr>
          </a:p>
          <a:p>
            <a:endParaRPr lang="en-US" sz="2400" dirty="0"/>
          </a:p>
        </p:txBody>
      </p:sp>
      <p:sp>
        <p:nvSpPr>
          <p:cNvPr id="4" name="Rectangle 3"/>
          <p:cNvSpPr/>
          <p:nvPr/>
        </p:nvSpPr>
        <p:spPr bwMode="auto">
          <a:xfrm>
            <a:off x="7283740" y="1600200"/>
            <a:ext cx="2336800" cy="5003800"/>
          </a:xfrm>
          <a:prstGeom prst="rect">
            <a:avLst/>
          </a:prstGeom>
          <a:solidFill>
            <a:schemeClr val="bg1"/>
          </a:solidFill>
          <a:ln w="38100" cmpd="sng">
            <a:solidFill>
              <a:srgbClr val="7F7F7F"/>
            </a:solidFill>
            <a:miter lim="800000"/>
            <a:headEnd/>
            <a:tailEnd/>
          </a:ln>
          <a:extLst/>
        </p:spPr>
        <p:txBody>
          <a:bodyPr wrap="none" rtlCol="0" anchor="t"/>
          <a:lstStyle/>
          <a:p>
            <a:r>
              <a:rPr lang="en-US" sz="2200" dirty="0" smtClean="0">
                <a:solidFill>
                  <a:srgbClr val="7F7F7F"/>
                </a:solidFill>
                <a:latin typeface="Gill Sans"/>
                <a:cs typeface="Gill Sans"/>
              </a:rPr>
              <a:t>1.	A = 1</a:t>
            </a:r>
          </a:p>
          <a:p>
            <a:pPr marL="457200" indent="-457200">
              <a:buAutoNum type="arabicPeriod" startAt="2"/>
            </a:pPr>
            <a:r>
              <a:rPr lang="en-US" sz="2200" dirty="0" smtClean="0">
                <a:solidFill>
                  <a:srgbClr val="7F7F7F"/>
                </a:solidFill>
                <a:latin typeface="Gill Sans"/>
                <a:cs typeface="Gill Sans"/>
              </a:rPr>
              <a:t>B = 5</a:t>
            </a:r>
          </a:p>
          <a:p>
            <a:pPr marL="457200" indent="-457200">
              <a:buAutoNum type="arabicPeriod" startAt="3"/>
            </a:pPr>
            <a:r>
              <a:rPr lang="en-US" sz="2200" dirty="0" smtClean="0">
                <a:solidFill>
                  <a:schemeClr val="accent6"/>
                </a:solidFill>
                <a:latin typeface="Gill Sans"/>
                <a:cs typeface="Gill Sans"/>
              </a:rPr>
              <a:t>begin T1</a:t>
            </a:r>
          </a:p>
          <a:p>
            <a:pPr marL="457200" indent="-457200">
              <a:buAutoNum type="arabicPeriod" startAt="3"/>
            </a:pPr>
            <a:r>
              <a:rPr lang="en-US" sz="2200" dirty="0" smtClean="0">
                <a:solidFill>
                  <a:schemeClr val="tx2"/>
                </a:solidFill>
                <a:latin typeface="Gill Sans"/>
                <a:cs typeface="Gill Sans"/>
              </a:rPr>
              <a:t>begin T2</a:t>
            </a:r>
          </a:p>
          <a:p>
            <a:pPr marL="457200" indent="-457200">
              <a:buAutoNum type="arabicPeriod" startAt="3"/>
            </a:pPr>
            <a:r>
              <a:rPr lang="en-US" sz="2200" dirty="0" smtClean="0">
                <a:solidFill>
                  <a:schemeClr val="accent6"/>
                </a:solidFill>
                <a:latin typeface="Gill Sans"/>
                <a:cs typeface="Gill Sans"/>
              </a:rPr>
              <a:t>A = 1 + 5</a:t>
            </a:r>
          </a:p>
          <a:p>
            <a:pPr lvl="1"/>
            <a:r>
              <a:rPr lang="en-US" sz="2200" dirty="0" smtClean="0">
                <a:solidFill>
                  <a:schemeClr val="accent6"/>
                </a:solidFill>
                <a:latin typeface="Gill Sans"/>
                <a:cs typeface="Gill Sans"/>
              </a:rPr>
              <a:t>(was 1)</a:t>
            </a:r>
          </a:p>
          <a:p>
            <a:pPr marL="457200" indent="-457200">
              <a:buAutoNum type="arabicPeriod" startAt="3"/>
            </a:pPr>
            <a:r>
              <a:rPr lang="en-US" sz="2200" dirty="0" smtClean="0">
                <a:solidFill>
                  <a:schemeClr val="tx2"/>
                </a:solidFill>
                <a:latin typeface="Gill Sans"/>
                <a:cs typeface="Gill Sans"/>
              </a:rPr>
              <a:t>B = 10</a:t>
            </a:r>
          </a:p>
          <a:p>
            <a:pPr lvl="1"/>
            <a:r>
              <a:rPr lang="en-US" sz="2200" dirty="0" smtClean="0">
                <a:solidFill>
                  <a:schemeClr val="tx2"/>
                </a:solidFill>
                <a:latin typeface="Gill Sans"/>
                <a:cs typeface="Gill Sans"/>
              </a:rPr>
              <a:t>(was 5)</a:t>
            </a:r>
          </a:p>
          <a:p>
            <a:pPr marL="457200" indent="-457200">
              <a:buAutoNum type="arabicPeriod" startAt="3"/>
            </a:pPr>
            <a:r>
              <a:rPr lang="en-US" sz="2200" dirty="0" smtClean="0">
                <a:solidFill>
                  <a:schemeClr val="accent6"/>
                </a:solidFill>
                <a:latin typeface="Gill Sans"/>
                <a:cs typeface="Gill Sans"/>
              </a:rPr>
              <a:t>commit</a:t>
            </a:r>
          </a:p>
          <a:p>
            <a:pPr marL="457200" indent="-457200">
              <a:buAutoNum type="arabicPeriod" startAt="3"/>
            </a:pPr>
            <a:endParaRPr lang="en-US" sz="2200" dirty="0" smtClean="0">
              <a:solidFill>
                <a:schemeClr val="accent1"/>
              </a:solidFill>
              <a:latin typeface="Gill Sans"/>
              <a:cs typeface="Gill Sans"/>
            </a:endParaRPr>
          </a:p>
        </p:txBody>
      </p:sp>
      <p:sp>
        <p:nvSpPr>
          <p:cNvPr id="5" name="Rectangle 4"/>
          <p:cNvSpPr/>
          <p:nvPr/>
        </p:nvSpPr>
        <p:spPr bwMode="auto">
          <a:xfrm>
            <a:off x="2584704" y="2974848"/>
            <a:ext cx="4242816" cy="1724851"/>
          </a:xfrm>
          <a:prstGeom prst="rect">
            <a:avLst/>
          </a:prstGeom>
          <a:solidFill>
            <a:schemeClr val="bg1"/>
          </a:solidFill>
          <a:ln w="38100" cmpd="sng">
            <a:solidFill>
              <a:srgbClr val="7F7F7F"/>
            </a:solidFill>
            <a:miter lim="800000"/>
            <a:headEnd/>
            <a:tailEnd/>
          </a:ln>
          <a:extLst/>
        </p:spPr>
        <p:txBody>
          <a:bodyPr wrap="none" rtlCol="0" anchor="ctr"/>
          <a:lstStyle/>
          <a:p>
            <a:endParaRPr lang="en-US" dirty="0" smtClean="0">
              <a:solidFill>
                <a:srgbClr val="7F7F7F"/>
              </a:solidFill>
              <a:latin typeface="Gill Sans"/>
              <a:cs typeface="Gill Sans"/>
            </a:endParaRPr>
          </a:p>
        </p:txBody>
      </p:sp>
      <p:sp>
        <p:nvSpPr>
          <p:cNvPr id="6" name="Can 5"/>
          <p:cNvSpPr/>
          <p:nvPr/>
        </p:nvSpPr>
        <p:spPr bwMode="auto">
          <a:xfrm>
            <a:off x="2584704" y="4894452"/>
            <a:ext cx="4242816" cy="1719707"/>
          </a:xfrm>
          <a:prstGeom prst="can">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7" name="TextBox 6"/>
          <p:cNvSpPr txBox="1"/>
          <p:nvPr/>
        </p:nvSpPr>
        <p:spPr>
          <a:xfrm>
            <a:off x="653220" y="3486912"/>
            <a:ext cx="816249" cy="461665"/>
          </a:xfrm>
          <a:prstGeom prst="rect">
            <a:avLst/>
          </a:prstGeom>
          <a:noFill/>
        </p:spPr>
        <p:txBody>
          <a:bodyPr wrap="none" rtlCol="0">
            <a:spAutoFit/>
          </a:bodyPr>
          <a:lstStyle/>
          <a:p>
            <a:r>
              <a:rPr lang="en-US" sz="2400" dirty="0" smtClean="0">
                <a:solidFill>
                  <a:schemeClr val="bg1">
                    <a:lumMod val="50000"/>
                  </a:schemeClr>
                </a:solidFill>
                <a:latin typeface="Gill Sans"/>
                <a:cs typeface="Gill Sans"/>
              </a:rPr>
              <a:t>RAM</a:t>
            </a:r>
          </a:p>
        </p:txBody>
      </p:sp>
      <p:sp>
        <p:nvSpPr>
          <p:cNvPr id="8" name="TextBox 7"/>
          <p:cNvSpPr txBox="1"/>
          <p:nvPr/>
        </p:nvSpPr>
        <p:spPr>
          <a:xfrm>
            <a:off x="633984" y="5279136"/>
            <a:ext cx="835485" cy="461665"/>
          </a:xfrm>
          <a:prstGeom prst="rect">
            <a:avLst/>
          </a:prstGeom>
          <a:noFill/>
        </p:spPr>
        <p:txBody>
          <a:bodyPr wrap="none" rtlCol="0">
            <a:spAutoFit/>
          </a:bodyPr>
          <a:lstStyle/>
          <a:p>
            <a:r>
              <a:rPr lang="en-US" sz="2400" smtClean="0">
                <a:solidFill>
                  <a:schemeClr val="bg1">
                    <a:lumMod val="50000"/>
                  </a:schemeClr>
                </a:solidFill>
                <a:latin typeface="Gill Sans"/>
                <a:cs typeface="Gill Sans"/>
              </a:rPr>
              <a:t>DISK</a:t>
            </a:r>
            <a:endParaRPr lang="en-US" sz="2400" dirty="0" smtClean="0">
              <a:solidFill>
                <a:schemeClr val="bg1">
                  <a:lumMod val="50000"/>
                </a:schemeClr>
              </a:solidFill>
              <a:latin typeface="Gill Sans"/>
              <a:cs typeface="Gill Sans"/>
            </a:endParaRPr>
          </a:p>
        </p:txBody>
      </p:sp>
      <p:sp>
        <p:nvSpPr>
          <p:cNvPr id="35" name="Rectangle 34"/>
          <p:cNvSpPr/>
          <p:nvPr/>
        </p:nvSpPr>
        <p:spPr bwMode="auto">
          <a:xfrm>
            <a:off x="3495537" y="3291523"/>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smtClean="0">
                <a:solidFill>
                  <a:srgbClr val="7F7F7F"/>
                </a:solidFill>
                <a:latin typeface="Gill Sans"/>
                <a:cs typeface="Gill Sans"/>
              </a:rPr>
              <a:t>A</a:t>
            </a:r>
          </a:p>
          <a:p>
            <a:pPr algn="ctr"/>
            <a:r>
              <a:rPr lang="en-US" sz="2800" dirty="0">
                <a:solidFill>
                  <a:srgbClr val="7F7F7F"/>
                </a:solidFill>
                <a:latin typeface="Gill Sans"/>
                <a:cs typeface="Gill Sans"/>
              </a:rPr>
              <a:t>1</a:t>
            </a:r>
            <a:endParaRPr lang="en-US" sz="2800" dirty="0" smtClean="0">
              <a:solidFill>
                <a:srgbClr val="7F7F7F"/>
              </a:solidFill>
              <a:latin typeface="Gill Sans"/>
              <a:cs typeface="Gill Sans"/>
            </a:endParaRPr>
          </a:p>
        </p:txBody>
      </p:sp>
      <p:sp>
        <p:nvSpPr>
          <p:cNvPr id="37" name="Rectangle 36"/>
          <p:cNvSpPr/>
          <p:nvPr/>
        </p:nvSpPr>
        <p:spPr bwMode="auto">
          <a:xfrm>
            <a:off x="4963085" y="3291523"/>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a:solidFill>
                  <a:srgbClr val="7F7F7F"/>
                </a:solidFill>
                <a:latin typeface="Gill Sans"/>
                <a:cs typeface="Gill Sans"/>
              </a:rPr>
              <a:t>B</a:t>
            </a:r>
            <a:endParaRPr lang="en-US" sz="2800" dirty="0" smtClean="0">
              <a:solidFill>
                <a:srgbClr val="7F7F7F"/>
              </a:solidFill>
              <a:latin typeface="Gill Sans"/>
              <a:cs typeface="Gill Sans"/>
            </a:endParaRPr>
          </a:p>
          <a:p>
            <a:pPr algn="ctr"/>
            <a:r>
              <a:rPr lang="en-US" sz="2800" dirty="0" smtClean="0">
                <a:solidFill>
                  <a:srgbClr val="7F7F7F"/>
                </a:solidFill>
                <a:latin typeface="Gill Sans"/>
                <a:cs typeface="Gill Sans"/>
              </a:rPr>
              <a:t>5</a:t>
            </a:r>
          </a:p>
        </p:txBody>
      </p:sp>
      <p:sp>
        <p:nvSpPr>
          <p:cNvPr id="38" name="Rectangle 37"/>
          <p:cNvSpPr/>
          <p:nvPr/>
        </p:nvSpPr>
        <p:spPr bwMode="auto">
          <a:xfrm>
            <a:off x="3495537" y="5441145"/>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smtClean="0">
                <a:solidFill>
                  <a:srgbClr val="7F7F7F"/>
                </a:solidFill>
                <a:latin typeface="Gill Sans"/>
                <a:cs typeface="Gill Sans"/>
              </a:rPr>
              <a:t>A</a:t>
            </a:r>
          </a:p>
          <a:p>
            <a:pPr algn="ctr"/>
            <a:r>
              <a:rPr lang="en-US" sz="2800" dirty="0">
                <a:solidFill>
                  <a:srgbClr val="7F7F7F"/>
                </a:solidFill>
                <a:latin typeface="Gill Sans"/>
                <a:cs typeface="Gill Sans"/>
              </a:rPr>
              <a:t>1</a:t>
            </a:r>
            <a:endParaRPr lang="en-US" sz="2800" dirty="0" smtClean="0">
              <a:solidFill>
                <a:srgbClr val="7F7F7F"/>
              </a:solidFill>
              <a:latin typeface="Gill Sans"/>
              <a:cs typeface="Gill Sans"/>
            </a:endParaRPr>
          </a:p>
        </p:txBody>
      </p:sp>
      <p:sp>
        <p:nvSpPr>
          <p:cNvPr id="39" name="Rectangle 38"/>
          <p:cNvSpPr/>
          <p:nvPr/>
        </p:nvSpPr>
        <p:spPr bwMode="auto">
          <a:xfrm>
            <a:off x="4963085" y="5441145"/>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a:solidFill>
                  <a:srgbClr val="7F7F7F"/>
                </a:solidFill>
                <a:latin typeface="Gill Sans"/>
                <a:cs typeface="Gill Sans"/>
              </a:rPr>
              <a:t>B</a:t>
            </a:r>
            <a:endParaRPr lang="en-US" sz="2800" dirty="0" smtClean="0">
              <a:solidFill>
                <a:srgbClr val="7F7F7F"/>
              </a:solidFill>
              <a:latin typeface="Gill Sans"/>
              <a:cs typeface="Gill Sans"/>
            </a:endParaRPr>
          </a:p>
          <a:p>
            <a:pPr algn="ctr"/>
            <a:r>
              <a:rPr lang="en-US" sz="2800" dirty="0" smtClean="0">
                <a:solidFill>
                  <a:srgbClr val="7F7F7F"/>
                </a:solidFill>
                <a:latin typeface="Gill Sans"/>
                <a:cs typeface="Gill Sans"/>
              </a:rPr>
              <a:t>5</a:t>
            </a:r>
          </a:p>
        </p:txBody>
      </p:sp>
      <p:sp>
        <p:nvSpPr>
          <p:cNvPr id="40" name="Rectangle 39"/>
          <p:cNvSpPr/>
          <p:nvPr/>
        </p:nvSpPr>
        <p:spPr bwMode="auto">
          <a:xfrm>
            <a:off x="3495536" y="3388900"/>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smtClean="0">
                <a:solidFill>
                  <a:schemeClr val="accent6"/>
                </a:solidFill>
                <a:latin typeface="Gill Sans"/>
                <a:cs typeface="Gill Sans"/>
              </a:rPr>
              <a:t>A</a:t>
            </a:r>
          </a:p>
          <a:p>
            <a:pPr algn="ctr"/>
            <a:r>
              <a:rPr lang="en-US" sz="2800" dirty="0" smtClean="0">
                <a:solidFill>
                  <a:schemeClr val="accent6"/>
                </a:solidFill>
                <a:latin typeface="Gill Sans"/>
                <a:cs typeface="Gill Sans"/>
              </a:rPr>
              <a:t>6</a:t>
            </a:r>
          </a:p>
        </p:txBody>
      </p:sp>
      <p:sp>
        <p:nvSpPr>
          <p:cNvPr id="41" name="Rectangle 40"/>
          <p:cNvSpPr/>
          <p:nvPr/>
        </p:nvSpPr>
        <p:spPr bwMode="auto">
          <a:xfrm>
            <a:off x="4963085" y="3392519"/>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a:solidFill>
                  <a:schemeClr val="tx2"/>
                </a:solidFill>
                <a:latin typeface="Gill Sans"/>
                <a:cs typeface="Gill Sans"/>
              </a:rPr>
              <a:t>B</a:t>
            </a:r>
            <a:endParaRPr lang="en-US" sz="2800" dirty="0" smtClean="0">
              <a:solidFill>
                <a:schemeClr val="tx2"/>
              </a:solidFill>
              <a:latin typeface="Gill Sans"/>
              <a:cs typeface="Gill Sans"/>
            </a:endParaRPr>
          </a:p>
          <a:p>
            <a:pPr algn="ctr"/>
            <a:r>
              <a:rPr lang="en-US" sz="2800" dirty="0" smtClean="0">
                <a:solidFill>
                  <a:schemeClr val="tx2"/>
                </a:solidFill>
                <a:latin typeface="Gill Sans"/>
                <a:cs typeface="Gill Sans"/>
              </a:rPr>
              <a:t>10</a:t>
            </a:r>
          </a:p>
        </p:txBody>
      </p:sp>
      <p:sp>
        <p:nvSpPr>
          <p:cNvPr id="42" name="Rectangle 41"/>
          <p:cNvSpPr/>
          <p:nvPr/>
        </p:nvSpPr>
        <p:spPr bwMode="auto">
          <a:xfrm>
            <a:off x="4963085" y="5515429"/>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a:solidFill>
                  <a:schemeClr val="tx2"/>
                </a:solidFill>
                <a:latin typeface="Gill Sans"/>
                <a:cs typeface="Gill Sans"/>
              </a:rPr>
              <a:t>B</a:t>
            </a:r>
            <a:endParaRPr lang="en-US" sz="2800" dirty="0" smtClean="0">
              <a:solidFill>
                <a:schemeClr val="tx2"/>
              </a:solidFill>
              <a:latin typeface="Gill Sans"/>
              <a:cs typeface="Gill Sans"/>
            </a:endParaRPr>
          </a:p>
          <a:p>
            <a:pPr algn="ctr"/>
            <a:r>
              <a:rPr lang="en-US" sz="2800" dirty="0" smtClean="0">
                <a:solidFill>
                  <a:schemeClr val="tx2"/>
                </a:solidFill>
                <a:latin typeface="Gill Sans"/>
                <a:cs typeface="Gill Sans"/>
              </a:rPr>
              <a:t>10</a:t>
            </a:r>
          </a:p>
        </p:txBody>
      </p:sp>
      <p:grpSp>
        <p:nvGrpSpPr>
          <p:cNvPr id="46" name="Group 45"/>
          <p:cNvGrpSpPr/>
          <p:nvPr/>
        </p:nvGrpSpPr>
        <p:grpSpPr>
          <a:xfrm>
            <a:off x="217202" y="4416965"/>
            <a:ext cx="5269198" cy="691483"/>
            <a:chOff x="217202" y="4416965"/>
            <a:chExt cx="5269198" cy="691483"/>
          </a:xfrm>
        </p:grpSpPr>
        <p:cxnSp>
          <p:nvCxnSpPr>
            <p:cNvPr id="44" name="Straight Arrow Connector 43"/>
            <p:cNvCxnSpPr>
              <a:stCxn id="41" idx="2"/>
            </p:cNvCxnSpPr>
            <p:nvPr/>
          </p:nvCxnSpPr>
          <p:spPr>
            <a:xfrm>
              <a:off x="5475790" y="4416965"/>
              <a:ext cx="10610" cy="691483"/>
            </a:xfrm>
            <a:prstGeom prst="straightConnector1">
              <a:avLst/>
            </a:prstGeom>
            <a:ln w="38100" cmpd="sng">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217202" y="4495358"/>
              <a:ext cx="1688283" cy="461665"/>
            </a:xfrm>
            <a:prstGeom prst="rect">
              <a:avLst/>
            </a:prstGeom>
            <a:noFill/>
          </p:spPr>
          <p:txBody>
            <a:bodyPr wrap="none" rtlCol="0">
              <a:spAutoFit/>
            </a:bodyPr>
            <a:lstStyle/>
            <a:p>
              <a:r>
                <a:rPr lang="en-US" sz="2400" smtClean="0">
                  <a:solidFill>
                    <a:schemeClr val="bg1">
                      <a:lumMod val="50000"/>
                    </a:schemeClr>
                  </a:solidFill>
                  <a:latin typeface="Gill Sans"/>
                  <a:cs typeface="Gill Sans"/>
                </a:rPr>
                <a:t>flush to disk</a:t>
              </a:r>
              <a:endParaRPr lang="en-US" sz="2400" dirty="0" smtClean="0">
                <a:solidFill>
                  <a:schemeClr val="bg1">
                    <a:lumMod val="50000"/>
                  </a:schemeClr>
                </a:solidFill>
                <a:latin typeface="Gill Sans"/>
                <a:cs typeface="Gill Sans"/>
              </a:endParaRPr>
            </a:p>
          </p:txBody>
        </p:sp>
      </p:grpSp>
      <p:sp>
        <p:nvSpPr>
          <p:cNvPr id="47" name="TextBox 46"/>
          <p:cNvSpPr txBox="1"/>
          <p:nvPr/>
        </p:nvSpPr>
        <p:spPr>
          <a:xfrm>
            <a:off x="633984" y="1975858"/>
            <a:ext cx="8265404" cy="3154710"/>
          </a:xfrm>
          <a:prstGeom prst="rect">
            <a:avLst/>
          </a:prstGeom>
          <a:noFill/>
        </p:spPr>
        <p:txBody>
          <a:bodyPr wrap="none" rtlCol="0">
            <a:spAutoFit/>
          </a:bodyPr>
          <a:lstStyle/>
          <a:p>
            <a:r>
              <a:rPr lang="en-US" sz="19900" dirty="0" smtClean="0">
                <a:solidFill>
                  <a:srgbClr val="FC1A4F"/>
                </a:solidFill>
                <a:latin typeface="Gill Sans"/>
                <a:cs typeface="Gill Sans"/>
              </a:rPr>
              <a:t>CRASH</a:t>
            </a:r>
          </a:p>
        </p:txBody>
      </p:sp>
    </p:spTree>
    <p:extLst>
      <p:ext uri="{BB962C8B-B14F-4D97-AF65-F5344CB8AC3E}">
        <p14:creationId xmlns:p14="http://schemas.microsoft.com/office/powerpoint/2010/main" val="42706117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Aries: alternative flushing order</a:t>
            </a:r>
            <a:endParaRPr lang="en-US" dirty="0"/>
          </a:p>
        </p:txBody>
      </p:sp>
      <p:sp>
        <p:nvSpPr>
          <p:cNvPr id="3" name="Content Placeholder 2"/>
          <p:cNvSpPr>
            <a:spLocks noGrp="1"/>
          </p:cNvSpPr>
          <p:nvPr>
            <p:ph idx="1"/>
          </p:nvPr>
        </p:nvSpPr>
        <p:spPr>
          <a:xfrm>
            <a:off x="457200" y="1600200"/>
            <a:ext cx="6729004" cy="4525963"/>
          </a:xfrm>
        </p:spPr>
        <p:txBody>
          <a:bodyPr>
            <a:normAutofit/>
          </a:bodyPr>
          <a:lstStyle/>
          <a:p>
            <a:r>
              <a:rPr lang="en-US" sz="2400" dirty="0">
                <a:solidFill>
                  <a:schemeClr val="accent6"/>
                </a:solidFill>
              </a:rPr>
              <a:t>T1	</a:t>
            </a:r>
            <a:r>
              <a:rPr lang="en-US" sz="2400" dirty="0" smtClean="0">
                <a:solidFill>
                  <a:schemeClr val="accent6"/>
                </a:solidFill>
              </a:rPr>
              <a:t>R(A</a:t>
            </a:r>
            <a:r>
              <a:rPr lang="en-US" sz="2400" dirty="0">
                <a:solidFill>
                  <a:schemeClr val="accent6"/>
                </a:solidFill>
              </a:rPr>
              <a:t>) </a:t>
            </a:r>
            <a:r>
              <a:rPr lang="en-US" sz="2400" dirty="0" smtClean="0">
                <a:solidFill>
                  <a:schemeClr val="accent6"/>
                </a:solidFill>
              </a:rPr>
              <a:t>R(B</a:t>
            </a:r>
            <a:r>
              <a:rPr lang="en-US" sz="2400" dirty="0">
                <a:solidFill>
                  <a:schemeClr val="accent6"/>
                </a:solidFill>
              </a:rPr>
              <a:t>)	W(A)			</a:t>
            </a:r>
            <a:r>
              <a:rPr lang="en-US" sz="2400" dirty="0" smtClean="0">
                <a:solidFill>
                  <a:schemeClr val="accent6"/>
                </a:solidFill>
              </a:rPr>
              <a:t>COMMIT</a:t>
            </a:r>
            <a:endParaRPr lang="en-US" sz="2400" dirty="0">
              <a:solidFill>
                <a:schemeClr val="accent6"/>
              </a:solidFill>
            </a:endParaRPr>
          </a:p>
          <a:p>
            <a:r>
              <a:rPr lang="en-US" sz="2400" dirty="0">
                <a:solidFill>
                  <a:schemeClr val="tx2"/>
                </a:solidFill>
              </a:rPr>
              <a:t>T2						</a:t>
            </a:r>
            <a:r>
              <a:rPr lang="en-US" sz="2400" dirty="0" smtClean="0">
                <a:solidFill>
                  <a:schemeClr val="tx2"/>
                </a:solidFill>
              </a:rPr>
              <a:t>W(B)				CRASH</a:t>
            </a:r>
            <a:endParaRPr lang="en-US" sz="2400" dirty="0">
              <a:solidFill>
                <a:schemeClr val="tx2"/>
              </a:solidFill>
            </a:endParaRPr>
          </a:p>
          <a:p>
            <a:endParaRPr lang="en-US" sz="2400" dirty="0"/>
          </a:p>
        </p:txBody>
      </p:sp>
      <p:sp>
        <p:nvSpPr>
          <p:cNvPr id="4" name="Rectangle 3"/>
          <p:cNvSpPr/>
          <p:nvPr/>
        </p:nvSpPr>
        <p:spPr bwMode="auto">
          <a:xfrm>
            <a:off x="7283740" y="1600200"/>
            <a:ext cx="2336800" cy="5003800"/>
          </a:xfrm>
          <a:prstGeom prst="rect">
            <a:avLst/>
          </a:prstGeom>
          <a:solidFill>
            <a:schemeClr val="bg1"/>
          </a:solidFill>
          <a:ln w="38100" cmpd="sng">
            <a:solidFill>
              <a:srgbClr val="7F7F7F"/>
            </a:solidFill>
            <a:miter lim="800000"/>
            <a:headEnd/>
            <a:tailEnd/>
          </a:ln>
          <a:extLst/>
        </p:spPr>
        <p:txBody>
          <a:bodyPr wrap="none" rtlCol="0" anchor="t"/>
          <a:lstStyle/>
          <a:p>
            <a:r>
              <a:rPr lang="en-US" sz="2200" dirty="0" smtClean="0">
                <a:solidFill>
                  <a:srgbClr val="7F7F7F"/>
                </a:solidFill>
                <a:latin typeface="Gill Sans"/>
                <a:cs typeface="Gill Sans"/>
              </a:rPr>
              <a:t>1.	A = 1</a:t>
            </a:r>
          </a:p>
          <a:p>
            <a:pPr marL="457200" indent="-457200">
              <a:buAutoNum type="arabicPeriod" startAt="2"/>
            </a:pPr>
            <a:r>
              <a:rPr lang="en-US" sz="2200" dirty="0" smtClean="0">
                <a:solidFill>
                  <a:srgbClr val="7F7F7F"/>
                </a:solidFill>
                <a:latin typeface="Gill Sans"/>
                <a:cs typeface="Gill Sans"/>
              </a:rPr>
              <a:t>B = 5</a:t>
            </a:r>
          </a:p>
          <a:p>
            <a:pPr marL="457200" indent="-457200">
              <a:buAutoNum type="arabicPeriod" startAt="3"/>
            </a:pPr>
            <a:r>
              <a:rPr lang="en-US" sz="2200" dirty="0" smtClean="0">
                <a:solidFill>
                  <a:schemeClr val="accent6"/>
                </a:solidFill>
                <a:latin typeface="Gill Sans"/>
                <a:cs typeface="Gill Sans"/>
              </a:rPr>
              <a:t>begin T1</a:t>
            </a:r>
          </a:p>
          <a:p>
            <a:pPr marL="457200" indent="-457200">
              <a:buAutoNum type="arabicPeriod" startAt="3"/>
            </a:pPr>
            <a:r>
              <a:rPr lang="en-US" sz="2200" dirty="0" smtClean="0">
                <a:solidFill>
                  <a:schemeClr val="tx2"/>
                </a:solidFill>
                <a:latin typeface="Gill Sans"/>
                <a:cs typeface="Gill Sans"/>
              </a:rPr>
              <a:t>begin T2</a:t>
            </a:r>
          </a:p>
          <a:p>
            <a:pPr marL="457200" indent="-457200">
              <a:buAutoNum type="arabicPeriod" startAt="3"/>
            </a:pPr>
            <a:r>
              <a:rPr lang="en-US" sz="2200" dirty="0" smtClean="0">
                <a:solidFill>
                  <a:schemeClr val="accent6"/>
                </a:solidFill>
                <a:latin typeface="Gill Sans"/>
                <a:cs typeface="Gill Sans"/>
              </a:rPr>
              <a:t>A = 1 + 5</a:t>
            </a:r>
          </a:p>
          <a:p>
            <a:r>
              <a:rPr lang="en-US" sz="2200" dirty="0">
                <a:solidFill>
                  <a:schemeClr val="accent6"/>
                </a:solidFill>
                <a:latin typeface="Gill Sans"/>
                <a:cs typeface="Gill Sans"/>
              </a:rPr>
              <a:t>	</a:t>
            </a:r>
            <a:r>
              <a:rPr lang="en-US" sz="2200" dirty="0" smtClean="0">
                <a:solidFill>
                  <a:schemeClr val="accent6"/>
                </a:solidFill>
                <a:latin typeface="Gill Sans"/>
                <a:cs typeface="Gill Sans"/>
              </a:rPr>
              <a:t>(was 1)</a:t>
            </a:r>
          </a:p>
          <a:p>
            <a:r>
              <a:rPr lang="en-US" sz="2200" dirty="0" smtClean="0">
                <a:solidFill>
                  <a:schemeClr val="tx2"/>
                </a:solidFill>
                <a:latin typeface="Gill Sans"/>
                <a:cs typeface="Gill Sans"/>
              </a:rPr>
              <a:t>6.	B = 10</a:t>
            </a:r>
          </a:p>
          <a:p>
            <a:pPr lvl="1"/>
            <a:r>
              <a:rPr lang="en-US" sz="2200" dirty="0" smtClean="0">
                <a:solidFill>
                  <a:schemeClr val="tx2"/>
                </a:solidFill>
                <a:latin typeface="Gill Sans"/>
                <a:cs typeface="Gill Sans"/>
              </a:rPr>
              <a:t>(was 5)</a:t>
            </a:r>
          </a:p>
          <a:p>
            <a:r>
              <a:rPr lang="en-US" sz="2200" dirty="0" smtClean="0">
                <a:solidFill>
                  <a:schemeClr val="accent6"/>
                </a:solidFill>
                <a:latin typeface="Gill Sans"/>
                <a:cs typeface="Gill Sans"/>
              </a:rPr>
              <a:t>7.	commit T1</a:t>
            </a:r>
          </a:p>
          <a:p>
            <a:pPr marL="457200" indent="-457200">
              <a:buAutoNum type="arabicPeriod" startAt="3"/>
            </a:pPr>
            <a:endParaRPr lang="en-US" sz="2200" dirty="0" smtClean="0">
              <a:solidFill>
                <a:schemeClr val="accent1"/>
              </a:solidFill>
              <a:latin typeface="Gill Sans"/>
              <a:cs typeface="Gill Sans"/>
            </a:endParaRPr>
          </a:p>
        </p:txBody>
      </p:sp>
      <p:sp>
        <p:nvSpPr>
          <p:cNvPr id="5" name="Rectangle 4"/>
          <p:cNvSpPr/>
          <p:nvPr/>
        </p:nvSpPr>
        <p:spPr bwMode="auto">
          <a:xfrm>
            <a:off x="2584704" y="2974848"/>
            <a:ext cx="4242816" cy="1724851"/>
          </a:xfrm>
          <a:prstGeom prst="rect">
            <a:avLst/>
          </a:prstGeom>
          <a:solidFill>
            <a:schemeClr val="bg1"/>
          </a:solidFill>
          <a:ln w="38100" cmpd="sng">
            <a:solidFill>
              <a:srgbClr val="7F7F7F"/>
            </a:solidFill>
            <a:miter lim="800000"/>
            <a:headEnd/>
            <a:tailEnd/>
          </a:ln>
          <a:extLst/>
        </p:spPr>
        <p:txBody>
          <a:bodyPr wrap="none" rtlCol="0" anchor="ctr"/>
          <a:lstStyle/>
          <a:p>
            <a:endParaRPr lang="en-US" dirty="0" smtClean="0">
              <a:solidFill>
                <a:srgbClr val="7F7F7F"/>
              </a:solidFill>
              <a:latin typeface="Gill Sans"/>
              <a:cs typeface="Gill Sans"/>
            </a:endParaRPr>
          </a:p>
        </p:txBody>
      </p:sp>
      <p:sp>
        <p:nvSpPr>
          <p:cNvPr id="6" name="Can 5"/>
          <p:cNvSpPr/>
          <p:nvPr/>
        </p:nvSpPr>
        <p:spPr bwMode="auto">
          <a:xfrm>
            <a:off x="2584704" y="4894452"/>
            <a:ext cx="4242816" cy="1719707"/>
          </a:xfrm>
          <a:prstGeom prst="can">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7" name="TextBox 6"/>
          <p:cNvSpPr txBox="1"/>
          <p:nvPr/>
        </p:nvSpPr>
        <p:spPr>
          <a:xfrm>
            <a:off x="653220" y="3486912"/>
            <a:ext cx="816249" cy="461665"/>
          </a:xfrm>
          <a:prstGeom prst="rect">
            <a:avLst/>
          </a:prstGeom>
          <a:noFill/>
        </p:spPr>
        <p:txBody>
          <a:bodyPr wrap="none" rtlCol="0">
            <a:spAutoFit/>
          </a:bodyPr>
          <a:lstStyle/>
          <a:p>
            <a:r>
              <a:rPr lang="en-US" sz="2400" dirty="0" smtClean="0">
                <a:solidFill>
                  <a:schemeClr val="bg1">
                    <a:lumMod val="50000"/>
                  </a:schemeClr>
                </a:solidFill>
                <a:latin typeface="Gill Sans"/>
                <a:cs typeface="Gill Sans"/>
              </a:rPr>
              <a:t>RAM</a:t>
            </a:r>
          </a:p>
        </p:txBody>
      </p:sp>
      <p:sp>
        <p:nvSpPr>
          <p:cNvPr id="8" name="TextBox 7"/>
          <p:cNvSpPr txBox="1"/>
          <p:nvPr/>
        </p:nvSpPr>
        <p:spPr>
          <a:xfrm>
            <a:off x="633984" y="5279136"/>
            <a:ext cx="835485" cy="461665"/>
          </a:xfrm>
          <a:prstGeom prst="rect">
            <a:avLst/>
          </a:prstGeom>
          <a:noFill/>
        </p:spPr>
        <p:txBody>
          <a:bodyPr wrap="none" rtlCol="0">
            <a:spAutoFit/>
          </a:bodyPr>
          <a:lstStyle/>
          <a:p>
            <a:r>
              <a:rPr lang="en-US" sz="2400" smtClean="0">
                <a:solidFill>
                  <a:schemeClr val="bg1">
                    <a:lumMod val="50000"/>
                  </a:schemeClr>
                </a:solidFill>
                <a:latin typeface="Gill Sans"/>
                <a:cs typeface="Gill Sans"/>
              </a:rPr>
              <a:t>DISK</a:t>
            </a:r>
            <a:endParaRPr lang="en-US" sz="2400" dirty="0" smtClean="0">
              <a:solidFill>
                <a:schemeClr val="bg1">
                  <a:lumMod val="50000"/>
                </a:schemeClr>
              </a:solidFill>
              <a:latin typeface="Gill Sans"/>
              <a:cs typeface="Gill Sans"/>
            </a:endParaRPr>
          </a:p>
        </p:txBody>
      </p:sp>
      <p:sp>
        <p:nvSpPr>
          <p:cNvPr id="35" name="Rectangle 34"/>
          <p:cNvSpPr/>
          <p:nvPr/>
        </p:nvSpPr>
        <p:spPr bwMode="auto">
          <a:xfrm>
            <a:off x="3495537" y="3291523"/>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smtClean="0">
                <a:solidFill>
                  <a:srgbClr val="7F7F7F"/>
                </a:solidFill>
                <a:latin typeface="Gill Sans"/>
                <a:cs typeface="Gill Sans"/>
              </a:rPr>
              <a:t>A</a:t>
            </a:r>
          </a:p>
          <a:p>
            <a:pPr algn="ctr"/>
            <a:r>
              <a:rPr lang="en-US" sz="2800" dirty="0">
                <a:solidFill>
                  <a:srgbClr val="7F7F7F"/>
                </a:solidFill>
                <a:latin typeface="Gill Sans"/>
                <a:cs typeface="Gill Sans"/>
              </a:rPr>
              <a:t>1</a:t>
            </a:r>
            <a:endParaRPr lang="en-US" sz="2800" dirty="0" smtClean="0">
              <a:solidFill>
                <a:srgbClr val="7F7F7F"/>
              </a:solidFill>
              <a:latin typeface="Gill Sans"/>
              <a:cs typeface="Gill Sans"/>
            </a:endParaRPr>
          </a:p>
        </p:txBody>
      </p:sp>
      <p:sp>
        <p:nvSpPr>
          <p:cNvPr id="37" name="Rectangle 36"/>
          <p:cNvSpPr/>
          <p:nvPr/>
        </p:nvSpPr>
        <p:spPr bwMode="auto">
          <a:xfrm>
            <a:off x="4963085" y="3291523"/>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a:solidFill>
                  <a:srgbClr val="7F7F7F"/>
                </a:solidFill>
                <a:latin typeface="Gill Sans"/>
                <a:cs typeface="Gill Sans"/>
              </a:rPr>
              <a:t>B</a:t>
            </a:r>
            <a:endParaRPr lang="en-US" sz="2800" dirty="0" smtClean="0">
              <a:solidFill>
                <a:srgbClr val="7F7F7F"/>
              </a:solidFill>
              <a:latin typeface="Gill Sans"/>
              <a:cs typeface="Gill Sans"/>
            </a:endParaRPr>
          </a:p>
          <a:p>
            <a:pPr algn="ctr"/>
            <a:r>
              <a:rPr lang="en-US" sz="2800" dirty="0" smtClean="0">
                <a:solidFill>
                  <a:srgbClr val="7F7F7F"/>
                </a:solidFill>
                <a:latin typeface="Gill Sans"/>
                <a:cs typeface="Gill Sans"/>
              </a:rPr>
              <a:t>5</a:t>
            </a:r>
          </a:p>
        </p:txBody>
      </p:sp>
      <p:sp>
        <p:nvSpPr>
          <p:cNvPr id="38" name="Rectangle 37"/>
          <p:cNvSpPr/>
          <p:nvPr/>
        </p:nvSpPr>
        <p:spPr bwMode="auto">
          <a:xfrm>
            <a:off x="3495537" y="5441145"/>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smtClean="0">
                <a:solidFill>
                  <a:srgbClr val="7F7F7F"/>
                </a:solidFill>
                <a:latin typeface="Gill Sans"/>
                <a:cs typeface="Gill Sans"/>
              </a:rPr>
              <a:t>A</a:t>
            </a:r>
          </a:p>
          <a:p>
            <a:pPr algn="ctr"/>
            <a:r>
              <a:rPr lang="en-US" sz="2800" dirty="0">
                <a:solidFill>
                  <a:srgbClr val="7F7F7F"/>
                </a:solidFill>
                <a:latin typeface="Gill Sans"/>
                <a:cs typeface="Gill Sans"/>
              </a:rPr>
              <a:t>1</a:t>
            </a:r>
            <a:endParaRPr lang="en-US" sz="2800" dirty="0" smtClean="0">
              <a:solidFill>
                <a:srgbClr val="7F7F7F"/>
              </a:solidFill>
              <a:latin typeface="Gill Sans"/>
              <a:cs typeface="Gill Sans"/>
            </a:endParaRPr>
          </a:p>
        </p:txBody>
      </p:sp>
      <p:sp>
        <p:nvSpPr>
          <p:cNvPr id="39" name="Rectangle 38"/>
          <p:cNvSpPr/>
          <p:nvPr/>
        </p:nvSpPr>
        <p:spPr bwMode="auto">
          <a:xfrm>
            <a:off x="4963085" y="5441145"/>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a:solidFill>
                  <a:srgbClr val="7F7F7F"/>
                </a:solidFill>
                <a:latin typeface="Gill Sans"/>
                <a:cs typeface="Gill Sans"/>
              </a:rPr>
              <a:t>B</a:t>
            </a:r>
            <a:endParaRPr lang="en-US" sz="2800" dirty="0" smtClean="0">
              <a:solidFill>
                <a:srgbClr val="7F7F7F"/>
              </a:solidFill>
              <a:latin typeface="Gill Sans"/>
              <a:cs typeface="Gill Sans"/>
            </a:endParaRPr>
          </a:p>
          <a:p>
            <a:pPr algn="ctr"/>
            <a:r>
              <a:rPr lang="en-US" sz="2800" dirty="0" smtClean="0">
                <a:solidFill>
                  <a:srgbClr val="7F7F7F"/>
                </a:solidFill>
                <a:latin typeface="Gill Sans"/>
                <a:cs typeface="Gill Sans"/>
              </a:rPr>
              <a:t>5</a:t>
            </a:r>
          </a:p>
        </p:txBody>
      </p:sp>
      <p:sp>
        <p:nvSpPr>
          <p:cNvPr id="40" name="Rectangle 39"/>
          <p:cNvSpPr/>
          <p:nvPr/>
        </p:nvSpPr>
        <p:spPr bwMode="auto">
          <a:xfrm>
            <a:off x="3495536" y="3388900"/>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smtClean="0">
                <a:solidFill>
                  <a:schemeClr val="accent6"/>
                </a:solidFill>
                <a:latin typeface="Gill Sans"/>
                <a:cs typeface="Gill Sans"/>
              </a:rPr>
              <a:t>A</a:t>
            </a:r>
          </a:p>
          <a:p>
            <a:pPr algn="ctr"/>
            <a:r>
              <a:rPr lang="en-US" sz="2800" dirty="0" smtClean="0">
                <a:solidFill>
                  <a:schemeClr val="accent6"/>
                </a:solidFill>
                <a:latin typeface="Gill Sans"/>
                <a:cs typeface="Gill Sans"/>
              </a:rPr>
              <a:t>6</a:t>
            </a:r>
          </a:p>
        </p:txBody>
      </p:sp>
      <p:sp>
        <p:nvSpPr>
          <p:cNvPr id="41" name="Rectangle 40"/>
          <p:cNvSpPr/>
          <p:nvPr/>
        </p:nvSpPr>
        <p:spPr bwMode="auto">
          <a:xfrm>
            <a:off x="4963085" y="3392519"/>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a:solidFill>
                  <a:schemeClr val="tx2"/>
                </a:solidFill>
                <a:latin typeface="Gill Sans"/>
                <a:cs typeface="Gill Sans"/>
              </a:rPr>
              <a:t>B</a:t>
            </a:r>
            <a:endParaRPr lang="en-US" sz="2800" dirty="0" smtClean="0">
              <a:solidFill>
                <a:schemeClr val="tx2"/>
              </a:solidFill>
              <a:latin typeface="Gill Sans"/>
              <a:cs typeface="Gill Sans"/>
            </a:endParaRPr>
          </a:p>
          <a:p>
            <a:pPr algn="ctr"/>
            <a:r>
              <a:rPr lang="en-US" sz="2800" dirty="0" smtClean="0">
                <a:solidFill>
                  <a:schemeClr val="tx2"/>
                </a:solidFill>
                <a:latin typeface="Gill Sans"/>
                <a:cs typeface="Gill Sans"/>
              </a:rPr>
              <a:t>10</a:t>
            </a:r>
          </a:p>
        </p:txBody>
      </p:sp>
      <p:sp>
        <p:nvSpPr>
          <p:cNvPr id="42" name="Rectangle 41"/>
          <p:cNvSpPr/>
          <p:nvPr/>
        </p:nvSpPr>
        <p:spPr bwMode="auto">
          <a:xfrm>
            <a:off x="4963085" y="5515429"/>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a:solidFill>
                  <a:schemeClr val="tx2"/>
                </a:solidFill>
                <a:latin typeface="Gill Sans"/>
                <a:cs typeface="Gill Sans"/>
              </a:rPr>
              <a:t>B</a:t>
            </a:r>
            <a:endParaRPr lang="en-US" sz="2800" dirty="0" smtClean="0">
              <a:solidFill>
                <a:schemeClr val="tx2"/>
              </a:solidFill>
              <a:latin typeface="Gill Sans"/>
              <a:cs typeface="Gill Sans"/>
            </a:endParaRPr>
          </a:p>
          <a:p>
            <a:pPr algn="ctr"/>
            <a:r>
              <a:rPr lang="en-US" sz="2800" dirty="0" smtClean="0">
                <a:solidFill>
                  <a:schemeClr val="tx2"/>
                </a:solidFill>
                <a:latin typeface="Gill Sans"/>
                <a:cs typeface="Gill Sans"/>
              </a:rPr>
              <a:t>10</a:t>
            </a:r>
          </a:p>
        </p:txBody>
      </p:sp>
      <p:grpSp>
        <p:nvGrpSpPr>
          <p:cNvPr id="46" name="Group 45"/>
          <p:cNvGrpSpPr/>
          <p:nvPr/>
        </p:nvGrpSpPr>
        <p:grpSpPr>
          <a:xfrm>
            <a:off x="217202" y="4416965"/>
            <a:ext cx="5269198" cy="691483"/>
            <a:chOff x="217202" y="4416965"/>
            <a:chExt cx="5269198" cy="691483"/>
          </a:xfrm>
        </p:grpSpPr>
        <p:cxnSp>
          <p:nvCxnSpPr>
            <p:cNvPr id="44" name="Straight Arrow Connector 43"/>
            <p:cNvCxnSpPr>
              <a:stCxn id="41" idx="2"/>
            </p:cNvCxnSpPr>
            <p:nvPr/>
          </p:nvCxnSpPr>
          <p:spPr>
            <a:xfrm>
              <a:off x="5475790" y="4416965"/>
              <a:ext cx="10610" cy="691483"/>
            </a:xfrm>
            <a:prstGeom prst="straightConnector1">
              <a:avLst/>
            </a:prstGeom>
            <a:ln w="38100" cmpd="sng">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217202" y="4495358"/>
              <a:ext cx="1688283" cy="461665"/>
            </a:xfrm>
            <a:prstGeom prst="rect">
              <a:avLst/>
            </a:prstGeom>
            <a:noFill/>
          </p:spPr>
          <p:txBody>
            <a:bodyPr wrap="none" rtlCol="0">
              <a:spAutoFit/>
            </a:bodyPr>
            <a:lstStyle/>
            <a:p>
              <a:r>
                <a:rPr lang="en-US" sz="2400" smtClean="0">
                  <a:solidFill>
                    <a:schemeClr val="bg1">
                      <a:lumMod val="50000"/>
                    </a:schemeClr>
                  </a:solidFill>
                  <a:latin typeface="Gill Sans"/>
                  <a:cs typeface="Gill Sans"/>
                </a:rPr>
                <a:t>flush to disk</a:t>
              </a:r>
              <a:endParaRPr lang="en-US" sz="2400" dirty="0" smtClean="0">
                <a:solidFill>
                  <a:schemeClr val="bg1">
                    <a:lumMod val="50000"/>
                  </a:schemeClr>
                </a:solidFill>
                <a:latin typeface="Gill Sans"/>
                <a:cs typeface="Gill Sans"/>
              </a:endParaRPr>
            </a:p>
          </p:txBody>
        </p:sp>
      </p:grpSp>
      <p:sp>
        <p:nvSpPr>
          <p:cNvPr id="20" name="TextBox 19"/>
          <p:cNvSpPr txBox="1"/>
          <p:nvPr/>
        </p:nvSpPr>
        <p:spPr>
          <a:xfrm>
            <a:off x="633984" y="1975858"/>
            <a:ext cx="8265404" cy="3154710"/>
          </a:xfrm>
          <a:prstGeom prst="rect">
            <a:avLst/>
          </a:prstGeom>
          <a:noFill/>
        </p:spPr>
        <p:txBody>
          <a:bodyPr wrap="none" rtlCol="0">
            <a:spAutoFit/>
          </a:bodyPr>
          <a:lstStyle/>
          <a:p>
            <a:r>
              <a:rPr lang="en-US" sz="19900" dirty="0" smtClean="0">
                <a:solidFill>
                  <a:srgbClr val="FC1A4F"/>
                </a:solidFill>
                <a:latin typeface="Gill Sans"/>
                <a:cs typeface="Gill Sans"/>
              </a:rPr>
              <a:t>CRASH</a:t>
            </a:r>
          </a:p>
        </p:txBody>
      </p:sp>
    </p:spTree>
    <p:extLst>
      <p:ext uri="{BB962C8B-B14F-4D97-AF65-F5344CB8AC3E}">
        <p14:creationId xmlns:p14="http://schemas.microsoft.com/office/powerpoint/2010/main" val="9374917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Aborts and </a:t>
            </a:r>
            <a:r>
              <a:rPr lang="en-US" dirty="0" err="1" smtClean="0"/>
              <a:t>Undos</a:t>
            </a:r>
            <a:endParaRPr lang="en-US" dirty="0"/>
          </a:p>
        </p:txBody>
      </p:sp>
      <p:sp>
        <p:nvSpPr>
          <p:cNvPr id="3" name="Content Placeholder 2"/>
          <p:cNvSpPr>
            <a:spLocks noGrp="1"/>
          </p:cNvSpPr>
          <p:nvPr>
            <p:ph idx="1"/>
          </p:nvPr>
        </p:nvSpPr>
        <p:spPr>
          <a:xfrm>
            <a:off x="457200" y="1600200"/>
            <a:ext cx="6729004" cy="4525963"/>
          </a:xfrm>
        </p:spPr>
        <p:txBody>
          <a:bodyPr>
            <a:normAutofit/>
          </a:bodyPr>
          <a:lstStyle/>
          <a:p>
            <a:r>
              <a:rPr lang="en-US" sz="2400" dirty="0">
                <a:solidFill>
                  <a:schemeClr val="accent6"/>
                </a:solidFill>
              </a:rPr>
              <a:t>T1	R(A) R(B)	W(A)			COMMIT</a:t>
            </a:r>
          </a:p>
          <a:p>
            <a:r>
              <a:rPr lang="en-US" sz="2400" dirty="0">
                <a:solidFill>
                  <a:schemeClr val="tx2"/>
                </a:solidFill>
              </a:rPr>
              <a:t>T2						W(B)				CRASH</a:t>
            </a:r>
          </a:p>
          <a:p>
            <a:endParaRPr lang="en-US" sz="2400" dirty="0"/>
          </a:p>
        </p:txBody>
      </p:sp>
      <p:sp>
        <p:nvSpPr>
          <p:cNvPr id="4" name="Rectangle 3"/>
          <p:cNvSpPr/>
          <p:nvPr/>
        </p:nvSpPr>
        <p:spPr bwMode="auto">
          <a:xfrm>
            <a:off x="7283740" y="1600200"/>
            <a:ext cx="2336800" cy="5003800"/>
          </a:xfrm>
          <a:prstGeom prst="rect">
            <a:avLst/>
          </a:prstGeom>
          <a:solidFill>
            <a:schemeClr val="bg1"/>
          </a:solidFill>
          <a:ln w="38100" cmpd="sng">
            <a:solidFill>
              <a:srgbClr val="7F7F7F"/>
            </a:solidFill>
            <a:miter lim="800000"/>
            <a:headEnd/>
            <a:tailEnd/>
          </a:ln>
          <a:extLst/>
        </p:spPr>
        <p:txBody>
          <a:bodyPr wrap="none" rtlCol="0" anchor="t"/>
          <a:lstStyle/>
          <a:p>
            <a:r>
              <a:rPr lang="en-US" sz="2200" dirty="0" smtClean="0">
                <a:solidFill>
                  <a:srgbClr val="7F7F7F"/>
                </a:solidFill>
                <a:latin typeface="Gill Sans"/>
                <a:cs typeface="Gill Sans"/>
              </a:rPr>
              <a:t>1.	A = 1</a:t>
            </a:r>
          </a:p>
          <a:p>
            <a:pPr marL="457200" indent="-457200">
              <a:buAutoNum type="arabicPeriod" startAt="2"/>
            </a:pPr>
            <a:r>
              <a:rPr lang="en-US" sz="2200" dirty="0" smtClean="0">
                <a:solidFill>
                  <a:srgbClr val="7F7F7F"/>
                </a:solidFill>
                <a:latin typeface="Gill Sans"/>
                <a:cs typeface="Gill Sans"/>
              </a:rPr>
              <a:t>B = 5</a:t>
            </a:r>
          </a:p>
          <a:p>
            <a:pPr marL="457200" indent="-457200">
              <a:buAutoNum type="arabicPeriod" startAt="3"/>
            </a:pPr>
            <a:r>
              <a:rPr lang="en-US" sz="2200" dirty="0" smtClean="0">
                <a:solidFill>
                  <a:schemeClr val="accent6"/>
                </a:solidFill>
                <a:latin typeface="Gill Sans"/>
                <a:cs typeface="Gill Sans"/>
              </a:rPr>
              <a:t>begin T1</a:t>
            </a:r>
          </a:p>
          <a:p>
            <a:pPr marL="457200" indent="-457200">
              <a:buAutoNum type="arabicPeriod" startAt="3"/>
            </a:pPr>
            <a:r>
              <a:rPr lang="en-US" sz="2200" dirty="0" smtClean="0">
                <a:solidFill>
                  <a:schemeClr val="tx2"/>
                </a:solidFill>
                <a:latin typeface="Gill Sans"/>
                <a:cs typeface="Gill Sans"/>
              </a:rPr>
              <a:t>begin T2</a:t>
            </a:r>
          </a:p>
          <a:p>
            <a:pPr marL="457200" indent="-457200">
              <a:buAutoNum type="arabicPeriod" startAt="3"/>
            </a:pPr>
            <a:r>
              <a:rPr lang="en-US" sz="2200" dirty="0" smtClean="0">
                <a:solidFill>
                  <a:schemeClr val="accent6"/>
                </a:solidFill>
                <a:latin typeface="Gill Sans"/>
                <a:cs typeface="Gill Sans"/>
              </a:rPr>
              <a:t>A = 1 + 5</a:t>
            </a:r>
          </a:p>
          <a:p>
            <a:r>
              <a:rPr lang="en-US" sz="2200" dirty="0" smtClean="0">
                <a:solidFill>
                  <a:schemeClr val="accent6"/>
                </a:solidFill>
                <a:latin typeface="Gill Sans"/>
                <a:cs typeface="Gill Sans"/>
              </a:rPr>
              <a:t>	(was 1)</a:t>
            </a:r>
          </a:p>
          <a:p>
            <a:r>
              <a:rPr lang="en-US" sz="2200" dirty="0" smtClean="0">
                <a:solidFill>
                  <a:schemeClr val="tx2"/>
                </a:solidFill>
                <a:latin typeface="Gill Sans"/>
                <a:cs typeface="Gill Sans"/>
              </a:rPr>
              <a:t>6.	B = 10</a:t>
            </a:r>
          </a:p>
          <a:p>
            <a:r>
              <a:rPr lang="en-US" sz="2200" dirty="0" smtClean="0">
                <a:solidFill>
                  <a:schemeClr val="tx2"/>
                </a:solidFill>
                <a:latin typeface="Gill Sans"/>
                <a:cs typeface="Gill Sans"/>
              </a:rPr>
              <a:t>	(was 5)</a:t>
            </a:r>
          </a:p>
          <a:p>
            <a:r>
              <a:rPr lang="en-US" sz="2200" dirty="0" smtClean="0">
                <a:solidFill>
                  <a:schemeClr val="accent6"/>
                </a:solidFill>
                <a:latin typeface="Gill Sans"/>
                <a:cs typeface="Gill Sans"/>
              </a:rPr>
              <a:t>7.	commit T1</a:t>
            </a:r>
          </a:p>
          <a:p>
            <a:pPr marL="457200" indent="-457200">
              <a:buAutoNum type="arabicPeriod" startAt="8"/>
            </a:pPr>
            <a:r>
              <a:rPr lang="en-US" sz="2200" dirty="0" smtClean="0">
                <a:solidFill>
                  <a:schemeClr val="bg1">
                    <a:lumMod val="50000"/>
                  </a:schemeClr>
                </a:solidFill>
                <a:latin typeface="Gill Sans"/>
                <a:cs typeface="Gill Sans"/>
              </a:rPr>
              <a:t>redo op5</a:t>
            </a:r>
          </a:p>
          <a:p>
            <a:pPr marL="457200" indent="-457200">
              <a:buAutoNum type="arabicPeriod" startAt="8"/>
            </a:pPr>
            <a:r>
              <a:rPr lang="en-US" sz="2200" dirty="0" smtClean="0">
                <a:solidFill>
                  <a:schemeClr val="bg1">
                    <a:lumMod val="50000"/>
                  </a:schemeClr>
                </a:solidFill>
                <a:latin typeface="Gill Sans"/>
                <a:cs typeface="Gill Sans"/>
              </a:rPr>
              <a:t>undo op6</a:t>
            </a:r>
          </a:p>
          <a:p>
            <a:pPr algn="ctr"/>
            <a:endParaRPr lang="en-US" sz="2200" dirty="0" smtClean="0">
              <a:solidFill>
                <a:schemeClr val="accent1"/>
              </a:solidFill>
              <a:latin typeface="Gill Sans"/>
              <a:cs typeface="Gill Sans"/>
            </a:endParaRPr>
          </a:p>
        </p:txBody>
      </p:sp>
      <p:sp>
        <p:nvSpPr>
          <p:cNvPr id="5" name="Rectangle 4"/>
          <p:cNvSpPr/>
          <p:nvPr/>
        </p:nvSpPr>
        <p:spPr bwMode="auto">
          <a:xfrm>
            <a:off x="2584704" y="2974848"/>
            <a:ext cx="4242816" cy="1724851"/>
          </a:xfrm>
          <a:prstGeom prst="rect">
            <a:avLst/>
          </a:prstGeom>
          <a:solidFill>
            <a:schemeClr val="bg1"/>
          </a:solidFill>
          <a:ln w="38100" cmpd="sng">
            <a:solidFill>
              <a:srgbClr val="7F7F7F"/>
            </a:solidFill>
            <a:miter lim="800000"/>
            <a:headEnd/>
            <a:tailEnd/>
          </a:ln>
          <a:extLst/>
        </p:spPr>
        <p:txBody>
          <a:bodyPr wrap="none" rtlCol="0" anchor="ctr"/>
          <a:lstStyle/>
          <a:p>
            <a:endParaRPr lang="en-US" dirty="0" smtClean="0">
              <a:solidFill>
                <a:srgbClr val="7F7F7F"/>
              </a:solidFill>
              <a:latin typeface="Gill Sans"/>
              <a:cs typeface="Gill Sans"/>
            </a:endParaRPr>
          </a:p>
        </p:txBody>
      </p:sp>
      <p:sp>
        <p:nvSpPr>
          <p:cNvPr id="6" name="Can 5"/>
          <p:cNvSpPr/>
          <p:nvPr/>
        </p:nvSpPr>
        <p:spPr bwMode="auto">
          <a:xfrm>
            <a:off x="2584704" y="4894452"/>
            <a:ext cx="4242816" cy="1719707"/>
          </a:xfrm>
          <a:prstGeom prst="can">
            <a:avLst/>
          </a:prstGeom>
          <a:solidFill>
            <a:schemeClr val="bg1"/>
          </a:solidFill>
          <a:ln w="38100" cmpd="sng">
            <a:solidFill>
              <a:srgbClr val="7F7F7F"/>
            </a:solidFill>
            <a:miter lim="800000"/>
            <a:headEnd/>
            <a:tailEnd/>
          </a:ln>
          <a:extLst/>
        </p:spPr>
        <p:txBody>
          <a:bodyPr wrap="none" rtlCol="0" anchor="ctr"/>
          <a:lstStyle/>
          <a:p>
            <a:pPr algn="ctr"/>
            <a:endParaRPr lang="en-US" dirty="0" smtClean="0">
              <a:solidFill>
                <a:srgbClr val="7F7F7F"/>
              </a:solidFill>
              <a:latin typeface="Gill Sans"/>
              <a:cs typeface="Gill Sans"/>
            </a:endParaRPr>
          </a:p>
        </p:txBody>
      </p:sp>
      <p:sp>
        <p:nvSpPr>
          <p:cNvPr id="7" name="TextBox 6"/>
          <p:cNvSpPr txBox="1"/>
          <p:nvPr/>
        </p:nvSpPr>
        <p:spPr>
          <a:xfrm>
            <a:off x="653220" y="3486912"/>
            <a:ext cx="816249" cy="461665"/>
          </a:xfrm>
          <a:prstGeom prst="rect">
            <a:avLst/>
          </a:prstGeom>
          <a:noFill/>
        </p:spPr>
        <p:txBody>
          <a:bodyPr wrap="none" rtlCol="0">
            <a:spAutoFit/>
          </a:bodyPr>
          <a:lstStyle/>
          <a:p>
            <a:r>
              <a:rPr lang="en-US" sz="2400" dirty="0" smtClean="0">
                <a:solidFill>
                  <a:schemeClr val="bg1">
                    <a:lumMod val="50000"/>
                  </a:schemeClr>
                </a:solidFill>
                <a:latin typeface="Gill Sans"/>
                <a:cs typeface="Gill Sans"/>
              </a:rPr>
              <a:t>RAM</a:t>
            </a:r>
          </a:p>
        </p:txBody>
      </p:sp>
      <p:sp>
        <p:nvSpPr>
          <p:cNvPr id="8" name="TextBox 7"/>
          <p:cNvSpPr txBox="1"/>
          <p:nvPr/>
        </p:nvSpPr>
        <p:spPr>
          <a:xfrm>
            <a:off x="633984" y="5279136"/>
            <a:ext cx="835485" cy="461665"/>
          </a:xfrm>
          <a:prstGeom prst="rect">
            <a:avLst/>
          </a:prstGeom>
          <a:noFill/>
        </p:spPr>
        <p:txBody>
          <a:bodyPr wrap="none" rtlCol="0">
            <a:spAutoFit/>
          </a:bodyPr>
          <a:lstStyle/>
          <a:p>
            <a:r>
              <a:rPr lang="en-US" sz="2400" smtClean="0">
                <a:solidFill>
                  <a:schemeClr val="bg1">
                    <a:lumMod val="50000"/>
                  </a:schemeClr>
                </a:solidFill>
                <a:latin typeface="Gill Sans"/>
                <a:cs typeface="Gill Sans"/>
              </a:rPr>
              <a:t>DISK</a:t>
            </a:r>
            <a:endParaRPr lang="en-US" sz="2400" dirty="0" smtClean="0">
              <a:solidFill>
                <a:schemeClr val="bg1">
                  <a:lumMod val="50000"/>
                </a:schemeClr>
              </a:solidFill>
              <a:latin typeface="Gill Sans"/>
              <a:cs typeface="Gill Sans"/>
            </a:endParaRPr>
          </a:p>
        </p:txBody>
      </p:sp>
      <p:sp>
        <p:nvSpPr>
          <p:cNvPr id="38" name="Rectangle 37"/>
          <p:cNvSpPr/>
          <p:nvPr/>
        </p:nvSpPr>
        <p:spPr bwMode="auto">
          <a:xfrm>
            <a:off x="3495537" y="5441145"/>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smtClean="0">
                <a:solidFill>
                  <a:srgbClr val="7F7F7F"/>
                </a:solidFill>
                <a:latin typeface="Gill Sans"/>
                <a:cs typeface="Gill Sans"/>
              </a:rPr>
              <a:t>A</a:t>
            </a:r>
          </a:p>
          <a:p>
            <a:pPr algn="ctr"/>
            <a:r>
              <a:rPr lang="en-US" sz="2800" dirty="0">
                <a:solidFill>
                  <a:srgbClr val="7F7F7F"/>
                </a:solidFill>
                <a:latin typeface="Gill Sans"/>
                <a:cs typeface="Gill Sans"/>
              </a:rPr>
              <a:t>1</a:t>
            </a:r>
            <a:endParaRPr lang="en-US" sz="2800" dirty="0" smtClean="0">
              <a:solidFill>
                <a:srgbClr val="7F7F7F"/>
              </a:solidFill>
              <a:latin typeface="Gill Sans"/>
              <a:cs typeface="Gill Sans"/>
            </a:endParaRPr>
          </a:p>
        </p:txBody>
      </p:sp>
      <p:sp>
        <p:nvSpPr>
          <p:cNvPr id="39" name="Rectangle 38"/>
          <p:cNvSpPr/>
          <p:nvPr/>
        </p:nvSpPr>
        <p:spPr bwMode="auto">
          <a:xfrm>
            <a:off x="4963085" y="5441145"/>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a:solidFill>
                  <a:srgbClr val="7F7F7F"/>
                </a:solidFill>
                <a:latin typeface="Gill Sans"/>
                <a:cs typeface="Gill Sans"/>
              </a:rPr>
              <a:t>B</a:t>
            </a:r>
            <a:endParaRPr lang="en-US" sz="2800" dirty="0" smtClean="0">
              <a:solidFill>
                <a:srgbClr val="7F7F7F"/>
              </a:solidFill>
              <a:latin typeface="Gill Sans"/>
              <a:cs typeface="Gill Sans"/>
            </a:endParaRPr>
          </a:p>
          <a:p>
            <a:pPr algn="ctr"/>
            <a:r>
              <a:rPr lang="en-US" sz="2800" dirty="0" smtClean="0">
                <a:solidFill>
                  <a:srgbClr val="7F7F7F"/>
                </a:solidFill>
                <a:latin typeface="Gill Sans"/>
                <a:cs typeface="Gill Sans"/>
              </a:rPr>
              <a:t>5</a:t>
            </a:r>
          </a:p>
        </p:txBody>
      </p:sp>
      <p:sp>
        <p:nvSpPr>
          <p:cNvPr id="42" name="Rectangle 41"/>
          <p:cNvSpPr/>
          <p:nvPr/>
        </p:nvSpPr>
        <p:spPr bwMode="auto">
          <a:xfrm>
            <a:off x="4963085" y="5441145"/>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a:solidFill>
                  <a:schemeClr val="tx2"/>
                </a:solidFill>
                <a:latin typeface="Gill Sans"/>
                <a:cs typeface="Gill Sans"/>
              </a:rPr>
              <a:t>B</a:t>
            </a:r>
            <a:endParaRPr lang="en-US" sz="2800" dirty="0" smtClean="0">
              <a:solidFill>
                <a:schemeClr val="tx2"/>
              </a:solidFill>
              <a:latin typeface="Gill Sans"/>
              <a:cs typeface="Gill Sans"/>
            </a:endParaRPr>
          </a:p>
          <a:p>
            <a:pPr algn="ctr"/>
            <a:r>
              <a:rPr lang="en-US" sz="2800" dirty="0" smtClean="0">
                <a:solidFill>
                  <a:schemeClr val="tx2"/>
                </a:solidFill>
                <a:latin typeface="Gill Sans"/>
                <a:cs typeface="Gill Sans"/>
              </a:rPr>
              <a:t>10</a:t>
            </a:r>
          </a:p>
        </p:txBody>
      </p:sp>
      <p:sp>
        <p:nvSpPr>
          <p:cNvPr id="16" name="Rectangle 15"/>
          <p:cNvSpPr/>
          <p:nvPr/>
        </p:nvSpPr>
        <p:spPr bwMode="auto">
          <a:xfrm>
            <a:off x="3495537" y="3260407"/>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smtClean="0">
                <a:solidFill>
                  <a:srgbClr val="7F7F7F"/>
                </a:solidFill>
                <a:latin typeface="Gill Sans"/>
                <a:cs typeface="Gill Sans"/>
              </a:rPr>
              <a:t>A</a:t>
            </a:r>
          </a:p>
          <a:p>
            <a:pPr algn="ctr"/>
            <a:r>
              <a:rPr lang="en-US" sz="2800" dirty="0">
                <a:solidFill>
                  <a:srgbClr val="7F7F7F"/>
                </a:solidFill>
                <a:latin typeface="Gill Sans"/>
                <a:cs typeface="Gill Sans"/>
              </a:rPr>
              <a:t>1</a:t>
            </a:r>
            <a:endParaRPr lang="en-US" sz="2800" dirty="0" smtClean="0">
              <a:solidFill>
                <a:srgbClr val="7F7F7F"/>
              </a:solidFill>
              <a:latin typeface="Gill Sans"/>
              <a:cs typeface="Gill Sans"/>
            </a:endParaRPr>
          </a:p>
        </p:txBody>
      </p:sp>
      <p:sp>
        <p:nvSpPr>
          <p:cNvPr id="17" name="Rectangle 16"/>
          <p:cNvSpPr/>
          <p:nvPr/>
        </p:nvSpPr>
        <p:spPr bwMode="auto">
          <a:xfrm>
            <a:off x="4963085" y="3260407"/>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a:solidFill>
                  <a:schemeClr val="tx2"/>
                </a:solidFill>
                <a:latin typeface="Gill Sans"/>
                <a:cs typeface="Gill Sans"/>
              </a:rPr>
              <a:t>B</a:t>
            </a:r>
            <a:endParaRPr lang="en-US" sz="2800" dirty="0" smtClean="0">
              <a:solidFill>
                <a:schemeClr val="tx2"/>
              </a:solidFill>
              <a:latin typeface="Gill Sans"/>
              <a:cs typeface="Gill Sans"/>
            </a:endParaRPr>
          </a:p>
          <a:p>
            <a:pPr algn="ctr"/>
            <a:r>
              <a:rPr lang="en-US" sz="2800" dirty="0" smtClean="0">
                <a:solidFill>
                  <a:schemeClr val="tx2"/>
                </a:solidFill>
                <a:latin typeface="Gill Sans"/>
                <a:cs typeface="Gill Sans"/>
              </a:rPr>
              <a:t>10</a:t>
            </a:r>
          </a:p>
        </p:txBody>
      </p:sp>
      <p:sp>
        <p:nvSpPr>
          <p:cNvPr id="18" name="Rectangle 17"/>
          <p:cNvSpPr/>
          <p:nvPr/>
        </p:nvSpPr>
        <p:spPr bwMode="auto">
          <a:xfrm>
            <a:off x="3495536" y="3388900"/>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smtClean="0">
                <a:solidFill>
                  <a:schemeClr val="accent6"/>
                </a:solidFill>
                <a:latin typeface="Gill Sans"/>
                <a:cs typeface="Gill Sans"/>
              </a:rPr>
              <a:t>A</a:t>
            </a:r>
          </a:p>
          <a:p>
            <a:pPr algn="ctr"/>
            <a:r>
              <a:rPr lang="en-US" sz="2800" dirty="0" smtClean="0">
                <a:solidFill>
                  <a:schemeClr val="accent6"/>
                </a:solidFill>
                <a:latin typeface="Gill Sans"/>
                <a:cs typeface="Gill Sans"/>
              </a:rPr>
              <a:t>6</a:t>
            </a:r>
          </a:p>
        </p:txBody>
      </p:sp>
      <p:sp>
        <p:nvSpPr>
          <p:cNvPr id="19" name="Rectangle 18"/>
          <p:cNvSpPr/>
          <p:nvPr/>
        </p:nvSpPr>
        <p:spPr bwMode="auto">
          <a:xfrm>
            <a:off x="4963085" y="3388900"/>
            <a:ext cx="1025409" cy="1024446"/>
          </a:xfrm>
          <a:prstGeom prst="rect">
            <a:avLst/>
          </a:prstGeom>
          <a:solidFill>
            <a:schemeClr val="bg1"/>
          </a:solidFill>
          <a:ln w="38100" cmpd="sng">
            <a:solidFill>
              <a:srgbClr val="7F7F7F"/>
            </a:solidFill>
            <a:miter lim="800000"/>
            <a:headEnd/>
            <a:tailEnd/>
          </a:ln>
          <a:extLst/>
        </p:spPr>
        <p:txBody>
          <a:bodyPr wrap="none" rtlCol="0" anchor="t"/>
          <a:lstStyle/>
          <a:p>
            <a:pPr algn="ctr"/>
            <a:r>
              <a:rPr lang="en-US" sz="2800" dirty="0">
                <a:solidFill>
                  <a:srgbClr val="7F7F7F"/>
                </a:solidFill>
                <a:latin typeface="Gill Sans"/>
                <a:cs typeface="Gill Sans"/>
              </a:rPr>
              <a:t>B</a:t>
            </a:r>
            <a:endParaRPr lang="en-US" sz="2800" dirty="0" smtClean="0">
              <a:solidFill>
                <a:srgbClr val="7F7F7F"/>
              </a:solidFill>
              <a:latin typeface="Gill Sans"/>
              <a:cs typeface="Gill Sans"/>
            </a:endParaRPr>
          </a:p>
          <a:p>
            <a:pPr algn="ctr"/>
            <a:r>
              <a:rPr lang="en-US" sz="2800" dirty="0" smtClean="0">
                <a:solidFill>
                  <a:srgbClr val="7F7F7F"/>
                </a:solidFill>
                <a:latin typeface="Gill Sans"/>
                <a:cs typeface="Gill Sans"/>
              </a:rPr>
              <a:t>5</a:t>
            </a:r>
          </a:p>
        </p:txBody>
      </p:sp>
    </p:spTree>
    <p:extLst>
      <p:ext uri="{BB962C8B-B14F-4D97-AF65-F5344CB8AC3E}">
        <p14:creationId xmlns:p14="http://schemas.microsoft.com/office/powerpoint/2010/main" val="36189615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Durability/Recovery = The Log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Recovery depends on what failures are tolerable</a:t>
            </a:r>
          </a:p>
          <a:p>
            <a:r>
              <a:rPr lang="en-US" dirty="0" smtClean="0"/>
              <a:t>Write-ahead log: Write changes to log before disk</a:t>
            </a:r>
          </a:p>
          <a:p>
            <a:endParaRPr lang="en-US" dirty="0"/>
          </a:p>
          <a:p>
            <a:endParaRPr lang="en-US" dirty="0" smtClean="0"/>
          </a:p>
          <a:p>
            <a:r>
              <a:rPr lang="en-US" dirty="0" smtClean="0"/>
              <a:t>Undo/redo OR ARIES: Permits transactions bigger than memory</a:t>
            </a:r>
          </a:p>
          <a:p>
            <a:r>
              <a:rPr lang="en-US" dirty="0" smtClean="0"/>
              <a:t>Log both undo and redo information</a:t>
            </a:r>
          </a:p>
          <a:p>
            <a:r>
              <a:rPr lang="en-US" dirty="0" smtClean="0"/>
              <a:t>Write pages to disk any time</a:t>
            </a:r>
          </a:p>
          <a:p>
            <a:r>
              <a:rPr lang="en-US" dirty="0" smtClean="0"/>
              <a:t>On recovery: redo all committed txt, undo all non-committed </a:t>
            </a:r>
            <a:r>
              <a:rPr lang="en-US" dirty="0" err="1" smtClean="0"/>
              <a:t>txns</a:t>
            </a:r>
            <a:endParaRPr lang="en-US" dirty="0" smtClean="0"/>
          </a:p>
          <a:p>
            <a:endParaRPr lang="en-US" dirty="0" smtClean="0"/>
          </a:p>
        </p:txBody>
      </p:sp>
    </p:spTree>
    <p:extLst>
      <p:ext uri="{BB962C8B-B14F-4D97-AF65-F5344CB8AC3E}">
        <p14:creationId xmlns:p14="http://schemas.microsoft.com/office/powerpoint/2010/main" val="81460673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should know</a:t>
            </a:r>
            <a:endParaRPr lang="en-US" dirty="0"/>
          </a:p>
        </p:txBody>
      </p:sp>
      <p:sp>
        <p:nvSpPr>
          <p:cNvPr id="3" name="Content Placeholder 2"/>
          <p:cNvSpPr>
            <a:spLocks noGrp="1"/>
          </p:cNvSpPr>
          <p:nvPr>
            <p:ph idx="1"/>
          </p:nvPr>
        </p:nvSpPr>
        <p:spPr/>
        <p:txBody>
          <a:bodyPr>
            <a:normAutofit lnSpcReduction="10000"/>
          </a:bodyPr>
          <a:lstStyle/>
          <a:p>
            <a:r>
              <a:rPr lang="en-US" dirty="0" smtClean="0"/>
              <a:t>What transactions/schedules/</a:t>
            </a:r>
            <a:r>
              <a:rPr lang="en-US" dirty="0" err="1" smtClean="0"/>
              <a:t>serializable</a:t>
            </a:r>
            <a:r>
              <a:rPr lang="en-US" dirty="0" smtClean="0"/>
              <a:t> are</a:t>
            </a:r>
          </a:p>
          <a:p>
            <a:r>
              <a:rPr lang="en-US" dirty="0" smtClean="0"/>
              <a:t>Can identify conflict </a:t>
            </a:r>
            <a:r>
              <a:rPr lang="en-US" dirty="0" err="1" smtClean="0"/>
              <a:t>serializable</a:t>
            </a:r>
            <a:r>
              <a:rPr lang="en-US" dirty="0" smtClean="0"/>
              <a:t> schedules</a:t>
            </a:r>
          </a:p>
          <a:p>
            <a:r>
              <a:rPr lang="en-US" dirty="0" smtClean="0"/>
              <a:t>Can identify schedule anomalies</a:t>
            </a:r>
          </a:p>
          <a:p>
            <a:r>
              <a:rPr lang="en-US" dirty="0" smtClean="0"/>
              <a:t>Can identify strict 2PL executions</a:t>
            </a:r>
          </a:p>
          <a:p>
            <a:endParaRPr lang="en-US" dirty="0" smtClean="0"/>
          </a:p>
          <a:p>
            <a:r>
              <a:rPr lang="en-US" dirty="0" smtClean="0"/>
              <a:t>Understand WAL and what it provides</a:t>
            </a:r>
          </a:p>
          <a:p>
            <a:r>
              <a:rPr lang="en-US" dirty="0" smtClean="0"/>
              <a:t>Given an executed schedule, and a log file, run </a:t>
            </a:r>
            <a:r>
              <a:rPr lang="en-US" dirty="0"/>
              <a:t>the proper sequence of undo/</a:t>
            </a:r>
            <a:r>
              <a:rPr lang="en-US" dirty="0" err="1"/>
              <a:t>redos</a:t>
            </a:r>
            <a:endParaRPr lang="en-US" dirty="0"/>
          </a:p>
          <a:p>
            <a:endParaRPr lang="en-US" dirty="0"/>
          </a:p>
        </p:txBody>
      </p:sp>
    </p:spTree>
    <p:extLst>
      <p:ext uri="{BB962C8B-B14F-4D97-AF65-F5344CB8AC3E}">
        <p14:creationId xmlns:p14="http://schemas.microsoft.com/office/powerpoint/2010/main" val="410352250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Two properties:</a:t>
            </a:r>
            <a:r>
              <a:rPr lang="en-US" dirty="0"/>
              <a:t>	</a:t>
            </a:r>
            <a:r>
              <a:rPr lang="en-US" b="1" dirty="0" smtClean="0"/>
              <a:t>Durability</a:t>
            </a:r>
            <a:r>
              <a:rPr lang="en-US" dirty="0" smtClean="0"/>
              <a:t>,  Atomicity</a:t>
            </a:r>
          </a:p>
          <a:p>
            <a:endParaRPr lang="en-US" dirty="0" smtClean="0"/>
          </a:p>
          <a:p>
            <a:r>
              <a:rPr lang="en-US" dirty="0" smtClean="0"/>
              <a:t>Assumptions for this class:</a:t>
            </a:r>
          </a:p>
          <a:p>
            <a:r>
              <a:rPr lang="en-US" dirty="0"/>
              <a:t>	D</a:t>
            </a:r>
            <a:r>
              <a:rPr lang="en-US" dirty="0" smtClean="0"/>
              <a:t>isk is safe.  Memory is not.</a:t>
            </a:r>
          </a:p>
          <a:p>
            <a:r>
              <a:rPr lang="en-US" dirty="0"/>
              <a:t>	</a:t>
            </a:r>
            <a:r>
              <a:rPr lang="en-US" dirty="0" smtClean="0"/>
              <a:t>Running strict-2PL</a:t>
            </a:r>
          </a:p>
          <a:p>
            <a:endParaRPr lang="en-US" dirty="0"/>
          </a:p>
          <a:p>
            <a:r>
              <a:rPr lang="en-US" dirty="0" smtClean="0"/>
              <a:t>Need to account for</a:t>
            </a:r>
          </a:p>
          <a:p>
            <a:r>
              <a:rPr lang="en-US" dirty="0"/>
              <a:t>	</a:t>
            </a:r>
            <a:r>
              <a:rPr lang="en-US" dirty="0" smtClean="0"/>
              <a:t>when pages are modified</a:t>
            </a:r>
          </a:p>
          <a:p>
            <a:r>
              <a:rPr lang="en-US" dirty="0"/>
              <a:t>	</a:t>
            </a:r>
            <a:r>
              <a:rPr lang="en-US" dirty="0" smtClean="0"/>
              <a:t>when pages are flushed to disk</a:t>
            </a:r>
            <a:endParaRPr lang="en-US" dirty="0"/>
          </a:p>
        </p:txBody>
      </p:sp>
    </p:spTree>
    <p:extLst>
      <p:ext uri="{BB962C8B-B14F-4D97-AF65-F5344CB8AC3E}">
        <p14:creationId xmlns:p14="http://schemas.microsoft.com/office/powerpoint/2010/main" val="73874892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2 problems</a:t>
            </a:r>
            <a:endParaRPr lang="en-US" dirty="0"/>
          </a:p>
        </p:txBody>
      </p:sp>
      <p:sp>
        <p:nvSpPr>
          <p:cNvPr id="5" name="Content Placeholder 4"/>
          <p:cNvSpPr>
            <a:spLocks noGrp="1"/>
          </p:cNvSpPr>
          <p:nvPr>
            <p:ph idx="1"/>
          </p:nvPr>
        </p:nvSpPr>
        <p:spPr/>
        <p:txBody>
          <a:bodyPr>
            <a:normAutofit/>
          </a:bodyPr>
          <a:lstStyle/>
          <a:p>
            <a:r>
              <a:rPr lang="en-US" sz="2800" dirty="0" smtClean="0"/>
              <a:t>Can uncommitted writes appear </a:t>
            </a:r>
            <a:r>
              <a:rPr lang="en-US" sz="2800" dirty="0"/>
              <a:t>after crash?</a:t>
            </a:r>
          </a:p>
          <a:p>
            <a:r>
              <a:rPr lang="en-US" sz="2800" dirty="0"/>
              <a:t>	wrote modified pages before commit</a:t>
            </a:r>
          </a:p>
          <a:p>
            <a:endParaRPr lang="en-US" sz="2800" dirty="0" smtClean="0"/>
          </a:p>
          <a:p>
            <a:r>
              <a:rPr lang="en-US" sz="2800" dirty="0" smtClean="0"/>
              <a:t>If T2 commits, what could make it not durable?</a:t>
            </a:r>
          </a:p>
          <a:p>
            <a:r>
              <a:rPr lang="en-US" sz="2800" dirty="0" smtClean="0"/>
              <a:t>	didn’t write all changed pages to disk</a:t>
            </a:r>
          </a:p>
          <a:p>
            <a:endParaRPr lang="en-US" sz="2800" dirty="0" smtClean="0"/>
          </a:p>
        </p:txBody>
      </p:sp>
    </p:spTree>
    <p:extLst>
      <p:ext uri="{BB962C8B-B14F-4D97-AF65-F5344CB8AC3E}">
        <p14:creationId xmlns:p14="http://schemas.microsoft.com/office/powerpoint/2010/main" val="25002850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solution?</a:t>
            </a:r>
            <a:endParaRPr lang="en-US" dirty="0"/>
          </a:p>
        </p:txBody>
      </p:sp>
      <p:sp>
        <p:nvSpPr>
          <p:cNvPr id="5" name="Content Placeholder 4"/>
          <p:cNvSpPr>
            <a:spLocks noGrp="1"/>
          </p:cNvSpPr>
          <p:nvPr>
            <p:ph idx="1"/>
          </p:nvPr>
        </p:nvSpPr>
        <p:spPr/>
        <p:txBody>
          <a:bodyPr>
            <a:normAutofit/>
          </a:bodyPr>
          <a:lstStyle/>
          <a:p>
            <a:r>
              <a:rPr lang="en-US" sz="2800" dirty="0" smtClean="0"/>
              <a:t>Don’t write modified pages before commit!</a:t>
            </a:r>
          </a:p>
          <a:p>
            <a:r>
              <a:rPr lang="en-US" sz="2800" dirty="0"/>
              <a:t>	</a:t>
            </a:r>
            <a:r>
              <a:rPr lang="en-US" sz="2800" dirty="0" smtClean="0"/>
              <a:t>(called “no steal” in text)</a:t>
            </a:r>
          </a:p>
          <a:p>
            <a:endParaRPr lang="en-US" sz="2800" dirty="0"/>
          </a:p>
          <a:p>
            <a:r>
              <a:rPr lang="en-US" sz="2800" dirty="0" smtClean="0"/>
              <a:t>When transaction commits: write all modified pages!</a:t>
            </a:r>
            <a:endParaRPr lang="en-US" sz="2800" dirty="0"/>
          </a:p>
          <a:p>
            <a:r>
              <a:rPr lang="en-US" sz="2800" dirty="0" smtClean="0"/>
              <a:t>	(called “force” in text)</a:t>
            </a:r>
          </a:p>
          <a:p>
            <a:endParaRPr lang="en-US" sz="2800" dirty="0"/>
          </a:p>
          <a:p>
            <a:r>
              <a:rPr lang="en-US" sz="2800" dirty="0"/>
              <a:t>Solved problem?</a:t>
            </a:r>
            <a:endParaRPr lang="en-US" sz="2800" dirty="0" smtClean="0"/>
          </a:p>
        </p:txBody>
      </p:sp>
    </p:spTree>
    <p:extLst>
      <p:ext uri="{BB962C8B-B14F-4D97-AF65-F5344CB8AC3E}">
        <p14:creationId xmlns:p14="http://schemas.microsoft.com/office/powerpoint/2010/main" val="125738709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solution problems</a:t>
            </a:r>
            <a:endParaRPr lang="en-US" dirty="0"/>
          </a:p>
        </p:txBody>
      </p:sp>
      <p:sp>
        <p:nvSpPr>
          <p:cNvPr id="5" name="Content Placeholder 4"/>
          <p:cNvSpPr>
            <a:spLocks noGrp="1"/>
          </p:cNvSpPr>
          <p:nvPr>
            <p:ph idx="1"/>
          </p:nvPr>
        </p:nvSpPr>
        <p:spPr/>
        <p:txBody>
          <a:bodyPr>
            <a:normAutofit lnSpcReduction="10000"/>
          </a:bodyPr>
          <a:lstStyle/>
          <a:p>
            <a:r>
              <a:rPr lang="en-US" sz="2800" dirty="0" err="1" smtClean="0"/>
              <a:t>Txn</a:t>
            </a:r>
            <a:r>
              <a:rPr lang="en-US" sz="2800" dirty="0" smtClean="0"/>
              <a:t> modifies 10 pages; crashes after writing 1</a:t>
            </a:r>
          </a:p>
          <a:p>
            <a:r>
              <a:rPr lang="en-US" sz="2800" dirty="0" smtClean="0"/>
              <a:t>	On recovery: observe partial results</a:t>
            </a:r>
          </a:p>
          <a:p>
            <a:r>
              <a:rPr lang="en-US" sz="2800" dirty="0" err="1" smtClean="0"/>
              <a:t>Txn</a:t>
            </a:r>
            <a:r>
              <a:rPr lang="en-US" sz="2800" dirty="0" smtClean="0"/>
              <a:t> modifies 10 pages then aborts</a:t>
            </a:r>
          </a:p>
          <a:p>
            <a:r>
              <a:rPr lang="en-US" sz="2800" dirty="0"/>
              <a:t>	</a:t>
            </a:r>
            <a:r>
              <a:rPr lang="en-US" sz="2800" dirty="0" smtClean="0"/>
              <a:t>Re-load all modified pages from disk?</a:t>
            </a:r>
          </a:p>
          <a:p>
            <a:r>
              <a:rPr lang="en-US" sz="2800" dirty="0" smtClean="0"/>
              <a:t>T1 modifies page A; T2 modifies page A, T1 commits </a:t>
            </a:r>
            <a:r>
              <a:rPr lang="is-IS" sz="2800" dirty="0" smtClean="0"/>
              <a:t>…</a:t>
            </a:r>
          </a:p>
          <a:p>
            <a:r>
              <a:rPr lang="is-IS" sz="2800" dirty="0"/>
              <a:t>	</a:t>
            </a:r>
            <a:r>
              <a:rPr lang="is-IS" sz="2800" dirty="0" smtClean="0"/>
              <a:t>T1 must wait for T2 to complete (or lock page)</a:t>
            </a:r>
          </a:p>
          <a:p>
            <a:r>
              <a:rPr lang="is-IS" sz="2800" dirty="0" smtClean="0"/>
              <a:t>Huge modification: Too big for memory!</a:t>
            </a:r>
          </a:p>
          <a:p>
            <a:r>
              <a:rPr lang="is-IS" sz="2800" dirty="0"/>
              <a:t>	</a:t>
            </a:r>
            <a:r>
              <a:rPr lang="is-IS" sz="2800" dirty="0" smtClean="0"/>
              <a:t>Can’t do it: need to give up transactions?</a:t>
            </a:r>
          </a:p>
          <a:p>
            <a:r>
              <a:rPr lang="en-US" sz="2800" dirty="0" smtClean="0"/>
              <a:t>Each transaction needs lots of random IO</a:t>
            </a:r>
          </a:p>
        </p:txBody>
      </p:sp>
    </p:spTree>
    <p:extLst>
      <p:ext uri="{BB962C8B-B14F-4D97-AF65-F5344CB8AC3E}">
        <p14:creationId xmlns:p14="http://schemas.microsoft.com/office/powerpoint/2010/main" val="419723583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The Log</a:t>
            </a:r>
            <a:endParaRPr lang="en-US" dirty="0"/>
          </a:p>
        </p:txBody>
      </p:sp>
      <p:sp>
        <p:nvSpPr>
          <p:cNvPr id="3" name="Content Placeholder 2"/>
          <p:cNvSpPr>
            <a:spLocks noGrp="1"/>
          </p:cNvSpPr>
          <p:nvPr>
            <p:ph idx="1"/>
          </p:nvPr>
        </p:nvSpPr>
        <p:spPr>
          <a:xfrm>
            <a:off x="457200" y="1612295"/>
            <a:ext cx="8229600" cy="4525963"/>
          </a:xfrm>
        </p:spPr>
        <p:txBody>
          <a:bodyPr>
            <a:normAutofit/>
          </a:bodyPr>
          <a:lstStyle/>
          <a:p>
            <a:pPr algn="ctr"/>
            <a:r>
              <a:rPr lang="en-US" sz="4400" dirty="0" smtClean="0"/>
              <a:t>The source of </a:t>
            </a:r>
            <a:r>
              <a:rPr lang="en-US" sz="4400" b="1" dirty="0" smtClean="0"/>
              <a:t>truth</a:t>
            </a:r>
          </a:p>
          <a:p>
            <a:pPr algn="ctr"/>
            <a:endParaRPr lang="en-US" sz="4400" b="1" dirty="0"/>
          </a:p>
          <a:p>
            <a:pPr algn="ctr"/>
            <a:r>
              <a:rPr lang="en-US" sz="4400" dirty="0" smtClean="0"/>
              <a:t>Tables:</a:t>
            </a:r>
          </a:p>
          <a:p>
            <a:pPr algn="ctr"/>
            <a:r>
              <a:rPr lang="en-US" sz="4400" dirty="0" smtClean="0"/>
              <a:t>A view of “current” data in the log</a:t>
            </a:r>
          </a:p>
        </p:txBody>
      </p:sp>
    </p:spTree>
    <p:extLst>
      <p:ext uri="{BB962C8B-B14F-4D97-AF65-F5344CB8AC3E}">
        <p14:creationId xmlns:p14="http://schemas.microsoft.com/office/powerpoint/2010/main" val="169118169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Concept: Sequence of changes</a:t>
            </a:r>
            <a:endParaRPr lang="en-US" dirty="0"/>
          </a:p>
        </p:txBody>
      </p:sp>
      <p:sp>
        <p:nvSpPr>
          <p:cNvPr id="3" name="Content Placeholder 2"/>
          <p:cNvSpPr>
            <a:spLocks noGrp="1"/>
          </p:cNvSpPr>
          <p:nvPr>
            <p:ph idx="1"/>
          </p:nvPr>
        </p:nvSpPr>
        <p:spPr/>
        <p:txBody>
          <a:bodyPr>
            <a:normAutofit/>
          </a:bodyPr>
          <a:lstStyle/>
          <a:p>
            <a:r>
              <a:rPr lang="en-US" dirty="0" smtClean="0"/>
              <a:t>Before any change: write it to a sequential file</a:t>
            </a:r>
          </a:p>
          <a:p>
            <a:r>
              <a:rPr lang="en-US" dirty="0"/>
              <a:t>	</a:t>
            </a:r>
            <a:r>
              <a:rPr lang="en-US" dirty="0" smtClean="0"/>
              <a:t>(write ahead of the change: write-ahead log)</a:t>
            </a:r>
          </a:p>
          <a:p>
            <a:endParaRPr lang="en-US" dirty="0" smtClean="0"/>
          </a:p>
          <a:p>
            <a:r>
              <a:rPr lang="en-US" dirty="0" smtClean="0"/>
              <a:t>On commit/abort: write “commit/abort” record</a:t>
            </a:r>
          </a:p>
          <a:p>
            <a:r>
              <a:rPr lang="en-US" dirty="0" smtClean="0"/>
              <a:t>On recovery: replay complete transactions</a:t>
            </a:r>
          </a:p>
          <a:p>
            <a:endParaRPr lang="en-US" dirty="0" smtClean="0"/>
          </a:p>
          <a:p>
            <a:r>
              <a:rPr lang="en-US" dirty="0" smtClean="0"/>
              <a:t>Requirements: </a:t>
            </a:r>
            <a:r>
              <a:rPr lang="en-US" dirty="0" smtClean="0"/>
              <a:t>ordered; </a:t>
            </a:r>
            <a:r>
              <a:rPr lang="en-US" dirty="0" smtClean="0"/>
              <a:t>no </a:t>
            </a:r>
            <a:r>
              <a:rPr lang="en-US" dirty="0" smtClean="0"/>
              <a:t>“holes”</a:t>
            </a:r>
            <a:endParaRPr lang="en-US" dirty="0"/>
          </a:p>
          <a:p>
            <a:endParaRPr lang="en-US" dirty="0" smtClean="0"/>
          </a:p>
        </p:txBody>
      </p:sp>
    </p:spTree>
    <p:extLst>
      <p:ext uri="{BB962C8B-B14F-4D97-AF65-F5344CB8AC3E}">
        <p14:creationId xmlns:p14="http://schemas.microsoft.com/office/powerpoint/2010/main" val="290983470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 with multiple changes</a:t>
            </a:r>
            <a:endParaRPr lang="en-US" dirty="0"/>
          </a:p>
        </p:txBody>
      </p:sp>
      <p:sp>
        <p:nvSpPr>
          <p:cNvPr id="3" name="Content Placeholder 2"/>
          <p:cNvSpPr>
            <a:spLocks noGrp="1"/>
          </p:cNvSpPr>
          <p:nvPr>
            <p:ph idx="1"/>
          </p:nvPr>
        </p:nvSpPr>
        <p:spPr/>
        <p:txBody>
          <a:bodyPr>
            <a:normAutofit lnSpcReduction="10000"/>
          </a:bodyPr>
          <a:lstStyle/>
          <a:p>
            <a:r>
              <a:rPr lang="en-US" dirty="0" smtClean="0"/>
              <a:t>T1 modifies pages A, Z, T2 modifies A, C</a:t>
            </a:r>
          </a:p>
          <a:p>
            <a:endParaRPr lang="en-US" dirty="0" smtClean="0"/>
          </a:p>
          <a:p>
            <a:pPr marL="514350" indent="-514350">
              <a:buAutoNum type="arabicPeriod"/>
            </a:pPr>
            <a:r>
              <a:rPr lang="en-US" dirty="0" smtClean="0"/>
              <a:t>T1: A: </a:t>
            </a:r>
            <a:r>
              <a:rPr lang="en-US" dirty="0" err="1" smtClean="0"/>
              <a:t>i</a:t>
            </a:r>
            <a:r>
              <a:rPr lang="en-US" dirty="0" smtClean="0"/>
              <a:t>=5</a:t>
            </a:r>
          </a:p>
          <a:p>
            <a:pPr marL="514350" indent="-514350">
              <a:buAutoNum type="arabicPeriod"/>
            </a:pPr>
            <a:r>
              <a:rPr lang="en-US" dirty="0" smtClean="0"/>
              <a:t>T2: A: j=2</a:t>
            </a:r>
          </a:p>
          <a:p>
            <a:pPr marL="514350" indent="-514350">
              <a:buAutoNum type="arabicPeriod"/>
            </a:pPr>
            <a:r>
              <a:rPr lang="en-US" dirty="0" smtClean="0"/>
              <a:t>T1: Z: k=3</a:t>
            </a:r>
          </a:p>
          <a:p>
            <a:pPr marL="514350" indent="-514350">
              <a:buAutoNum type="arabicPeriod"/>
            </a:pPr>
            <a:r>
              <a:rPr lang="en-US" dirty="0" smtClean="0"/>
              <a:t>T1: commit</a:t>
            </a:r>
          </a:p>
          <a:p>
            <a:pPr marL="514350" indent="-514350">
              <a:buAutoNum type="arabicPeriod"/>
            </a:pPr>
            <a:r>
              <a:rPr lang="en-US" dirty="0" smtClean="0"/>
              <a:t>T2: C: l=9</a:t>
            </a:r>
          </a:p>
          <a:p>
            <a:pPr marL="514350" indent="-514350">
              <a:buAutoNum type="arabicPeriod"/>
            </a:pPr>
            <a:r>
              <a:rPr lang="en-US" dirty="0" smtClean="0"/>
              <a:t>T2: commit</a:t>
            </a:r>
          </a:p>
        </p:txBody>
      </p:sp>
    </p:spTree>
    <p:extLst>
      <p:ext uri="{BB962C8B-B14F-4D97-AF65-F5344CB8AC3E}">
        <p14:creationId xmlns:p14="http://schemas.microsoft.com/office/powerpoint/2010/main" val="160670685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38100" cmpd="sng">
          <a:solidFill>
            <a:srgbClr val="7F7F7F"/>
          </a:solidFill>
          <a:miter lim="800000"/>
          <a:headEnd/>
          <a:tailEnd/>
        </a:ln>
        <a:extLst/>
      </a:spPr>
      <a:bodyPr wrap="none" anchor="ctr"/>
      <a:lstStyle>
        <a:defPPr algn="ctr">
          <a:defRPr dirty="0" smtClean="0">
            <a:solidFill>
              <a:srgbClr val="7F7F7F"/>
            </a:solidFill>
            <a:latin typeface="Gill Sans"/>
            <a:cs typeface="Gill Sans"/>
          </a:defRPr>
        </a:defPPr>
      </a:lstStyle>
    </a:spDef>
    <a:lnDef>
      <a:spPr>
        <a:ln w="38100" cmpd="sng">
          <a:solidFill>
            <a:schemeClr val="bg1">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400" dirty="0" smtClean="0">
            <a:solidFill>
              <a:schemeClr val="bg1">
                <a:lumMod val="50000"/>
              </a:schemeClr>
            </a:solidFill>
            <a:latin typeface="Gill Sans"/>
            <a:cs typeface="Gill San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12995</TotalTime>
  <Words>1829</Words>
  <Application>Microsoft Macintosh PowerPoint</Application>
  <PresentationFormat>On-screen Show (4:3)</PresentationFormat>
  <Paragraphs>337</Paragraphs>
  <Slides>24</Slides>
  <Notes>23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Recovery</vt:lpstr>
      <vt:lpstr>Announcements</vt:lpstr>
      <vt:lpstr>Recovery</vt:lpstr>
      <vt:lpstr>Recovery: 2 problems</vt:lpstr>
      <vt:lpstr>Naïve solution?</vt:lpstr>
      <vt:lpstr>Naïve solution problems</vt:lpstr>
      <vt:lpstr>Solution: The Log</vt:lpstr>
      <vt:lpstr>Concept: Sequence of changes</vt:lpstr>
      <vt:lpstr>Log with multiple changes</vt:lpstr>
      <vt:lpstr>Crash: Truncated log</vt:lpstr>
      <vt:lpstr>Aside: how do we ensure “no holes”?</vt:lpstr>
      <vt:lpstr>Aside: Durability abstractions</vt:lpstr>
      <vt:lpstr>Aside: Durability abstractions</vt:lpstr>
      <vt:lpstr>Aside: How do disks implement flush?</vt:lpstr>
      <vt:lpstr>Aside: Durability abstractions</vt:lpstr>
      <vt:lpstr>Redo-only log</vt:lpstr>
      <vt:lpstr>When do disk writes happen?</vt:lpstr>
      <vt:lpstr>Disadvantage: Big transactions</vt:lpstr>
      <vt:lpstr>Aries Recovery Algorithm</vt:lpstr>
      <vt:lpstr>Aries</vt:lpstr>
      <vt:lpstr>Aries: alternative flushing order</vt:lpstr>
      <vt:lpstr>Aborts and Undos</vt:lpstr>
      <vt:lpstr>Durability/Recovery = The Log</vt:lpstr>
      <vt:lpstr>You should know</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Eugene Wu</dc:creator>
  <cp:lastModifiedBy>Evan Jones</cp:lastModifiedBy>
  <cp:revision>1110</cp:revision>
  <cp:lastPrinted>2016-04-04T21:25:14Z</cp:lastPrinted>
  <dcterms:created xsi:type="dcterms:W3CDTF">2015-08-11T21:52:21Z</dcterms:created>
  <dcterms:modified xsi:type="dcterms:W3CDTF">2016-04-14T13:44:23Z</dcterms:modified>
</cp:coreProperties>
</file>