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notesSlides/notesSlide6.xml" ContentType="application/vnd.openxmlformats-officedocument.presentationml.notesSlide+xml"/>
  <Override PartName="/ppt/charts/chart2.xml" ContentType="application/vnd.openxmlformats-officedocument.drawingml.chart+xml"/>
  <Override PartName="/ppt/notesSlides/notesSlide7.xml" ContentType="application/vnd.openxmlformats-officedocument.presentationml.notesSlide+xml"/>
  <Override PartName="/ppt/charts/chart3.xml" ContentType="application/vnd.openxmlformats-officedocument.drawingml.chart+xml"/>
  <Override PartName="/ppt/notesSlides/notesSlide8.xml" ContentType="application/vnd.openxmlformats-officedocument.presentationml.notesSlide+xml"/>
  <Override PartName="/ppt/charts/chart4.xml" ContentType="application/vnd.openxmlformats-officedocument.drawingml.chart+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1" r:id="rId4"/>
    <p:sldId id="260" r:id="rId5"/>
    <p:sldId id="267" r:id="rId6"/>
    <p:sldId id="259" r:id="rId7"/>
    <p:sldId id="266" r:id="rId8"/>
    <p:sldId id="263" r:id="rId9"/>
    <p:sldId id="265" r:id="rId10"/>
    <p:sldId id="262" r:id="rId11"/>
    <p:sldId id="25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862" autoAdjust="0"/>
  </p:normalViewPr>
  <p:slideViewPr>
    <p:cSldViewPr snapToGrid="0">
      <p:cViewPr varScale="1">
        <p:scale>
          <a:sx n="74" d="100"/>
          <a:sy n="74" d="100"/>
        </p:scale>
        <p:origin x="938" y="4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reamerb1\Documents\Classwork\2023%20Spring\Parallel%20Computer%20Architecture\Parallel%20Programming\FinalProject\speedupGraph.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reamerb1\Documents\Classwork\2023%20Spring\Parallel%20Computer%20Architecture\Parallel%20Programming\FinalProject\speedupGraph.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reamerb1\Documents\Classwork\2023%20Spring\Parallel%20Computer%20Architecture\Parallel%20Programming\FinalProject\speedupGraph.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reamerb1\Documents\Classwork\2023%20Spring\Parallel%20Computer%20Architecture\Parallel%20Programming\FinalProject\speedupGraph.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dirty="0"/>
              <a:t>Speedup</a:t>
            </a:r>
            <a:r>
              <a:rPr lang="en-US" sz="1800" baseline="0" dirty="0"/>
              <a:t> by Number of Processes with Torque</a:t>
            </a:r>
            <a:endParaRPr lang="en-US" sz="1800" dirty="0"/>
          </a:p>
        </c:rich>
      </c:tx>
      <c:overlay val="0"/>
      <c:spPr>
        <a:noFill/>
        <a:ln>
          <a:noFill/>
        </a:ln>
        <a:effectLst/>
      </c:spPr>
    </c:title>
    <c:autoTitleDeleted val="0"/>
    <c:plotArea>
      <c:layout/>
      <c:lineChart>
        <c:grouping val="standard"/>
        <c:varyColors val="0"/>
        <c:ser>
          <c:idx val="2"/>
          <c:order val="0"/>
          <c:tx>
            <c:strRef>
              <c:f>Sheet1!$C$3</c:f>
              <c:strCache>
                <c:ptCount val="1"/>
                <c:pt idx="0">
                  <c:v>Execution Time</c:v>
                </c:pt>
              </c:strCache>
            </c:strRef>
          </c:tx>
          <c:marker>
            <c:symbol val="none"/>
          </c:marker>
          <c:val>
            <c:numRef>
              <c:f>Sheet1!$I$4:$I$53</c:f>
              <c:numCache>
                <c:formatCode>0.00</c:formatCode>
                <c:ptCount val="50"/>
                <c:pt idx="0">
                  <c:v>1</c:v>
                </c:pt>
                <c:pt idx="1">
                  <c:v>0.85612968591691996</c:v>
                </c:pt>
                <c:pt idx="2">
                  <c:v>0.80285035629453683</c:v>
                </c:pt>
                <c:pt idx="3">
                  <c:v>0.88020833333333337</c:v>
                </c:pt>
                <c:pt idx="4">
                  <c:v>0.7813222376329173</c:v>
                </c:pt>
                <c:pt idx="5">
                  <c:v>0.81328200192492783</c:v>
                </c:pt>
                <c:pt idx="6">
                  <c:v>0.89989350372736965</c:v>
                </c:pt>
                <c:pt idx="7">
                  <c:v>0.70652173913043481</c:v>
                </c:pt>
                <c:pt idx="8">
                  <c:v>0.8820459290187892</c:v>
                </c:pt>
                <c:pt idx="9">
                  <c:v>0.90181430096051229</c:v>
                </c:pt>
                <c:pt idx="10">
                  <c:v>0.76160432627309604</c:v>
                </c:pt>
                <c:pt idx="11">
                  <c:v>0.85181451612903225</c:v>
                </c:pt>
                <c:pt idx="12">
                  <c:v>0.99411764705882366</c:v>
                </c:pt>
                <c:pt idx="13">
                  <c:v>3.0838853305596613E-2</c:v>
                </c:pt>
                <c:pt idx="14">
                  <c:v>0.75886843286933103</c:v>
                </c:pt>
                <c:pt idx="15">
                  <c:v>0.56806722689075628</c:v>
                </c:pt>
                <c:pt idx="16">
                  <c:v>0.76436001809136145</c:v>
                </c:pt>
                <c:pt idx="17">
                  <c:v>0.76888080072793452</c:v>
                </c:pt>
                <c:pt idx="18">
                  <c:v>0.73863636363636365</c:v>
                </c:pt>
                <c:pt idx="19">
                  <c:v>0.70829840737636207</c:v>
                </c:pt>
                <c:pt idx="20">
                  <c:v>0.71519255184088026</c:v>
                </c:pt>
                <c:pt idx="21">
                  <c:v>3.8872915468660153E-2</c:v>
                </c:pt>
                <c:pt idx="22">
                  <c:v>0.65427797135114218</c:v>
                </c:pt>
                <c:pt idx="23">
                  <c:v>0.70859538784067089</c:v>
                </c:pt>
                <c:pt idx="24">
                  <c:v>0.69661995053586145</c:v>
                </c:pt>
                <c:pt idx="25">
                  <c:v>9.2683996928814308E-2</c:v>
                </c:pt>
                <c:pt idx="26">
                  <c:v>0.22193040052527907</c:v>
                </c:pt>
                <c:pt idx="27">
                  <c:v>0.65301391035548695</c:v>
                </c:pt>
                <c:pt idx="28">
                  <c:v>0.60142348754448405</c:v>
                </c:pt>
                <c:pt idx="29">
                  <c:v>0.10825699827045034</c:v>
                </c:pt>
                <c:pt idx="30">
                  <c:v>0.53838802166295008</c:v>
                </c:pt>
                <c:pt idx="31">
                  <c:v>9.430277328274092E-2</c:v>
                </c:pt>
                <c:pt idx="32">
                  <c:v>0.41300097751710657</c:v>
                </c:pt>
                <c:pt idx="33">
                  <c:v>0.51713586291309677</c:v>
                </c:pt>
                <c:pt idx="34">
                  <c:v>2.7515019293075659E-2</c:v>
                </c:pt>
                <c:pt idx="35">
                  <c:v>5.7852937149116809E-2</c:v>
                </c:pt>
                <c:pt idx="36">
                  <c:v>9.0229578216764555E-2</c:v>
                </c:pt>
                <c:pt idx="37">
                  <c:v>1.0783563042368556E-2</c:v>
                </c:pt>
                <c:pt idx="38">
                  <c:v>2.3819255542557542E-2</c:v>
                </c:pt>
                <c:pt idx="39">
                  <c:v>0.52763034655010932</c:v>
                </c:pt>
                <c:pt idx="40">
                  <c:v>5.4542520574471523E-2</c:v>
                </c:pt>
                <c:pt idx="41">
                  <c:v>0.34004024144869222</c:v>
                </c:pt>
                <c:pt idx="42">
                  <c:v>0.11963754778422768</c:v>
                </c:pt>
                <c:pt idx="43">
                  <c:v>5.2779512804497192E-2</c:v>
                </c:pt>
                <c:pt idx="44">
                  <c:v>0.33274266587911006</c:v>
                </c:pt>
                <c:pt idx="45">
                  <c:v>3.3400529665204161E-2</c:v>
                </c:pt>
                <c:pt idx="46">
                  <c:v>4.873406770863372E-2</c:v>
                </c:pt>
                <c:pt idx="47">
                  <c:v>3.3854166666666671E-2</c:v>
                </c:pt>
                <c:pt idx="48">
                  <c:v>1.8598611156965674E-2</c:v>
                </c:pt>
                <c:pt idx="49">
                  <c:v>5.4403811485964459E-2</c:v>
                </c:pt>
              </c:numCache>
            </c:numRef>
          </c:val>
          <c:smooth val="0"/>
          <c:extLst>
            <c:ext xmlns:c16="http://schemas.microsoft.com/office/drawing/2014/chart" uri="{C3380CC4-5D6E-409C-BE32-E72D297353CC}">
              <c16:uniqueId val="{00000000-B718-47CF-8D7D-B46B032E30BA}"/>
            </c:ext>
          </c:extLst>
        </c:ser>
        <c:ser>
          <c:idx val="3"/>
          <c:order val="1"/>
          <c:tx>
            <c:strRef>
              <c:f>Sheet1!$C$3</c:f>
              <c:strCache>
                <c:ptCount val="1"/>
                <c:pt idx="0">
                  <c:v>Execution Time</c:v>
                </c:pt>
              </c:strCache>
            </c:strRef>
          </c:tx>
          <c:marker>
            <c:symbol val="none"/>
          </c:marker>
          <c:val>
            <c:numRef>
              <c:f>Sheet1!$I$4:$I$43</c:f>
              <c:numCache>
                <c:formatCode>0.00</c:formatCode>
                <c:ptCount val="40"/>
                <c:pt idx="0">
                  <c:v>1</c:v>
                </c:pt>
                <c:pt idx="1">
                  <c:v>0.85612968591691996</c:v>
                </c:pt>
                <c:pt idx="2">
                  <c:v>0.80285035629453683</c:v>
                </c:pt>
                <c:pt idx="3">
                  <c:v>0.88020833333333337</c:v>
                </c:pt>
                <c:pt idx="4">
                  <c:v>0.7813222376329173</c:v>
                </c:pt>
                <c:pt idx="5">
                  <c:v>0.81328200192492783</c:v>
                </c:pt>
                <c:pt idx="6">
                  <c:v>0.89989350372736965</c:v>
                </c:pt>
                <c:pt idx="7">
                  <c:v>0.70652173913043481</c:v>
                </c:pt>
                <c:pt idx="8">
                  <c:v>0.8820459290187892</c:v>
                </c:pt>
                <c:pt idx="9">
                  <c:v>0.90181430096051229</c:v>
                </c:pt>
                <c:pt idx="10">
                  <c:v>0.76160432627309604</c:v>
                </c:pt>
                <c:pt idx="11">
                  <c:v>0.85181451612903225</c:v>
                </c:pt>
                <c:pt idx="12">
                  <c:v>0.99411764705882366</c:v>
                </c:pt>
                <c:pt idx="13">
                  <c:v>3.0838853305596613E-2</c:v>
                </c:pt>
                <c:pt idx="14">
                  <c:v>0.75886843286933103</c:v>
                </c:pt>
                <c:pt idx="15">
                  <c:v>0.56806722689075628</c:v>
                </c:pt>
                <c:pt idx="16">
                  <c:v>0.76436001809136145</c:v>
                </c:pt>
                <c:pt idx="17">
                  <c:v>0.76888080072793452</c:v>
                </c:pt>
                <c:pt idx="18">
                  <c:v>0.73863636363636365</c:v>
                </c:pt>
                <c:pt idx="19">
                  <c:v>0.70829840737636207</c:v>
                </c:pt>
                <c:pt idx="20">
                  <c:v>0.71519255184088026</c:v>
                </c:pt>
                <c:pt idx="21">
                  <c:v>3.8872915468660153E-2</c:v>
                </c:pt>
                <c:pt idx="22">
                  <c:v>0.65427797135114218</c:v>
                </c:pt>
                <c:pt idx="23">
                  <c:v>0.70859538784067089</c:v>
                </c:pt>
                <c:pt idx="24">
                  <c:v>0.69661995053586145</c:v>
                </c:pt>
                <c:pt idx="25">
                  <c:v>9.2683996928814308E-2</c:v>
                </c:pt>
                <c:pt idx="26">
                  <c:v>0.22193040052527907</c:v>
                </c:pt>
                <c:pt idx="27">
                  <c:v>0.65301391035548695</c:v>
                </c:pt>
                <c:pt idx="28">
                  <c:v>0.60142348754448405</c:v>
                </c:pt>
                <c:pt idx="29">
                  <c:v>0.10825699827045034</c:v>
                </c:pt>
                <c:pt idx="30">
                  <c:v>0.53838802166295008</c:v>
                </c:pt>
                <c:pt idx="31">
                  <c:v>9.430277328274092E-2</c:v>
                </c:pt>
                <c:pt idx="32">
                  <c:v>0.41300097751710657</c:v>
                </c:pt>
                <c:pt idx="33">
                  <c:v>0.51713586291309677</c:v>
                </c:pt>
                <c:pt idx="34">
                  <c:v>2.7515019293075659E-2</c:v>
                </c:pt>
                <c:pt idx="35">
                  <c:v>5.7852937149116809E-2</c:v>
                </c:pt>
                <c:pt idx="36">
                  <c:v>9.0229578216764555E-2</c:v>
                </c:pt>
                <c:pt idx="37">
                  <c:v>1.0783563042368556E-2</c:v>
                </c:pt>
                <c:pt idx="38">
                  <c:v>2.3819255542557542E-2</c:v>
                </c:pt>
                <c:pt idx="39">
                  <c:v>0.52763034655010932</c:v>
                </c:pt>
              </c:numCache>
            </c:numRef>
          </c:val>
          <c:smooth val="0"/>
          <c:extLst>
            <c:ext xmlns:c16="http://schemas.microsoft.com/office/drawing/2014/chart" uri="{C3380CC4-5D6E-409C-BE32-E72D297353CC}">
              <c16:uniqueId val="{00000001-B718-47CF-8D7D-B46B032E30BA}"/>
            </c:ext>
          </c:extLst>
        </c:ser>
        <c:ser>
          <c:idx val="1"/>
          <c:order val="2"/>
          <c:tx>
            <c:strRef>
              <c:f>Sheet1!$C$3</c:f>
              <c:strCache>
                <c:ptCount val="1"/>
                <c:pt idx="0">
                  <c:v>Execution Time</c:v>
                </c:pt>
              </c:strCache>
            </c:strRef>
          </c:tx>
          <c:marker>
            <c:symbol val="none"/>
          </c:marker>
          <c:val>
            <c:numRef>
              <c:f>Sheet1!$I$4:$I$53</c:f>
              <c:numCache>
                <c:formatCode>0.00</c:formatCode>
                <c:ptCount val="50"/>
                <c:pt idx="0">
                  <c:v>1</c:v>
                </c:pt>
                <c:pt idx="1">
                  <c:v>0.85612968591691996</c:v>
                </c:pt>
                <c:pt idx="2">
                  <c:v>0.80285035629453683</c:v>
                </c:pt>
                <c:pt idx="3">
                  <c:v>0.88020833333333337</c:v>
                </c:pt>
                <c:pt idx="4">
                  <c:v>0.7813222376329173</c:v>
                </c:pt>
                <c:pt idx="5">
                  <c:v>0.81328200192492783</c:v>
                </c:pt>
                <c:pt idx="6">
                  <c:v>0.89989350372736965</c:v>
                </c:pt>
                <c:pt idx="7">
                  <c:v>0.70652173913043481</c:v>
                </c:pt>
                <c:pt idx="8">
                  <c:v>0.8820459290187892</c:v>
                </c:pt>
                <c:pt idx="9">
                  <c:v>0.90181430096051229</c:v>
                </c:pt>
                <c:pt idx="10">
                  <c:v>0.76160432627309604</c:v>
                </c:pt>
                <c:pt idx="11">
                  <c:v>0.85181451612903225</c:v>
                </c:pt>
                <c:pt idx="12">
                  <c:v>0.99411764705882366</c:v>
                </c:pt>
                <c:pt idx="13">
                  <c:v>3.0838853305596613E-2</c:v>
                </c:pt>
                <c:pt idx="14">
                  <c:v>0.75886843286933103</c:v>
                </c:pt>
                <c:pt idx="15">
                  <c:v>0.56806722689075628</c:v>
                </c:pt>
                <c:pt idx="16">
                  <c:v>0.76436001809136145</c:v>
                </c:pt>
                <c:pt idx="17">
                  <c:v>0.76888080072793452</c:v>
                </c:pt>
                <c:pt idx="18">
                  <c:v>0.73863636363636365</c:v>
                </c:pt>
                <c:pt idx="19">
                  <c:v>0.70829840737636207</c:v>
                </c:pt>
                <c:pt idx="20">
                  <c:v>0.71519255184088026</c:v>
                </c:pt>
                <c:pt idx="21">
                  <c:v>3.8872915468660153E-2</c:v>
                </c:pt>
                <c:pt idx="22">
                  <c:v>0.65427797135114218</c:v>
                </c:pt>
                <c:pt idx="23">
                  <c:v>0.70859538784067089</c:v>
                </c:pt>
                <c:pt idx="24">
                  <c:v>0.69661995053586145</c:v>
                </c:pt>
                <c:pt idx="25">
                  <c:v>9.2683996928814308E-2</c:v>
                </c:pt>
                <c:pt idx="26">
                  <c:v>0.22193040052527907</c:v>
                </c:pt>
                <c:pt idx="27">
                  <c:v>0.65301391035548695</c:v>
                </c:pt>
                <c:pt idx="28">
                  <c:v>0.60142348754448405</c:v>
                </c:pt>
                <c:pt idx="29">
                  <c:v>0.10825699827045034</c:v>
                </c:pt>
                <c:pt idx="30">
                  <c:v>0.53838802166295008</c:v>
                </c:pt>
                <c:pt idx="31">
                  <c:v>9.430277328274092E-2</c:v>
                </c:pt>
                <c:pt idx="32">
                  <c:v>0.41300097751710657</c:v>
                </c:pt>
                <c:pt idx="33">
                  <c:v>0.51713586291309677</c:v>
                </c:pt>
                <c:pt idx="34">
                  <c:v>2.7515019293075659E-2</c:v>
                </c:pt>
                <c:pt idx="35">
                  <c:v>5.7852937149116809E-2</c:v>
                </c:pt>
                <c:pt idx="36">
                  <c:v>9.0229578216764555E-2</c:v>
                </c:pt>
                <c:pt idx="37">
                  <c:v>1.0783563042368556E-2</c:v>
                </c:pt>
                <c:pt idx="38">
                  <c:v>2.3819255542557542E-2</c:v>
                </c:pt>
                <c:pt idx="39">
                  <c:v>0.52763034655010932</c:v>
                </c:pt>
                <c:pt idx="40">
                  <c:v>5.4542520574471523E-2</c:v>
                </c:pt>
                <c:pt idx="41">
                  <c:v>0.34004024144869222</c:v>
                </c:pt>
                <c:pt idx="42">
                  <c:v>0.11963754778422768</c:v>
                </c:pt>
                <c:pt idx="43">
                  <c:v>5.2779512804497192E-2</c:v>
                </c:pt>
                <c:pt idx="44">
                  <c:v>0.33274266587911006</c:v>
                </c:pt>
                <c:pt idx="45">
                  <c:v>3.3400529665204161E-2</c:v>
                </c:pt>
                <c:pt idx="46">
                  <c:v>4.873406770863372E-2</c:v>
                </c:pt>
                <c:pt idx="47">
                  <c:v>3.3854166666666671E-2</c:v>
                </c:pt>
                <c:pt idx="48">
                  <c:v>1.8598611156965674E-2</c:v>
                </c:pt>
                <c:pt idx="49">
                  <c:v>5.4403811485964459E-2</c:v>
                </c:pt>
              </c:numCache>
            </c:numRef>
          </c:val>
          <c:smooth val="0"/>
          <c:extLst>
            <c:ext xmlns:c16="http://schemas.microsoft.com/office/drawing/2014/chart" uri="{C3380CC4-5D6E-409C-BE32-E72D297353CC}">
              <c16:uniqueId val="{00000002-B718-47CF-8D7D-B46B032E30BA}"/>
            </c:ext>
          </c:extLst>
        </c:ser>
        <c:ser>
          <c:idx val="0"/>
          <c:order val="3"/>
          <c:tx>
            <c:strRef>
              <c:f>Sheet1!$C$3</c:f>
              <c:strCache>
                <c:ptCount val="1"/>
                <c:pt idx="0">
                  <c:v>Execution Time</c:v>
                </c:pt>
              </c:strCache>
            </c:strRef>
          </c:tx>
          <c:marker>
            <c:symbol val="none"/>
          </c:marker>
          <c:val>
            <c:numRef>
              <c:f>Sheet1!$I$4:$I$43</c:f>
              <c:numCache>
                <c:formatCode>0.00</c:formatCode>
                <c:ptCount val="40"/>
                <c:pt idx="0">
                  <c:v>1</c:v>
                </c:pt>
                <c:pt idx="1">
                  <c:v>0.85612968591691996</c:v>
                </c:pt>
                <c:pt idx="2">
                  <c:v>0.80285035629453683</c:v>
                </c:pt>
                <c:pt idx="3">
                  <c:v>0.88020833333333337</c:v>
                </c:pt>
                <c:pt idx="4">
                  <c:v>0.7813222376329173</c:v>
                </c:pt>
                <c:pt idx="5">
                  <c:v>0.81328200192492783</c:v>
                </c:pt>
                <c:pt idx="6">
                  <c:v>0.89989350372736965</c:v>
                </c:pt>
                <c:pt idx="7">
                  <c:v>0.70652173913043481</c:v>
                </c:pt>
                <c:pt idx="8">
                  <c:v>0.8820459290187892</c:v>
                </c:pt>
                <c:pt idx="9">
                  <c:v>0.90181430096051229</c:v>
                </c:pt>
                <c:pt idx="10">
                  <c:v>0.76160432627309604</c:v>
                </c:pt>
                <c:pt idx="11">
                  <c:v>0.85181451612903225</c:v>
                </c:pt>
                <c:pt idx="12">
                  <c:v>0.99411764705882366</c:v>
                </c:pt>
                <c:pt idx="13">
                  <c:v>3.0838853305596613E-2</c:v>
                </c:pt>
                <c:pt idx="14">
                  <c:v>0.75886843286933103</c:v>
                </c:pt>
                <c:pt idx="15">
                  <c:v>0.56806722689075628</c:v>
                </c:pt>
                <c:pt idx="16">
                  <c:v>0.76436001809136145</c:v>
                </c:pt>
                <c:pt idx="17">
                  <c:v>0.76888080072793452</c:v>
                </c:pt>
                <c:pt idx="18">
                  <c:v>0.73863636363636365</c:v>
                </c:pt>
                <c:pt idx="19">
                  <c:v>0.70829840737636207</c:v>
                </c:pt>
                <c:pt idx="20">
                  <c:v>0.71519255184088026</c:v>
                </c:pt>
                <c:pt idx="21">
                  <c:v>3.8872915468660153E-2</c:v>
                </c:pt>
                <c:pt idx="22">
                  <c:v>0.65427797135114218</c:v>
                </c:pt>
                <c:pt idx="23">
                  <c:v>0.70859538784067089</c:v>
                </c:pt>
                <c:pt idx="24">
                  <c:v>0.69661995053586145</c:v>
                </c:pt>
                <c:pt idx="25">
                  <c:v>9.2683996928814308E-2</c:v>
                </c:pt>
                <c:pt idx="26">
                  <c:v>0.22193040052527907</c:v>
                </c:pt>
                <c:pt idx="27">
                  <c:v>0.65301391035548695</c:v>
                </c:pt>
                <c:pt idx="28">
                  <c:v>0.60142348754448405</c:v>
                </c:pt>
                <c:pt idx="29">
                  <c:v>0.10825699827045034</c:v>
                </c:pt>
                <c:pt idx="30">
                  <c:v>0.53838802166295008</c:v>
                </c:pt>
                <c:pt idx="31">
                  <c:v>9.430277328274092E-2</c:v>
                </c:pt>
                <c:pt idx="32">
                  <c:v>0.41300097751710657</c:v>
                </c:pt>
                <c:pt idx="33">
                  <c:v>0.51713586291309677</c:v>
                </c:pt>
                <c:pt idx="34">
                  <c:v>2.7515019293075659E-2</c:v>
                </c:pt>
                <c:pt idx="35">
                  <c:v>5.7852937149116809E-2</c:v>
                </c:pt>
                <c:pt idx="36">
                  <c:v>9.0229578216764555E-2</c:v>
                </c:pt>
                <c:pt idx="37">
                  <c:v>1.0783563042368556E-2</c:v>
                </c:pt>
                <c:pt idx="38">
                  <c:v>2.3819255542557542E-2</c:v>
                </c:pt>
                <c:pt idx="39">
                  <c:v>0.52763034655010932</c:v>
                </c:pt>
              </c:numCache>
            </c:numRef>
          </c:val>
          <c:smooth val="0"/>
          <c:extLst>
            <c:ext xmlns:c16="http://schemas.microsoft.com/office/drawing/2014/chart" uri="{C3380CC4-5D6E-409C-BE32-E72D297353CC}">
              <c16:uniqueId val="{00000003-B718-47CF-8D7D-B46B032E30BA}"/>
            </c:ext>
          </c:extLst>
        </c:ser>
        <c:dLbls>
          <c:showLegendKey val="0"/>
          <c:showVal val="0"/>
          <c:showCatName val="0"/>
          <c:showSerName val="0"/>
          <c:showPercent val="0"/>
          <c:showBubbleSize val="0"/>
        </c:dLbls>
        <c:smooth val="0"/>
        <c:axId val="119050832"/>
        <c:axId val="2014684624"/>
      </c:lineChart>
      <c:catAx>
        <c:axId val="11905083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600" dirty="0"/>
                  <a:t>Number of Processes</a:t>
                </a:r>
              </a:p>
            </c:rich>
          </c:tx>
          <c:overlay val="0"/>
          <c:spPr>
            <a:noFill/>
            <a:ln>
              <a:noFill/>
            </a:ln>
            <a:effectLst/>
          </c:spPr>
        </c:title>
        <c:numFmt formatCode="General" sourceLinked="1"/>
        <c:majorTickMark val="cross"/>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14684624"/>
        <c:crosses val="autoZero"/>
        <c:auto val="1"/>
        <c:lblAlgn val="ctr"/>
        <c:lblOffset val="100"/>
        <c:noMultiLvlLbl val="0"/>
      </c:catAx>
      <c:valAx>
        <c:axId val="201468462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600" dirty="0"/>
                  <a:t>Speedup</a:t>
                </a:r>
              </a:p>
            </c:rich>
          </c:tx>
          <c:layout>
            <c:manualLayout>
              <c:xMode val="edge"/>
              <c:yMode val="edge"/>
              <c:x val="1.0988846519971167E-2"/>
              <c:y val="0.38847110952670766"/>
            </c:manualLayout>
          </c:layout>
          <c:overlay val="0"/>
          <c:spPr>
            <a:noFill/>
            <a:ln>
              <a:noFill/>
            </a:ln>
            <a:effectLst/>
          </c:spPr>
        </c:title>
        <c:numFmt formatCode="0.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9050832"/>
        <c:crosses val="autoZero"/>
        <c:crossBetween val="midCat"/>
      </c:valAx>
    </c:plotArea>
    <c:plotVisOnly val="1"/>
    <c:dispBlanksAs val="gap"/>
    <c:showDLblsOverMax val="0"/>
  </c:chart>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dirty="0"/>
              <a:t>Average Speedup</a:t>
            </a:r>
            <a:r>
              <a:rPr lang="en-US" sz="1800" baseline="0" dirty="0"/>
              <a:t> of Parallel Code by Number of Processes with Torque</a:t>
            </a:r>
            <a:endParaRPr lang="en-US" sz="1800" dirty="0"/>
          </a:p>
        </c:rich>
      </c:tx>
      <c:overlay val="0"/>
      <c:spPr>
        <a:noFill/>
        <a:ln>
          <a:noFill/>
        </a:ln>
        <a:effectLst/>
      </c:spPr>
    </c:title>
    <c:autoTitleDeleted val="0"/>
    <c:plotArea>
      <c:layout/>
      <c:lineChart>
        <c:grouping val="standard"/>
        <c:varyColors val="0"/>
        <c:ser>
          <c:idx val="1"/>
          <c:order val="0"/>
          <c:tx>
            <c:strRef>
              <c:f>Sheet1!$D$3</c:f>
              <c:strCache>
                <c:ptCount val="1"/>
                <c:pt idx="0">
                  <c:v>Speedup</c:v>
                </c:pt>
              </c:strCache>
            </c:strRef>
          </c:tx>
          <c:marker>
            <c:symbol val="none"/>
          </c:marker>
          <c:val>
            <c:numRef>
              <c:f>Sheet1!$I$57:$I$106</c:f>
              <c:numCache>
                <c:formatCode>0.00</c:formatCode>
                <c:ptCount val="50"/>
                <c:pt idx="0">
                  <c:v>0.62962962962962954</c:v>
                </c:pt>
                <c:pt idx="1">
                  <c:v>1.9324116743471582</c:v>
                </c:pt>
                <c:pt idx="2">
                  <c:v>2.8397291196388261</c:v>
                </c:pt>
                <c:pt idx="3">
                  <c:v>3.9684542586750786</c:v>
                </c:pt>
                <c:pt idx="4">
                  <c:v>4.8759689922480627</c:v>
                </c:pt>
                <c:pt idx="5">
                  <c:v>5.5418502202643172</c:v>
                </c:pt>
                <c:pt idx="6">
                  <c:v>6.4845360824742269</c:v>
                </c:pt>
                <c:pt idx="7">
                  <c:v>8.0641025641025639</c:v>
                </c:pt>
                <c:pt idx="8">
                  <c:v>8.7361111111111107</c:v>
                </c:pt>
                <c:pt idx="9">
                  <c:v>8.5578231292517017</c:v>
                </c:pt>
                <c:pt idx="10">
                  <c:v>11.035087719298245</c:v>
                </c:pt>
                <c:pt idx="11">
                  <c:v>11.436363636363636</c:v>
                </c:pt>
                <c:pt idx="12">
                  <c:v>12.836734693877551</c:v>
                </c:pt>
                <c:pt idx="13">
                  <c:v>13.824175824175823</c:v>
                </c:pt>
                <c:pt idx="14">
                  <c:v>14.627906976744185</c:v>
                </c:pt>
                <c:pt idx="15">
                  <c:v>15.725</c:v>
                </c:pt>
                <c:pt idx="16">
                  <c:v>16.552631578947366</c:v>
                </c:pt>
                <c:pt idx="17">
                  <c:v>15.924050632911394</c:v>
                </c:pt>
                <c:pt idx="18">
                  <c:v>18.5</c:v>
                </c:pt>
                <c:pt idx="19">
                  <c:v>19.353846153846156</c:v>
                </c:pt>
                <c:pt idx="20">
                  <c:v>20.29032258064516</c:v>
                </c:pt>
                <c:pt idx="21">
                  <c:v>21.322033898305087</c:v>
                </c:pt>
                <c:pt idx="22">
                  <c:v>22.464285714285715</c:v>
                </c:pt>
                <c:pt idx="23">
                  <c:v>23.296296296296298</c:v>
                </c:pt>
                <c:pt idx="24">
                  <c:v>23.296296296296298</c:v>
                </c:pt>
                <c:pt idx="25">
                  <c:v>25.16</c:v>
                </c:pt>
                <c:pt idx="26">
                  <c:v>26.765957446808514</c:v>
                </c:pt>
                <c:pt idx="27">
                  <c:v>27.347826086956523</c:v>
                </c:pt>
                <c:pt idx="28">
                  <c:v>27.955555555555552</c:v>
                </c:pt>
                <c:pt idx="29">
                  <c:v>29.255813953488371</c:v>
                </c:pt>
                <c:pt idx="30">
                  <c:v>30.682926829268293</c:v>
                </c:pt>
                <c:pt idx="31">
                  <c:v>32.256410256410255</c:v>
                </c:pt>
                <c:pt idx="32">
                  <c:v>32.256410256410255</c:v>
                </c:pt>
                <c:pt idx="33">
                  <c:v>33.105263157894733</c:v>
                </c:pt>
                <c:pt idx="34">
                  <c:v>34.944444444444443</c:v>
                </c:pt>
                <c:pt idx="35">
                  <c:v>35.942857142857143</c:v>
                </c:pt>
                <c:pt idx="36">
                  <c:v>35.942857142857143</c:v>
                </c:pt>
                <c:pt idx="37">
                  <c:v>38.121212121212118</c:v>
                </c:pt>
                <c:pt idx="38">
                  <c:v>38.121212121212118</c:v>
                </c:pt>
                <c:pt idx="39">
                  <c:v>39.3125</c:v>
                </c:pt>
                <c:pt idx="40">
                  <c:v>40.58064516129032</c:v>
                </c:pt>
                <c:pt idx="41">
                  <c:v>40.58064516129032</c:v>
                </c:pt>
                <c:pt idx="42">
                  <c:v>41.93333333333333</c:v>
                </c:pt>
                <c:pt idx="43">
                  <c:v>43.379310344827587</c:v>
                </c:pt>
                <c:pt idx="44">
                  <c:v>44.928571428571431</c:v>
                </c:pt>
                <c:pt idx="45">
                  <c:v>43.379310344827587</c:v>
                </c:pt>
                <c:pt idx="46">
                  <c:v>44.928571428571431</c:v>
                </c:pt>
                <c:pt idx="47">
                  <c:v>48.384615384615387</c:v>
                </c:pt>
                <c:pt idx="48">
                  <c:v>48.384615384615387</c:v>
                </c:pt>
                <c:pt idx="49">
                  <c:v>46.592592592592595</c:v>
                </c:pt>
              </c:numCache>
            </c:numRef>
          </c:val>
          <c:smooth val="0"/>
          <c:extLst>
            <c:ext xmlns:c16="http://schemas.microsoft.com/office/drawing/2014/chart" uri="{C3380CC4-5D6E-409C-BE32-E72D297353CC}">
              <c16:uniqueId val="{00000000-7DD4-4C39-84E6-A3FB9BD98850}"/>
            </c:ext>
          </c:extLst>
        </c:ser>
        <c:ser>
          <c:idx val="0"/>
          <c:order val="1"/>
          <c:tx>
            <c:strRef>
              <c:f>Sheet1!$C$3</c:f>
              <c:strCache>
                <c:ptCount val="1"/>
                <c:pt idx="0">
                  <c:v>Execution Time</c:v>
                </c:pt>
              </c:strCache>
            </c:strRef>
          </c:tx>
          <c:marker>
            <c:symbol val="none"/>
          </c:marker>
          <c:val>
            <c:numRef>
              <c:f>Sheet1!$I$57:$I$96</c:f>
              <c:numCache>
                <c:formatCode>0.00</c:formatCode>
                <c:ptCount val="40"/>
                <c:pt idx="0">
                  <c:v>0.62962962962962954</c:v>
                </c:pt>
                <c:pt idx="1">
                  <c:v>1.9324116743471582</c:v>
                </c:pt>
                <c:pt idx="2">
                  <c:v>2.8397291196388261</c:v>
                </c:pt>
                <c:pt idx="3">
                  <c:v>3.9684542586750786</c:v>
                </c:pt>
                <c:pt idx="4">
                  <c:v>4.8759689922480627</c:v>
                </c:pt>
                <c:pt idx="5">
                  <c:v>5.5418502202643172</c:v>
                </c:pt>
                <c:pt idx="6">
                  <c:v>6.4845360824742269</c:v>
                </c:pt>
                <c:pt idx="7">
                  <c:v>8.0641025641025639</c:v>
                </c:pt>
                <c:pt idx="8">
                  <c:v>8.7361111111111107</c:v>
                </c:pt>
                <c:pt idx="9">
                  <c:v>8.5578231292517017</c:v>
                </c:pt>
                <c:pt idx="10">
                  <c:v>11.035087719298245</c:v>
                </c:pt>
                <c:pt idx="11">
                  <c:v>11.436363636363636</c:v>
                </c:pt>
                <c:pt idx="12">
                  <c:v>12.836734693877551</c:v>
                </c:pt>
                <c:pt idx="13">
                  <c:v>13.824175824175823</c:v>
                </c:pt>
                <c:pt idx="14">
                  <c:v>14.627906976744185</c:v>
                </c:pt>
                <c:pt idx="15">
                  <c:v>15.725</c:v>
                </c:pt>
                <c:pt idx="16">
                  <c:v>16.552631578947366</c:v>
                </c:pt>
                <c:pt idx="17">
                  <c:v>15.924050632911394</c:v>
                </c:pt>
                <c:pt idx="18">
                  <c:v>18.5</c:v>
                </c:pt>
                <c:pt idx="19">
                  <c:v>19.353846153846156</c:v>
                </c:pt>
                <c:pt idx="20">
                  <c:v>20.29032258064516</c:v>
                </c:pt>
                <c:pt idx="21">
                  <c:v>21.322033898305087</c:v>
                </c:pt>
                <c:pt idx="22">
                  <c:v>22.464285714285715</c:v>
                </c:pt>
                <c:pt idx="23">
                  <c:v>23.296296296296298</c:v>
                </c:pt>
                <c:pt idx="24">
                  <c:v>23.296296296296298</c:v>
                </c:pt>
                <c:pt idx="25">
                  <c:v>25.16</c:v>
                </c:pt>
                <c:pt idx="26">
                  <c:v>26.765957446808514</c:v>
                </c:pt>
                <c:pt idx="27">
                  <c:v>27.347826086956523</c:v>
                </c:pt>
                <c:pt idx="28">
                  <c:v>27.955555555555552</c:v>
                </c:pt>
                <c:pt idx="29">
                  <c:v>29.255813953488371</c:v>
                </c:pt>
                <c:pt idx="30">
                  <c:v>30.682926829268293</c:v>
                </c:pt>
                <c:pt idx="31">
                  <c:v>32.256410256410255</c:v>
                </c:pt>
                <c:pt idx="32">
                  <c:v>32.256410256410255</c:v>
                </c:pt>
                <c:pt idx="33">
                  <c:v>33.105263157894733</c:v>
                </c:pt>
                <c:pt idx="34">
                  <c:v>34.944444444444443</c:v>
                </c:pt>
                <c:pt idx="35">
                  <c:v>35.942857142857143</c:v>
                </c:pt>
                <c:pt idx="36">
                  <c:v>35.942857142857143</c:v>
                </c:pt>
                <c:pt idx="37">
                  <c:v>38.121212121212118</c:v>
                </c:pt>
                <c:pt idx="38">
                  <c:v>38.121212121212118</c:v>
                </c:pt>
                <c:pt idx="39">
                  <c:v>39.3125</c:v>
                </c:pt>
              </c:numCache>
            </c:numRef>
          </c:val>
          <c:smooth val="0"/>
          <c:extLst>
            <c:ext xmlns:c16="http://schemas.microsoft.com/office/drawing/2014/chart" uri="{C3380CC4-5D6E-409C-BE32-E72D297353CC}">
              <c16:uniqueId val="{00000001-7DD4-4C39-84E6-A3FB9BD98850}"/>
            </c:ext>
          </c:extLst>
        </c:ser>
        <c:dLbls>
          <c:showLegendKey val="0"/>
          <c:showVal val="0"/>
          <c:showCatName val="0"/>
          <c:showSerName val="0"/>
          <c:showPercent val="0"/>
          <c:showBubbleSize val="0"/>
        </c:dLbls>
        <c:smooth val="0"/>
        <c:axId val="119050832"/>
        <c:axId val="2014684624"/>
      </c:lineChart>
      <c:catAx>
        <c:axId val="11905083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600" dirty="0"/>
                  <a:t>Number of Processes</a:t>
                </a:r>
              </a:p>
            </c:rich>
          </c:tx>
          <c:overlay val="0"/>
          <c:spPr>
            <a:noFill/>
            <a:ln>
              <a:noFill/>
            </a:ln>
            <a:effectLst/>
          </c:spPr>
        </c:title>
        <c:numFmt formatCode="General" sourceLinked="1"/>
        <c:majorTickMark val="cross"/>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14684624"/>
        <c:crosses val="autoZero"/>
        <c:auto val="1"/>
        <c:lblAlgn val="ctr"/>
        <c:lblOffset val="100"/>
        <c:noMultiLvlLbl val="0"/>
      </c:catAx>
      <c:valAx>
        <c:axId val="201468462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600" dirty="0"/>
                  <a:t>Speedup</a:t>
                </a:r>
              </a:p>
            </c:rich>
          </c:tx>
          <c:layout>
            <c:manualLayout>
              <c:xMode val="edge"/>
              <c:yMode val="edge"/>
              <c:x val="4.3930831332406129E-3"/>
              <c:y val="0.3777813944516778"/>
            </c:manualLayout>
          </c:layout>
          <c:overlay val="0"/>
          <c:spPr>
            <a:noFill/>
            <a:ln>
              <a:noFill/>
            </a:ln>
            <a:effectLst/>
          </c:spPr>
        </c:title>
        <c:numFmt formatCode="0.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9050832"/>
        <c:crosses val="autoZero"/>
        <c:crossBetween val="midCat"/>
      </c:valAx>
    </c:plotArea>
    <c:plotVisOnly val="1"/>
    <c:dispBlanksAs val="gap"/>
    <c:showDLblsOverMax val="0"/>
  </c:chart>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dirty="0"/>
              <a:t>Average Execution Time</a:t>
            </a:r>
            <a:r>
              <a:rPr lang="en-US" sz="1800" baseline="0" dirty="0"/>
              <a:t> of Parallel Code by Number of Processes without Torque</a:t>
            </a:r>
            <a:endParaRPr lang="en-US" sz="1800" dirty="0"/>
          </a:p>
        </c:rich>
      </c:tx>
      <c:overlay val="0"/>
      <c:spPr>
        <a:noFill/>
        <a:ln>
          <a:noFill/>
        </a:ln>
        <a:effectLst/>
      </c:spPr>
    </c:title>
    <c:autoTitleDeleted val="0"/>
    <c:plotArea>
      <c:layout/>
      <c:lineChart>
        <c:grouping val="standard"/>
        <c:varyColors val="0"/>
        <c:ser>
          <c:idx val="2"/>
          <c:order val="0"/>
          <c:tx>
            <c:strRef>
              <c:f>Sheet1!$C$3</c:f>
              <c:strCache>
                <c:ptCount val="1"/>
                <c:pt idx="0">
                  <c:v>Execution Time</c:v>
                </c:pt>
              </c:strCache>
            </c:strRef>
          </c:tx>
          <c:marker>
            <c:symbol val="none"/>
          </c:marker>
          <c:val>
            <c:numRef>
              <c:f>Sheet1!$C$57:$C$106</c:f>
              <c:numCache>
                <c:formatCode>0.000000</c:formatCode>
                <c:ptCount val="50"/>
                <c:pt idx="0">
                  <c:v>1.258E-3</c:v>
                </c:pt>
                <c:pt idx="1">
                  <c:v>6.2500000000000001E-4</c:v>
                </c:pt>
                <c:pt idx="2">
                  <c:v>4.17E-4</c:v>
                </c:pt>
                <c:pt idx="3">
                  <c:v>4.2700000000000002E-4</c:v>
                </c:pt>
                <c:pt idx="4">
                  <c:v>2.9300000000000002E-4</c:v>
                </c:pt>
                <c:pt idx="5">
                  <c:v>2.9E-4</c:v>
                </c:pt>
                <c:pt idx="6">
                  <c:v>1.94E-4</c:v>
                </c:pt>
                <c:pt idx="7">
                  <c:v>1.6899999999999999E-4</c:v>
                </c:pt>
                <c:pt idx="8">
                  <c:v>1.3899999999999999E-4</c:v>
                </c:pt>
                <c:pt idx="9">
                  <c:v>1.26E-4</c:v>
                </c:pt>
                <c:pt idx="10">
                  <c:v>1.15E-4</c:v>
                </c:pt>
                <c:pt idx="11">
                  <c:v>1.06E-4</c:v>
                </c:pt>
                <c:pt idx="12">
                  <c:v>1.01E-4</c:v>
                </c:pt>
                <c:pt idx="13">
                  <c:v>9.2E-5</c:v>
                </c:pt>
                <c:pt idx="14">
                  <c:v>9.1000000000000003E-5</c:v>
                </c:pt>
                <c:pt idx="15">
                  <c:v>7.7999999999999999E-5</c:v>
                </c:pt>
                <c:pt idx="16">
                  <c:v>7.6000000000000004E-5</c:v>
                </c:pt>
                <c:pt idx="17">
                  <c:v>7.4999999999999993E-5</c:v>
                </c:pt>
                <c:pt idx="18">
                  <c:v>7.1000000000000005E-5</c:v>
                </c:pt>
                <c:pt idx="19">
                  <c:v>6.3999999999999997E-5</c:v>
                </c:pt>
                <c:pt idx="20">
                  <c:v>6.0000000000000002E-5</c:v>
                </c:pt>
                <c:pt idx="21">
                  <c:v>5.7000000000000003E-5</c:v>
                </c:pt>
                <c:pt idx="22">
                  <c:v>5.5999999999999999E-5</c:v>
                </c:pt>
                <c:pt idx="23">
                  <c:v>5.3000000000000001E-5</c:v>
                </c:pt>
                <c:pt idx="24">
                  <c:v>5.1999999999999997E-5</c:v>
                </c:pt>
                <c:pt idx="25">
                  <c:v>4.8999999999999998E-5</c:v>
                </c:pt>
                <c:pt idx="26">
                  <c:v>4.6999999999999997E-5</c:v>
                </c:pt>
                <c:pt idx="27">
                  <c:v>4.6E-5</c:v>
                </c:pt>
                <c:pt idx="28">
                  <c:v>4.3999999999999999E-5</c:v>
                </c:pt>
                <c:pt idx="29">
                  <c:v>4.3000000000000002E-5</c:v>
                </c:pt>
                <c:pt idx="30">
                  <c:v>4.1999999999999998E-5</c:v>
                </c:pt>
                <c:pt idx="31">
                  <c:v>4.1E-5</c:v>
                </c:pt>
                <c:pt idx="32">
                  <c:v>3.8999999999999999E-5</c:v>
                </c:pt>
                <c:pt idx="33">
                  <c:v>3.6999999999999998E-5</c:v>
                </c:pt>
                <c:pt idx="34">
                  <c:v>3.6999999999999998E-5</c:v>
                </c:pt>
                <c:pt idx="35">
                  <c:v>3.4999999999999997E-5</c:v>
                </c:pt>
                <c:pt idx="36">
                  <c:v>3.4E-5</c:v>
                </c:pt>
                <c:pt idx="37">
                  <c:v>3.3000000000000003E-5</c:v>
                </c:pt>
                <c:pt idx="38">
                  <c:v>3.4E-5</c:v>
                </c:pt>
                <c:pt idx="39">
                  <c:v>3.3000000000000003E-5</c:v>
                </c:pt>
                <c:pt idx="40">
                  <c:v>3.1000000000000001E-5</c:v>
                </c:pt>
                <c:pt idx="41">
                  <c:v>3.0000000000000001E-5</c:v>
                </c:pt>
                <c:pt idx="42">
                  <c:v>2.9E-5</c:v>
                </c:pt>
                <c:pt idx="43">
                  <c:v>3.0000000000000001E-5</c:v>
                </c:pt>
                <c:pt idx="44">
                  <c:v>2.8E-5</c:v>
                </c:pt>
                <c:pt idx="45">
                  <c:v>2.8E-5</c:v>
                </c:pt>
                <c:pt idx="46">
                  <c:v>2.6999999999999999E-5</c:v>
                </c:pt>
                <c:pt idx="47">
                  <c:v>2.6999999999999999E-5</c:v>
                </c:pt>
                <c:pt idx="48">
                  <c:v>2.5999999999999998E-5</c:v>
                </c:pt>
                <c:pt idx="49">
                  <c:v>2.5999999999999998E-5</c:v>
                </c:pt>
              </c:numCache>
            </c:numRef>
          </c:val>
          <c:smooth val="0"/>
          <c:extLst>
            <c:ext xmlns:c16="http://schemas.microsoft.com/office/drawing/2014/chart" uri="{C3380CC4-5D6E-409C-BE32-E72D297353CC}">
              <c16:uniqueId val="{00000000-D770-4002-A2ED-895D673CDBBF}"/>
            </c:ext>
          </c:extLst>
        </c:ser>
        <c:dLbls>
          <c:showLegendKey val="0"/>
          <c:showVal val="0"/>
          <c:showCatName val="0"/>
          <c:showSerName val="0"/>
          <c:showPercent val="0"/>
          <c:showBubbleSize val="0"/>
        </c:dLbls>
        <c:smooth val="0"/>
        <c:axId val="119050832"/>
        <c:axId val="2014684624"/>
      </c:lineChart>
      <c:catAx>
        <c:axId val="11905083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600" dirty="0"/>
                  <a:t>Number of Processes</a:t>
                </a:r>
              </a:p>
            </c:rich>
          </c:tx>
          <c:overlay val="0"/>
          <c:spPr>
            <a:noFill/>
            <a:ln>
              <a:noFill/>
            </a:ln>
            <a:effectLst/>
          </c:spPr>
        </c:title>
        <c:numFmt formatCode="General" sourceLinked="1"/>
        <c:majorTickMark val="cross"/>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14684624"/>
        <c:crosses val="autoZero"/>
        <c:auto val="1"/>
        <c:lblAlgn val="ctr"/>
        <c:lblOffset val="100"/>
        <c:noMultiLvlLbl val="0"/>
      </c:catAx>
      <c:valAx>
        <c:axId val="201468462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600" dirty="0"/>
                  <a:t>Execution Time (s)</a:t>
                </a:r>
              </a:p>
            </c:rich>
          </c:tx>
          <c:layout>
            <c:manualLayout>
              <c:xMode val="edge"/>
              <c:yMode val="edge"/>
              <c:x val="0"/>
              <c:y val="0.22832062330791328"/>
            </c:manualLayout>
          </c:layout>
          <c:overlay val="0"/>
          <c:spPr>
            <a:noFill/>
            <a:ln>
              <a:noFill/>
            </a:ln>
            <a:effectLst/>
          </c:spPr>
        </c:title>
        <c:numFmt formatCode="0.000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9050832"/>
        <c:crosses val="autoZero"/>
        <c:crossBetween val="midCat"/>
      </c:valAx>
    </c:plotArea>
    <c:plotVisOnly val="1"/>
    <c:dispBlanksAs val="gap"/>
    <c:showDLblsOverMax val="0"/>
  </c:chart>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dirty="0"/>
              <a:t>Average Execution Time</a:t>
            </a:r>
            <a:r>
              <a:rPr lang="en-US" sz="1800" baseline="0" dirty="0"/>
              <a:t> of Parallel Code by Number of Processes with Torque</a:t>
            </a:r>
            <a:endParaRPr lang="en-US" sz="1800" dirty="0"/>
          </a:p>
        </c:rich>
      </c:tx>
      <c:overlay val="0"/>
      <c:spPr>
        <a:noFill/>
        <a:ln>
          <a:noFill/>
        </a:ln>
        <a:effectLst/>
      </c:spPr>
    </c:title>
    <c:autoTitleDeleted val="0"/>
    <c:plotArea>
      <c:layout/>
      <c:lineChart>
        <c:grouping val="standard"/>
        <c:varyColors val="0"/>
        <c:ser>
          <c:idx val="2"/>
          <c:order val="0"/>
          <c:tx>
            <c:strRef>
              <c:f>Sheet1!$C$3</c:f>
              <c:strCache>
                <c:ptCount val="1"/>
                <c:pt idx="0">
                  <c:v>Execution Time</c:v>
                </c:pt>
              </c:strCache>
            </c:strRef>
          </c:tx>
          <c:marker>
            <c:symbol val="none"/>
          </c:marker>
          <c:val>
            <c:numRef>
              <c:f>Sheet1!$H$57:$H$106</c:f>
              <c:numCache>
                <c:formatCode>0.000000</c:formatCode>
                <c:ptCount val="50"/>
                <c:pt idx="0">
                  <c:v>1.9980000000000002E-3</c:v>
                </c:pt>
                <c:pt idx="1">
                  <c:v>6.5099999999999999E-4</c:v>
                </c:pt>
                <c:pt idx="2">
                  <c:v>4.4299999999999998E-4</c:v>
                </c:pt>
                <c:pt idx="3">
                  <c:v>3.1700000000000001E-4</c:v>
                </c:pt>
                <c:pt idx="4">
                  <c:v>2.5799999999999998E-4</c:v>
                </c:pt>
                <c:pt idx="5">
                  <c:v>2.2699999999999999E-4</c:v>
                </c:pt>
                <c:pt idx="6">
                  <c:v>1.94E-4</c:v>
                </c:pt>
                <c:pt idx="7">
                  <c:v>1.56E-4</c:v>
                </c:pt>
                <c:pt idx="8">
                  <c:v>1.44E-4</c:v>
                </c:pt>
                <c:pt idx="9">
                  <c:v>1.47E-4</c:v>
                </c:pt>
                <c:pt idx="10">
                  <c:v>1.1400000000000001E-4</c:v>
                </c:pt>
                <c:pt idx="11">
                  <c:v>1.1E-4</c:v>
                </c:pt>
                <c:pt idx="12">
                  <c:v>9.7999999999999997E-5</c:v>
                </c:pt>
                <c:pt idx="13">
                  <c:v>9.1000000000000003E-5</c:v>
                </c:pt>
                <c:pt idx="14">
                  <c:v>8.6000000000000003E-5</c:v>
                </c:pt>
                <c:pt idx="15">
                  <c:v>8.0000000000000007E-5</c:v>
                </c:pt>
                <c:pt idx="16">
                  <c:v>7.6000000000000004E-5</c:v>
                </c:pt>
                <c:pt idx="17">
                  <c:v>7.8999999999999996E-5</c:v>
                </c:pt>
                <c:pt idx="18">
                  <c:v>6.7999999999999999E-5</c:v>
                </c:pt>
                <c:pt idx="19">
                  <c:v>6.4999999999999994E-5</c:v>
                </c:pt>
                <c:pt idx="20">
                  <c:v>6.2000000000000003E-5</c:v>
                </c:pt>
                <c:pt idx="21">
                  <c:v>5.8999999999999998E-5</c:v>
                </c:pt>
                <c:pt idx="22">
                  <c:v>5.5999999999999999E-5</c:v>
                </c:pt>
                <c:pt idx="23">
                  <c:v>5.3999999999999998E-5</c:v>
                </c:pt>
                <c:pt idx="24">
                  <c:v>5.3999999999999998E-5</c:v>
                </c:pt>
                <c:pt idx="25">
                  <c:v>5.0000000000000002E-5</c:v>
                </c:pt>
                <c:pt idx="26">
                  <c:v>4.6999999999999997E-5</c:v>
                </c:pt>
                <c:pt idx="27">
                  <c:v>4.6E-5</c:v>
                </c:pt>
                <c:pt idx="28">
                  <c:v>4.5000000000000003E-5</c:v>
                </c:pt>
                <c:pt idx="29">
                  <c:v>4.3000000000000002E-5</c:v>
                </c:pt>
                <c:pt idx="30">
                  <c:v>4.1E-5</c:v>
                </c:pt>
                <c:pt idx="31">
                  <c:v>3.8999999999999999E-5</c:v>
                </c:pt>
                <c:pt idx="32">
                  <c:v>3.8999999999999999E-5</c:v>
                </c:pt>
                <c:pt idx="33">
                  <c:v>3.8000000000000002E-5</c:v>
                </c:pt>
                <c:pt idx="34">
                  <c:v>3.6000000000000001E-5</c:v>
                </c:pt>
                <c:pt idx="35">
                  <c:v>3.4999999999999997E-5</c:v>
                </c:pt>
                <c:pt idx="36">
                  <c:v>3.4999999999999997E-5</c:v>
                </c:pt>
                <c:pt idx="37">
                  <c:v>3.3000000000000003E-5</c:v>
                </c:pt>
                <c:pt idx="38">
                  <c:v>3.3000000000000003E-5</c:v>
                </c:pt>
                <c:pt idx="39">
                  <c:v>3.1999999999999999E-5</c:v>
                </c:pt>
                <c:pt idx="40">
                  <c:v>3.1000000000000001E-5</c:v>
                </c:pt>
                <c:pt idx="41">
                  <c:v>3.1000000000000001E-5</c:v>
                </c:pt>
                <c:pt idx="42">
                  <c:v>3.0000000000000001E-5</c:v>
                </c:pt>
                <c:pt idx="43">
                  <c:v>2.9E-5</c:v>
                </c:pt>
                <c:pt idx="44">
                  <c:v>2.8E-5</c:v>
                </c:pt>
                <c:pt idx="45">
                  <c:v>2.9E-5</c:v>
                </c:pt>
                <c:pt idx="46">
                  <c:v>2.8E-5</c:v>
                </c:pt>
                <c:pt idx="47">
                  <c:v>2.5999999999999998E-5</c:v>
                </c:pt>
                <c:pt idx="48">
                  <c:v>2.5999999999999998E-5</c:v>
                </c:pt>
                <c:pt idx="49">
                  <c:v>2.6999999999999999E-5</c:v>
                </c:pt>
              </c:numCache>
            </c:numRef>
          </c:val>
          <c:smooth val="0"/>
          <c:extLst>
            <c:ext xmlns:c16="http://schemas.microsoft.com/office/drawing/2014/chart" uri="{C3380CC4-5D6E-409C-BE32-E72D297353CC}">
              <c16:uniqueId val="{00000000-24B5-445B-9D94-C0A076F1F26E}"/>
            </c:ext>
          </c:extLst>
        </c:ser>
        <c:dLbls>
          <c:showLegendKey val="0"/>
          <c:showVal val="0"/>
          <c:showCatName val="0"/>
          <c:showSerName val="0"/>
          <c:showPercent val="0"/>
          <c:showBubbleSize val="0"/>
        </c:dLbls>
        <c:smooth val="0"/>
        <c:axId val="119050832"/>
        <c:axId val="2014684624"/>
      </c:lineChart>
      <c:catAx>
        <c:axId val="11905083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600" dirty="0"/>
                  <a:t>Number of Processes</a:t>
                </a:r>
              </a:p>
            </c:rich>
          </c:tx>
          <c:overlay val="0"/>
          <c:spPr>
            <a:noFill/>
            <a:ln>
              <a:noFill/>
            </a:ln>
            <a:effectLst/>
          </c:spPr>
        </c:title>
        <c:numFmt formatCode="General" sourceLinked="1"/>
        <c:majorTickMark val="cross"/>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14684624"/>
        <c:crosses val="autoZero"/>
        <c:auto val="1"/>
        <c:lblAlgn val="ctr"/>
        <c:lblOffset val="100"/>
        <c:noMultiLvlLbl val="0"/>
      </c:catAx>
      <c:valAx>
        <c:axId val="201468462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600" dirty="0"/>
                  <a:t>Execution Time (s)</a:t>
                </a:r>
              </a:p>
            </c:rich>
          </c:tx>
          <c:layout>
            <c:manualLayout>
              <c:xMode val="edge"/>
              <c:yMode val="edge"/>
              <c:x val="7.8054969787253251E-3"/>
              <c:y val="0.25383826693579314"/>
            </c:manualLayout>
          </c:layout>
          <c:overlay val="0"/>
          <c:spPr>
            <a:noFill/>
            <a:ln>
              <a:noFill/>
            </a:ln>
            <a:effectLst/>
          </c:spPr>
        </c:title>
        <c:numFmt formatCode="0.000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9050832"/>
        <c:crosses val="autoZero"/>
        <c:crossBetween val="midCat"/>
      </c:valAx>
    </c:plotArea>
    <c:plotVisOnly val="1"/>
    <c:dispBlanksAs val="gap"/>
    <c:showDLblsOverMax val="0"/>
  </c:chart>
  <c:txPr>
    <a:bodyPr/>
    <a:lstStyle/>
    <a:p>
      <a:pPr>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6CF89E-C7BD-432E-A471-6A9A3C21779C}" type="datetimeFigureOut">
              <a:rPr lang="en-US" smtClean="0"/>
              <a:t>4/13/2023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11AEF8-8766-4504-BFCE-01D75AB4E21B}" type="slidenum">
              <a:rPr lang="en-US" smtClean="0"/>
              <a:t>‹#›</a:t>
            </a:fld>
            <a:endParaRPr lang="en-US"/>
          </a:p>
        </p:txBody>
      </p:sp>
    </p:spTree>
    <p:extLst>
      <p:ext uri="{BB962C8B-B14F-4D97-AF65-F5344CB8AC3E}">
        <p14:creationId xmlns:p14="http://schemas.microsoft.com/office/powerpoint/2010/main" val="11538108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goal of the Traveling Salesman Problem is to find the shortest possible route between a given set of cities, visiting every city exactly once and returning to the starting point. This problem is applicable to many areas and industries, such as logistics, navigation, and even </a:t>
            </a:r>
            <a:r>
              <a:rPr lang="en-US" dirty="0" err="1"/>
              <a:t>Pokemon</a:t>
            </a:r>
            <a:r>
              <a:rPr lang="en-US" dirty="0"/>
              <a:t> Go.</a:t>
            </a:r>
          </a:p>
        </p:txBody>
      </p:sp>
      <p:sp>
        <p:nvSpPr>
          <p:cNvPr id="4" name="Slide Number Placeholder 3"/>
          <p:cNvSpPr>
            <a:spLocks noGrp="1"/>
          </p:cNvSpPr>
          <p:nvPr>
            <p:ph type="sldNum" sz="quarter" idx="5"/>
          </p:nvPr>
        </p:nvSpPr>
        <p:spPr/>
        <p:txBody>
          <a:bodyPr/>
          <a:lstStyle/>
          <a:p>
            <a:fld id="{AB11AEF8-8766-4504-BFCE-01D75AB4E21B}" type="slidenum">
              <a:rPr lang="en-US" smtClean="0"/>
              <a:t>2</a:t>
            </a:fld>
            <a:endParaRPr lang="en-US"/>
          </a:p>
        </p:txBody>
      </p:sp>
    </p:spTree>
    <p:extLst>
      <p:ext uri="{BB962C8B-B14F-4D97-AF65-F5344CB8AC3E}">
        <p14:creationId xmlns:p14="http://schemas.microsoft.com/office/powerpoint/2010/main" val="118089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chose to use a Brute-Force approach when developing my solution as it consistently results in the correct answer and has expensive computation times, leaving greater room for me to provide speedup with parallelism. Some other possible TSP methods include Branch-and-Bound and Matrix Reduction. I chose to use Data Parallelism by splitting up the data into smaller chunks based on the number of processors. This allows the calculations to be done parallelly and execution time to be reduced.</a:t>
            </a:r>
          </a:p>
        </p:txBody>
      </p:sp>
      <p:sp>
        <p:nvSpPr>
          <p:cNvPr id="4" name="Slide Number Placeholder 3"/>
          <p:cNvSpPr>
            <a:spLocks noGrp="1"/>
          </p:cNvSpPr>
          <p:nvPr>
            <p:ph type="sldNum" sz="quarter" idx="5"/>
          </p:nvPr>
        </p:nvSpPr>
        <p:spPr/>
        <p:txBody>
          <a:bodyPr/>
          <a:lstStyle/>
          <a:p>
            <a:fld id="{AB11AEF8-8766-4504-BFCE-01D75AB4E21B}" type="slidenum">
              <a:rPr lang="en-US" smtClean="0"/>
              <a:t>3</a:t>
            </a:fld>
            <a:endParaRPr lang="en-US"/>
          </a:p>
        </p:txBody>
      </p:sp>
    </p:spTree>
    <p:extLst>
      <p:ext uri="{BB962C8B-B14F-4D97-AF65-F5344CB8AC3E}">
        <p14:creationId xmlns:p14="http://schemas.microsoft.com/office/powerpoint/2010/main" val="7368604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implement data parallelism, I first divide the cities into smaller groups. Then, I perform the TSP calculations for each group in parallel, determining the minimum distance based on their given cities. Finally, I combine the solutions to find the overall minimum distance to travel to all cities.</a:t>
            </a:r>
          </a:p>
        </p:txBody>
      </p:sp>
      <p:sp>
        <p:nvSpPr>
          <p:cNvPr id="4" name="Slide Number Placeholder 3"/>
          <p:cNvSpPr>
            <a:spLocks noGrp="1"/>
          </p:cNvSpPr>
          <p:nvPr>
            <p:ph type="sldNum" sz="quarter" idx="5"/>
          </p:nvPr>
        </p:nvSpPr>
        <p:spPr/>
        <p:txBody>
          <a:bodyPr/>
          <a:lstStyle/>
          <a:p>
            <a:fld id="{AB11AEF8-8766-4504-BFCE-01D75AB4E21B}" type="slidenum">
              <a:rPr lang="en-US" smtClean="0"/>
              <a:t>4</a:t>
            </a:fld>
            <a:endParaRPr lang="en-US"/>
          </a:p>
        </p:txBody>
      </p:sp>
    </p:spTree>
    <p:extLst>
      <p:ext uri="{BB962C8B-B14F-4D97-AF65-F5344CB8AC3E}">
        <p14:creationId xmlns:p14="http://schemas.microsoft.com/office/powerpoint/2010/main" val="38835245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Initially, the master process reads the inputted dataset, labelled cost, and number of cities, labelled n, from a text file. Then, it uses </a:t>
            </a:r>
            <a:r>
              <a:rPr lang="en-US" dirty="0" err="1"/>
              <a:t>MPI_Bcast</a:t>
            </a:r>
            <a:r>
              <a:rPr lang="en-US" dirty="0"/>
              <a:t> to send the cost array and n value to all other processes. The cities then calculate their own start and end values, splitting up the cost array into chunks for themselves. They then perform their calculations, and use </a:t>
            </a:r>
            <a:r>
              <a:rPr lang="en-US" dirty="0" err="1"/>
              <a:t>MPI_Reduce</a:t>
            </a:r>
            <a:r>
              <a:rPr lang="en-US" dirty="0"/>
              <a:t> to return the minimum distance necessary for travel.</a:t>
            </a:r>
          </a:p>
        </p:txBody>
      </p:sp>
      <p:sp>
        <p:nvSpPr>
          <p:cNvPr id="4" name="Slide Number Placeholder 3"/>
          <p:cNvSpPr>
            <a:spLocks noGrp="1"/>
          </p:cNvSpPr>
          <p:nvPr>
            <p:ph type="sldNum" sz="quarter" idx="5"/>
          </p:nvPr>
        </p:nvSpPr>
        <p:spPr/>
        <p:txBody>
          <a:bodyPr/>
          <a:lstStyle/>
          <a:p>
            <a:fld id="{AB11AEF8-8766-4504-BFCE-01D75AB4E21B}" type="slidenum">
              <a:rPr lang="en-US" smtClean="0"/>
              <a:t>5</a:t>
            </a:fld>
            <a:endParaRPr lang="en-US"/>
          </a:p>
        </p:txBody>
      </p:sp>
    </p:spTree>
    <p:extLst>
      <p:ext uri="{BB962C8B-B14F-4D97-AF65-F5344CB8AC3E}">
        <p14:creationId xmlns:p14="http://schemas.microsoft.com/office/powerpoint/2010/main" val="14508862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results for the overall speedup were not very promising. The overall speedup decreased as the number of processors increased. This could be due to communication costs or serial code dependent on the number of processes.</a:t>
            </a:r>
          </a:p>
        </p:txBody>
      </p:sp>
      <p:sp>
        <p:nvSpPr>
          <p:cNvPr id="4" name="Slide Number Placeholder 3"/>
          <p:cNvSpPr>
            <a:spLocks noGrp="1"/>
          </p:cNvSpPr>
          <p:nvPr>
            <p:ph type="sldNum" sz="quarter" idx="5"/>
          </p:nvPr>
        </p:nvSpPr>
        <p:spPr/>
        <p:txBody>
          <a:bodyPr/>
          <a:lstStyle/>
          <a:p>
            <a:fld id="{AB11AEF8-8766-4504-BFCE-01D75AB4E21B}" type="slidenum">
              <a:rPr lang="en-US" smtClean="0"/>
              <a:t>6</a:t>
            </a:fld>
            <a:endParaRPr lang="en-US"/>
          </a:p>
        </p:txBody>
      </p:sp>
    </p:spTree>
    <p:extLst>
      <p:ext uri="{BB962C8B-B14F-4D97-AF65-F5344CB8AC3E}">
        <p14:creationId xmlns:p14="http://schemas.microsoft.com/office/powerpoint/2010/main" val="2304982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chose to look into the speedup of the parallel section of code in more detail in order to determine if there was at least speedup in that section. The parallel section of code did result in a speedup, as the average time to complete the parallel section of code decreased as the number of processes increased.</a:t>
            </a:r>
          </a:p>
        </p:txBody>
      </p:sp>
      <p:sp>
        <p:nvSpPr>
          <p:cNvPr id="4" name="Slide Number Placeholder 3"/>
          <p:cNvSpPr>
            <a:spLocks noGrp="1"/>
          </p:cNvSpPr>
          <p:nvPr>
            <p:ph type="sldNum" sz="quarter" idx="5"/>
          </p:nvPr>
        </p:nvSpPr>
        <p:spPr/>
        <p:txBody>
          <a:bodyPr/>
          <a:lstStyle/>
          <a:p>
            <a:fld id="{AB11AEF8-8766-4504-BFCE-01D75AB4E21B}" type="slidenum">
              <a:rPr lang="en-US" smtClean="0"/>
              <a:t>7</a:t>
            </a:fld>
            <a:endParaRPr lang="en-US"/>
          </a:p>
        </p:txBody>
      </p:sp>
    </p:spTree>
    <p:extLst>
      <p:ext uri="{BB962C8B-B14F-4D97-AF65-F5344CB8AC3E}">
        <p14:creationId xmlns:p14="http://schemas.microsoft.com/office/powerpoint/2010/main" val="6708607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graph of the execution time of the parallel section of code without using Torque. It decreases logarithmically as the number of processes increases. While the overall execution time may increase as the number of processes increases, the parallel section of code speeds up significantly.</a:t>
            </a:r>
          </a:p>
        </p:txBody>
      </p:sp>
      <p:sp>
        <p:nvSpPr>
          <p:cNvPr id="4" name="Slide Number Placeholder 3"/>
          <p:cNvSpPr>
            <a:spLocks noGrp="1"/>
          </p:cNvSpPr>
          <p:nvPr>
            <p:ph type="sldNum" sz="quarter" idx="5"/>
          </p:nvPr>
        </p:nvSpPr>
        <p:spPr/>
        <p:txBody>
          <a:bodyPr/>
          <a:lstStyle/>
          <a:p>
            <a:fld id="{AB11AEF8-8766-4504-BFCE-01D75AB4E21B}" type="slidenum">
              <a:rPr lang="en-US" smtClean="0"/>
              <a:t>8</a:t>
            </a:fld>
            <a:endParaRPr lang="en-US"/>
          </a:p>
        </p:txBody>
      </p:sp>
    </p:spTree>
    <p:extLst>
      <p:ext uri="{BB962C8B-B14F-4D97-AF65-F5344CB8AC3E}">
        <p14:creationId xmlns:p14="http://schemas.microsoft.com/office/powerpoint/2010/main" val="6583544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Torque, I found similar results, with only a slight decrease in execution time over the previous test without Torque.</a:t>
            </a:r>
          </a:p>
        </p:txBody>
      </p:sp>
      <p:sp>
        <p:nvSpPr>
          <p:cNvPr id="4" name="Slide Number Placeholder 3"/>
          <p:cNvSpPr>
            <a:spLocks noGrp="1"/>
          </p:cNvSpPr>
          <p:nvPr>
            <p:ph type="sldNum" sz="quarter" idx="5"/>
          </p:nvPr>
        </p:nvSpPr>
        <p:spPr/>
        <p:txBody>
          <a:bodyPr/>
          <a:lstStyle/>
          <a:p>
            <a:fld id="{AB11AEF8-8766-4504-BFCE-01D75AB4E21B}" type="slidenum">
              <a:rPr lang="en-US" smtClean="0"/>
              <a:t>9</a:t>
            </a:fld>
            <a:endParaRPr lang="en-US"/>
          </a:p>
        </p:txBody>
      </p:sp>
    </p:spTree>
    <p:extLst>
      <p:ext uri="{BB962C8B-B14F-4D97-AF65-F5344CB8AC3E}">
        <p14:creationId xmlns:p14="http://schemas.microsoft.com/office/powerpoint/2010/main" val="17277250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conclusion, the overall speedup may decrease as processors increase, but the speedup of the parallel section of code actually increases due to the data parallelism used. The communication costs and serial code slow down the program more than the parallelization is able to speed up </a:t>
            </a:r>
            <a:r>
              <a:rPr lang="en-US"/>
              <a:t>the program.</a:t>
            </a:r>
            <a:endParaRPr lang="en-US" dirty="0"/>
          </a:p>
        </p:txBody>
      </p:sp>
      <p:sp>
        <p:nvSpPr>
          <p:cNvPr id="4" name="Slide Number Placeholder 3"/>
          <p:cNvSpPr>
            <a:spLocks noGrp="1"/>
          </p:cNvSpPr>
          <p:nvPr>
            <p:ph type="sldNum" sz="quarter" idx="5"/>
          </p:nvPr>
        </p:nvSpPr>
        <p:spPr/>
        <p:txBody>
          <a:bodyPr/>
          <a:lstStyle/>
          <a:p>
            <a:fld id="{AB11AEF8-8766-4504-BFCE-01D75AB4E21B}" type="slidenum">
              <a:rPr lang="en-US" smtClean="0"/>
              <a:t>10</a:t>
            </a:fld>
            <a:endParaRPr lang="en-US"/>
          </a:p>
        </p:txBody>
      </p:sp>
    </p:spTree>
    <p:extLst>
      <p:ext uri="{BB962C8B-B14F-4D97-AF65-F5344CB8AC3E}">
        <p14:creationId xmlns:p14="http://schemas.microsoft.com/office/powerpoint/2010/main" val="410984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393A2-FA5B-BA92-262A-A18AF2CF0E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CC9470C-B5B8-46D5-0F5C-FB888F92A3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56C30AB-DFE9-6B63-B58E-CCB6684707CE}"/>
              </a:ext>
            </a:extLst>
          </p:cNvPr>
          <p:cNvSpPr>
            <a:spLocks noGrp="1"/>
          </p:cNvSpPr>
          <p:nvPr>
            <p:ph type="dt" sz="half" idx="10"/>
          </p:nvPr>
        </p:nvSpPr>
        <p:spPr/>
        <p:txBody>
          <a:bodyPr/>
          <a:lstStyle/>
          <a:p>
            <a:fld id="{795C73A5-7C8A-44DA-AC27-5673E70E1F26}" type="datetimeFigureOut">
              <a:rPr lang="en-US" smtClean="0"/>
              <a:t>4/13/2023</a:t>
            </a:fld>
            <a:endParaRPr lang="en-US"/>
          </a:p>
        </p:txBody>
      </p:sp>
      <p:sp>
        <p:nvSpPr>
          <p:cNvPr id="5" name="Footer Placeholder 4">
            <a:extLst>
              <a:ext uri="{FF2B5EF4-FFF2-40B4-BE49-F238E27FC236}">
                <a16:creationId xmlns:a16="http://schemas.microsoft.com/office/drawing/2014/main" id="{1E11DEA3-93A6-0EB2-BD99-24B1539BE1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038EAB-D478-3365-DF06-4248AE390FA1}"/>
              </a:ext>
            </a:extLst>
          </p:cNvPr>
          <p:cNvSpPr>
            <a:spLocks noGrp="1"/>
          </p:cNvSpPr>
          <p:nvPr>
            <p:ph type="sldNum" sz="quarter" idx="12"/>
          </p:nvPr>
        </p:nvSpPr>
        <p:spPr/>
        <p:txBody>
          <a:bodyPr/>
          <a:lstStyle/>
          <a:p>
            <a:fld id="{94BD5E64-EE60-4C1E-A567-A081184C8292}" type="slidenum">
              <a:rPr lang="en-US" smtClean="0"/>
              <a:t>‹#›</a:t>
            </a:fld>
            <a:endParaRPr lang="en-US"/>
          </a:p>
        </p:txBody>
      </p:sp>
    </p:spTree>
    <p:extLst>
      <p:ext uri="{BB962C8B-B14F-4D97-AF65-F5344CB8AC3E}">
        <p14:creationId xmlns:p14="http://schemas.microsoft.com/office/powerpoint/2010/main" val="3767440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EDDCE-8AB6-ED8A-3888-09D6D15B85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D2DEEC7-108E-C214-5488-42DAF81346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DE961C-D717-0728-3557-65A1747FC38D}"/>
              </a:ext>
            </a:extLst>
          </p:cNvPr>
          <p:cNvSpPr>
            <a:spLocks noGrp="1"/>
          </p:cNvSpPr>
          <p:nvPr>
            <p:ph type="dt" sz="half" idx="10"/>
          </p:nvPr>
        </p:nvSpPr>
        <p:spPr/>
        <p:txBody>
          <a:bodyPr/>
          <a:lstStyle/>
          <a:p>
            <a:fld id="{795C73A5-7C8A-44DA-AC27-5673E70E1F26}" type="datetimeFigureOut">
              <a:rPr lang="en-US" smtClean="0"/>
              <a:t>4/13/2023</a:t>
            </a:fld>
            <a:endParaRPr lang="en-US"/>
          </a:p>
        </p:txBody>
      </p:sp>
      <p:sp>
        <p:nvSpPr>
          <p:cNvPr id="5" name="Footer Placeholder 4">
            <a:extLst>
              <a:ext uri="{FF2B5EF4-FFF2-40B4-BE49-F238E27FC236}">
                <a16:creationId xmlns:a16="http://schemas.microsoft.com/office/drawing/2014/main" id="{87087AA4-0159-B0D8-0ACE-EFAFE1C0A6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C84D69-0811-1DBA-99C7-2DF83A34D10D}"/>
              </a:ext>
            </a:extLst>
          </p:cNvPr>
          <p:cNvSpPr>
            <a:spLocks noGrp="1"/>
          </p:cNvSpPr>
          <p:nvPr>
            <p:ph type="sldNum" sz="quarter" idx="12"/>
          </p:nvPr>
        </p:nvSpPr>
        <p:spPr/>
        <p:txBody>
          <a:bodyPr/>
          <a:lstStyle/>
          <a:p>
            <a:fld id="{94BD5E64-EE60-4C1E-A567-A081184C8292}" type="slidenum">
              <a:rPr lang="en-US" smtClean="0"/>
              <a:t>‹#›</a:t>
            </a:fld>
            <a:endParaRPr lang="en-US"/>
          </a:p>
        </p:txBody>
      </p:sp>
    </p:spTree>
    <p:extLst>
      <p:ext uri="{BB962C8B-B14F-4D97-AF65-F5344CB8AC3E}">
        <p14:creationId xmlns:p14="http://schemas.microsoft.com/office/powerpoint/2010/main" val="4290853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9DAE34-510E-8A26-4EA4-454CE7D1009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302937E-460D-F4C9-851F-7288768F37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1881E7-9340-CA67-95FD-6493BC342C96}"/>
              </a:ext>
            </a:extLst>
          </p:cNvPr>
          <p:cNvSpPr>
            <a:spLocks noGrp="1"/>
          </p:cNvSpPr>
          <p:nvPr>
            <p:ph type="dt" sz="half" idx="10"/>
          </p:nvPr>
        </p:nvSpPr>
        <p:spPr/>
        <p:txBody>
          <a:bodyPr/>
          <a:lstStyle/>
          <a:p>
            <a:fld id="{795C73A5-7C8A-44DA-AC27-5673E70E1F26}" type="datetimeFigureOut">
              <a:rPr lang="en-US" smtClean="0"/>
              <a:t>4/13/2023</a:t>
            </a:fld>
            <a:endParaRPr lang="en-US"/>
          </a:p>
        </p:txBody>
      </p:sp>
      <p:sp>
        <p:nvSpPr>
          <p:cNvPr id="5" name="Footer Placeholder 4">
            <a:extLst>
              <a:ext uri="{FF2B5EF4-FFF2-40B4-BE49-F238E27FC236}">
                <a16:creationId xmlns:a16="http://schemas.microsoft.com/office/drawing/2014/main" id="{2D1A08DF-E61D-E4C4-0996-196373D1CC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CF7567-C419-DB73-9BC2-15F091448294}"/>
              </a:ext>
            </a:extLst>
          </p:cNvPr>
          <p:cNvSpPr>
            <a:spLocks noGrp="1"/>
          </p:cNvSpPr>
          <p:nvPr>
            <p:ph type="sldNum" sz="quarter" idx="12"/>
          </p:nvPr>
        </p:nvSpPr>
        <p:spPr/>
        <p:txBody>
          <a:bodyPr/>
          <a:lstStyle/>
          <a:p>
            <a:fld id="{94BD5E64-EE60-4C1E-A567-A081184C8292}" type="slidenum">
              <a:rPr lang="en-US" smtClean="0"/>
              <a:t>‹#›</a:t>
            </a:fld>
            <a:endParaRPr lang="en-US"/>
          </a:p>
        </p:txBody>
      </p:sp>
    </p:spTree>
    <p:extLst>
      <p:ext uri="{BB962C8B-B14F-4D97-AF65-F5344CB8AC3E}">
        <p14:creationId xmlns:p14="http://schemas.microsoft.com/office/powerpoint/2010/main" val="2284911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7461C-0F54-5589-F977-24757B4187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010A71D-F7C8-C368-CCB5-90BB1F96B8A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C0489A-BA37-7A6F-6772-9795A4E4093C}"/>
              </a:ext>
            </a:extLst>
          </p:cNvPr>
          <p:cNvSpPr>
            <a:spLocks noGrp="1"/>
          </p:cNvSpPr>
          <p:nvPr>
            <p:ph type="dt" sz="half" idx="10"/>
          </p:nvPr>
        </p:nvSpPr>
        <p:spPr/>
        <p:txBody>
          <a:bodyPr/>
          <a:lstStyle/>
          <a:p>
            <a:fld id="{795C73A5-7C8A-44DA-AC27-5673E70E1F26}" type="datetimeFigureOut">
              <a:rPr lang="en-US" smtClean="0"/>
              <a:t>4/13/2023</a:t>
            </a:fld>
            <a:endParaRPr lang="en-US"/>
          </a:p>
        </p:txBody>
      </p:sp>
      <p:sp>
        <p:nvSpPr>
          <p:cNvPr id="5" name="Footer Placeholder 4">
            <a:extLst>
              <a:ext uri="{FF2B5EF4-FFF2-40B4-BE49-F238E27FC236}">
                <a16:creationId xmlns:a16="http://schemas.microsoft.com/office/drawing/2014/main" id="{A0462CB0-17C3-388C-ABAE-A770948943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E76CEB-8E4A-AEF5-BEF5-83EB82219009}"/>
              </a:ext>
            </a:extLst>
          </p:cNvPr>
          <p:cNvSpPr>
            <a:spLocks noGrp="1"/>
          </p:cNvSpPr>
          <p:nvPr>
            <p:ph type="sldNum" sz="quarter" idx="12"/>
          </p:nvPr>
        </p:nvSpPr>
        <p:spPr/>
        <p:txBody>
          <a:bodyPr/>
          <a:lstStyle/>
          <a:p>
            <a:fld id="{94BD5E64-EE60-4C1E-A567-A081184C8292}" type="slidenum">
              <a:rPr lang="en-US" smtClean="0"/>
              <a:t>‹#›</a:t>
            </a:fld>
            <a:endParaRPr lang="en-US"/>
          </a:p>
        </p:txBody>
      </p:sp>
    </p:spTree>
    <p:extLst>
      <p:ext uri="{BB962C8B-B14F-4D97-AF65-F5344CB8AC3E}">
        <p14:creationId xmlns:p14="http://schemas.microsoft.com/office/powerpoint/2010/main" val="1161215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DBECE-2D65-B9A7-80AE-73C6F3A6F9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4224897-DB38-B006-8078-C23117DFDE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D6B6A1-8F49-4002-3A69-3D26DDF519E4}"/>
              </a:ext>
            </a:extLst>
          </p:cNvPr>
          <p:cNvSpPr>
            <a:spLocks noGrp="1"/>
          </p:cNvSpPr>
          <p:nvPr>
            <p:ph type="dt" sz="half" idx="10"/>
          </p:nvPr>
        </p:nvSpPr>
        <p:spPr/>
        <p:txBody>
          <a:bodyPr/>
          <a:lstStyle/>
          <a:p>
            <a:fld id="{795C73A5-7C8A-44DA-AC27-5673E70E1F26}" type="datetimeFigureOut">
              <a:rPr lang="en-US" smtClean="0"/>
              <a:t>4/13/2023</a:t>
            </a:fld>
            <a:endParaRPr lang="en-US"/>
          </a:p>
        </p:txBody>
      </p:sp>
      <p:sp>
        <p:nvSpPr>
          <p:cNvPr id="5" name="Footer Placeholder 4">
            <a:extLst>
              <a:ext uri="{FF2B5EF4-FFF2-40B4-BE49-F238E27FC236}">
                <a16:creationId xmlns:a16="http://schemas.microsoft.com/office/drawing/2014/main" id="{837A8302-80DC-4DC3-903F-DAC09CD9C4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2CE9B8-796F-4EF6-332E-E6E804EE8E43}"/>
              </a:ext>
            </a:extLst>
          </p:cNvPr>
          <p:cNvSpPr>
            <a:spLocks noGrp="1"/>
          </p:cNvSpPr>
          <p:nvPr>
            <p:ph type="sldNum" sz="quarter" idx="12"/>
          </p:nvPr>
        </p:nvSpPr>
        <p:spPr/>
        <p:txBody>
          <a:bodyPr/>
          <a:lstStyle/>
          <a:p>
            <a:fld id="{94BD5E64-EE60-4C1E-A567-A081184C8292}" type="slidenum">
              <a:rPr lang="en-US" smtClean="0"/>
              <a:t>‹#›</a:t>
            </a:fld>
            <a:endParaRPr lang="en-US"/>
          </a:p>
        </p:txBody>
      </p:sp>
    </p:spTree>
    <p:extLst>
      <p:ext uri="{BB962C8B-B14F-4D97-AF65-F5344CB8AC3E}">
        <p14:creationId xmlns:p14="http://schemas.microsoft.com/office/powerpoint/2010/main" val="805723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B2E30-C4F7-0E88-D5C1-DD8A507E50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B4009B-5C41-3760-316B-E8120780C6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6C2B1A4-1E8C-7353-239D-9A031520FFC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4AC7D4C-B551-28E5-A417-78CC2DB257F6}"/>
              </a:ext>
            </a:extLst>
          </p:cNvPr>
          <p:cNvSpPr>
            <a:spLocks noGrp="1"/>
          </p:cNvSpPr>
          <p:nvPr>
            <p:ph type="dt" sz="half" idx="10"/>
          </p:nvPr>
        </p:nvSpPr>
        <p:spPr/>
        <p:txBody>
          <a:bodyPr/>
          <a:lstStyle/>
          <a:p>
            <a:fld id="{795C73A5-7C8A-44DA-AC27-5673E70E1F26}" type="datetimeFigureOut">
              <a:rPr lang="en-US" smtClean="0"/>
              <a:t>4/13/2023</a:t>
            </a:fld>
            <a:endParaRPr lang="en-US"/>
          </a:p>
        </p:txBody>
      </p:sp>
      <p:sp>
        <p:nvSpPr>
          <p:cNvPr id="6" name="Footer Placeholder 5">
            <a:extLst>
              <a:ext uri="{FF2B5EF4-FFF2-40B4-BE49-F238E27FC236}">
                <a16:creationId xmlns:a16="http://schemas.microsoft.com/office/drawing/2014/main" id="{517A0830-C858-CFB5-5E5F-6224A000AC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81DED5-EEDB-4D4E-3B69-0659C19AD94A}"/>
              </a:ext>
            </a:extLst>
          </p:cNvPr>
          <p:cNvSpPr>
            <a:spLocks noGrp="1"/>
          </p:cNvSpPr>
          <p:nvPr>
            <p:ph type="sldNum" sz="quarter" idx="12"/>
          </p:nvPr>
        </p:nvSpPr>
        <p:spPr/>
        <p:txBody>
          <a:bodyPr/>
          <a:lstStyle/>
          <a:p>
            <a:fld id="{94BD5E64-EE60-4C1E-A567-A081184C8292}" type="slidenum">
              <a:rPr lang="en-US" smtClean="0"/>
              <a:t>‹#›</a:t>
            </a:fld>
            <a:endParaRPr lang="en-US"/>
          </a:p>
        </p:txBody>
      </p:sp>
    </p:spTree>
    <p:extLst>
      <p:ext uri="{BB962C8B-B14F-4D97-AF65-F5344CB8AC3E}">
        <p14:creationId xmlns:p14="http://schemas.microsoft.com/office/powerpoint/2010/main" val="774212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83E7B-CB07-5454-ECAC-C7C7B1D7B9F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995C21-FF6E-91C6-016A-10C1FA72D4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7E20307-F460-3A81-FE65-148BA2B18CB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F20FE11-3A29-D8B8-F949-44983CBB6A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09A382-9C83-1083-088C-7A206FC615B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E3CA47-25DD-4EA6-8B3A-C2235684825C}"/>
              </a:ext>
            </a:extLst>
          </p:cNvPr>
          <p:cNvSpPr>
            <a:spLocks noGrp="1"/>
          </p:cNvSpPr>
          <p:nvPr>
            <p:ph type="dt" sz="half" idx="10"/>
          </p:nvPr>
        </p:nvSpPr>
        <p:spPr/>
        <p:txBody>
          <a:bodyPr/>
          <a:lstStyle/>
          <a:p>
            <a:fld id="{795C73A5-7C8A-44DA-AC27-5673E70E1F26}" type="datetimeFigureOut">
              <a:rPr lang="en-US" smtClean="0"/>
              <a:t>4/13/2023</a:t>
            </a:fld>
            <a:endParaRPr lang="en-US"/>
          </a:p>
        </p:txBody>
      </p:sp>
      <p:sp>
        <p:nvSpPr>
          <p:cNvPr id="8" name="Footer Placeholder 7">
            <a:extLst>
              <a:ext uri="{FF2B5EF4-FFF2-40B4-BE49-F238E27FC236}">
                <a16:creationId xmlns:a16="http://schemas.microsoft.com/office/drawing/2014/main" id="{BC89A014-F631-215B-6B32-259F47FB5BE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EDB8E2C-56EC-CBF5-E4F4-E4C00899A876}"/>
              </a:ext>
            </a:extLst>
          </p:cNvPr>
          <p:cNvSpPr>
            <a:spLocks noGrp="1"/>
          </p:cNvSpPr>
          <p:nvPr>
            <p:ph type="sldNum" sz="quarter" idx="12"/>
          </p:nvPr>
        </p:nvSpPr>
        <p:spPr/>
        <p:txBody>
          <a:bodyPr/>
          <a:lstStyle/>
          <a:p>
            <a:fld id="{94BD5E64-EE60-4C1E-A567-A081184C8292}" type="slidenum">
              <a:rPr lang="en-US" smtClean="0"/>
              <a:t>‹#›</a:t>
            </a:fld>
            <a:endParaRPr lang="en-US"/>
          </a:p>
        </p:txBody>
      </p:sp>
    </p:spTree>
    <p:extLst>
      <p:ext uri="{BB962C8B-B14F-4D97-AF65-F5344CB8AC3E}">
        <p14:creationId xmlns:p14="http://schemas.microsoft.com/office/powerpoint/2010/main" val="2788793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0B12B-E8A1-B2B3-6AE8-BCA688D0922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3CA4CBE-55BB-76E2-2AF5-65EF864A18D1}"/>
              </a:ext>
            </a:extLst>
          </p:cNvPr>
          <p:cNvSpPr>
            <a:spLocks noGrp="1"/>
          </p:cNvSpPr>
          <p:nvPr>
            <p:ph type="dt" sz="half" idx="10"/>
          </p:nvPr>
        </p:nvSpPr>
        <p:spPr/>
        <p:txBody>
          <a:bodyPr/>
          <a:lstStyle/>
          <a:p>
            <a:fld id="{795C73A5-7C8A-44DA-AC27-5673E70E1F26}" type="datetimeFigureOut">
              <a:rPr lang="en-US" smtClean="0"/>
              <a:t>4/13/2023</a:t>
            </a:fld>
            <a:endParaRPr lang="en-US"/>
          </a:p>
        </p:txBody>
      </p:sp>
      <p:sp>
        <p:nvSpPr>
          <p:cNvPr id="4" name="Footer Placeholder 3">
            <a:extLst>
              <a:ext uri="{FF2B5EF4-FFF2-40B4-BE49-F238E27FC236}">
                <a16:creationId xmlns:a16="http://schemas.microsoft.com/office/drawing/2014/main" id="{A13F6CCC-2133-5B03-D7CD-8CA7EF22B0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773F6C1-E893-1FB4-6F0D-D60ADA4C3A7B}"/>
              </a:ext>
            </a:extLst>
          </p:cNvPr>
          <p:cNvSpPr>
            <a:spLocks noGrp="1"/>
          </p:cNvSpPr>
          <p:nvPr>
            <p:ph type="sldNum" sz="quarter" idx="12"/>
          </p:nvPr>
        </p:nvSpPr>
        <p:spPr/>
        <p:txBody>
          <a:bodyPr/>
          <a:lstStyle/>
          <a:p>
            <a:fld id="{94BD5E64-EE60-4C1E-A567-A081184C8292}" type="slidenum">
              <a:rPr lang="en-US" smtClean="0"/>
              <a:t>‹#›</a:t>
            </a:fld>
            <a:endParaRPr lang="en-US"/>
          </a:p>
        </p:txBody>
      </p:sp>
    </p:spTree>
    <p:extLst>
      <p:ext uri="{BB962C8B-B14F-4D97-AF65-F5344CB8AC3E}">
        <p14:creationId xmlns:p14="http://schemas.microsoft.com/office/powerpoint/2010/main" val="3941656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6CABF4-4078-5647-CC39-0F0C688A274D}"/>
              </a:ext>
            </a:extLst>
          </p:cNvPr>
          <p:cNvSpPr>
            <a:spLocks noGrp="1"/>
          </p:cNvSpPr>
          <p:nvPr>
            <p:ph type="dt" sz="half" idx="10"/>
          </p:nvPr>
        </p:nvSpPr>
        <p:spPr/>
        <p:txBody>
          <a:bodyPr/>
          <a:lstStyle/>
          <a:p>
            <a:fld id="{795C73A5-7C8A-44DA-AC27-5673E70E1F26}" type="datetimeFigureOut">
              <a:rPr lang="en-US" smtClean="0"/>
              <a:t>4/13/2023</a:t>
            </a:fld>
            <a:endParaRPr lang="en-US"/>
          </a:p>
        </p:txBody>
      </p:sp>
      <p:sp>
        <p:nvSpPr>
          <p:cNvPr id="3" name="Footer Placeholder 2">
            <a:extLst>
              <a:ext uri="{FF2B5EF4-FFF2-40B4-BE49-F238E27FC236}">
                <a16:creationId xmlns:a16="http://schemas.microsoft.com/office/drawing/2014/main" id="{CEEAE239-2E9A-7341-8510-CB289C9567C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0DA8EC-CFC6-8959-FDD4-8629F8F44C56}"/>
              </a:ext>
            </a:extLst>
          </p:cNvPr>
          <p:cNvSpPr>
            <a:spLocks noGrp="1"/>
          </p:cNvSpPr>
          <p:nvPr>
            <p:ph type="sldNum" sz="quarter" idx="12"/>
          </p:nvPr>
        </p:nvSpPr>
        <p:spPr/>
        <p:txBody>
          <a:bodyPr/>
          <a:lstStyle/>
          <a:p>
            <a:fld id="{94BD5E64-EE60-4C1E-A567-A081184C8292}" type="slidenum">
              <a:rPr lang="en-US" smtClean="0"/>
              <a:t>‹#›</a:t>
            </a:fld>
            <a:endParaRPr lang="en-US"/>
          </a:p>
        </p:txBody>
      </p:sp>
    </p:spTree>
    <p:extLst>
      <p:ext uri="{BB962C8B-B14F-4D97-AF65-F5344CB8AC3E}">
        <p14:creationId xmlns:p14="http://schemas.microsoft.com/office/powerpoint/2010/main" val="34666942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9C3E0-A8EE-3E5B-F538-999F4752B8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F2A622E-6F82-E7C9-45CB-BF429E5F57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CE9B4E0-5033-C244-A55E-25B93B10B4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700E41-3170-90C2-93BE-E05AA9E63987}"/>
              </a:ext>
            </a:extLst>
          </p:cNvPr>
          <p:cNvSpPr>
            <a:spLocks noGrp="1"/>
          </p:cNvSpPr>
          <p:nvPr>
            <p:ph type="dt" sz="half" idx="10"/>
          </p:nvPr>
        </p:nvSpPr>
        <p:spPr/>
        <p:txBody>
          <a:bodyPr/>
          <a:lstStyle/>
          <a:p>
            <a:fld id="{795C73A5-7C8A-44DA-AC27-5673E70E1F26}" type="datetimeFigureOut">
              <a:rPr lang="en-US" smtClean="0"/>
              <a:t>4/13/2023</a:t>
            </a:fld>
            <a:endParaRPr lang="en-US"/>
          </a:p>
        </p:txBody>
      </p:sp>
      <p:sp>
        <p:nvSpPr>
          <p:cNvPr id="6" name="Footer Placeholder 5">
            <a:extLst>
              <a:ext uri="{FF2B5EF4-FFF2-40B4-BE49-F238E27FC236}">
                <a16:creationId xmlns:a16="http://schemas.microsoft.com/office/drawing/2014/main" id="{8736EBB1-BCAE-FE29-A823-228DB46151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14FD21-CABD-22ED-DA4F-B1FA75446703}"/>
              </a:ext>
            </a:extLst>
          </p:cNvPr>
          <p:cNvSpPr>
            <a:spLocks noGrp="1"/>
          </p:cNvSpPr>
          <p:nvPr>
            <p:ph type="sldNum" sz="quarter" idx="12"/>
          </p:nvPr>
        </p:nvSpPr>
        <p:spPr/>
        <p:txBody>
          <a:bodyPr/>
          <a:lstStyle/>
          <a:p>
            <a:fld id="{94BD5E64-EE60-4C1E-A567-A081184C8292}" type="slidenum">
              <a:rPr lang="en-US" smtClean="0"/>
              <a:t>‹#›</a:t>
            </a:fld>
            <a:endParaRPr lang="en-US"/>
          </a:p>
        </p:txBody>
      </p:sp>
    </p:spTree>
    <p:extLst>
      <p:ext uri="{BB962C8B-B14F-4D97-AF65-F5344CB8AC3E}">
        <p14:creationId xmlns:p14="http://schemas.microsoft.com/office/powerpoint/2010/main" val="408502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A0AA0-80BF-FDBE-F463-190A67D633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FADD53F-5712-85EE-46A6-641A1149D4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1C0B30B-E2E4-7DC6-55F0-B3B09848D6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216653-1636-64FB-3FEE-841EAA131B17}"/>
              </a:ext>
            </a:extLst>
          </p:cNvPr>
          <p:cNvSpPr>
            <a:spLocks noGrp="1"/>
          </p:cNvSpPr>
          <p:nvPr>
            <p:ph type="dt" sz="half" idx="10"/>
          </p:nvPr>
        </p:nvSpPr>
        <p:spPr/>
        <p:txBody>
          <a:bodyPr/>
          <a:lstStyle/>
          <a:p>
            <a:fld id="{795C73A5-7C8A-44DA-AC27-5673E70E1F26}" type="datetimeFigureOut">
              <a:rPr lang="en-US" smtClean="0"/>
              <a:t>4/13/2023</a:t>
            </a:fld>
            <a:endParaRPr lang="en-US"/>
          </a:p>
        </p:txBody>
      </p:sp>
      <p:sp>
        <p:nvSpPr>
          <p:cNvPr id="6" name="Footer Placeholder 5">
            <a:extLst>
              <a:ext uri="{FF2B5EF4-FFF2-40B4-BE49-F238E27FC236}">
                <a16:creationId xmlns:a16="http://schemas.microsoft.com/office/drawing/2014/main" id="{2E942036-73AF-D306-2B40-7B4C078FA4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B0C96F-B2E6-7BCF-9901-688F8A236B69}"/>
              </a:ext>
            </a:extLst>
          </p:cNvPr>
          <p:cNvSpPr>
            <a:spLocks noGrp="1"/>
          </p:cNvSpPr>
          <p:nvPr>
            <p:ph type="sldNum" sz="quarter" idx="12"/>
          </p:nvPr>
        </p:nvSpPr>
        <p:spPr/>
        <p:txBody>
          <a:bodyPr/>
          <a:lstStyle/>
          <a:p>
            <a:fld id="{94BD5E64-EE60-4C1E-A567-A081184C8292}" type="slidenum">
              <a:rPr lang="en-US" smtClean="0"/>
              <a:t>‹#›</a:t>
            </a:fld>
            <a:endParaRPr lang="en-US"/>
          </a:p>
        </p:txBody>
      </p:sp>
    </p:spTree>
    <p:extLst>
      <p:ext uri="{BB962C8B-B14F-4D97-AF65-F5344CB8AC3E}">
        <p14:creationId xmlns:p14="http://schemas.microsoft.com/office/powerpoint/2010/main" val="2132495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84E926F-440E-47F4-1725-85CD44C948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C354990-F329-F86F-C887-7B4BA4B91C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FBD131-19ED-00CC-7F86-99B2A921D4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5C73A5-7C8A-44DA-AC27-5673E70E1F26}" type="datetimeFigureOut">
              <a:rPr lang="en-US" smtClean="0"/>
              <a:t>4/13/2023</a:t>
            </a:fld>
            <a:endParaRPr lang="en-US"/>
          </a:p>
        </p:txBody>
      </p:sp>
      <p:sp>
        <p:nvSpPr>
          <p:cNvPr id="5" name="Footer Placeholder 4">
            <a:extLst>
              <a:ext uri="{FF2B5EF4-FFF2-40B4-BE49-F238E27FC236}">
                <a16:creationId xmlns:a16="http://schemas.microsoft.com/office/drawing/2014/main" id="{253EAF11-DF36-644A-7765-069C3C35C6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D6E7CB6-D7D7-BF54-A694-36658831AC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BD5E64-EE60-4C1E-A567-A081184C8292}" type="slidenum">
              <a:rPr lang="en-US" smtClean="0"/>
              <a:t>‹#›</a:t>
            </a:fld>
            <a:endParaRPr lang="en-US"/>
          </a:p>
        </p:txBody>
      </p:sp>
    </p:spTree>
    <p:extLst>
      <p:ext uri="{BB962C8B-B14F-4D97-AF65-F5344CB8AC3E}">
        <p14:creationId xmlns:p14="http://schemas.microsoft.com/office/powerpoint/2010/main" val="41051213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peerj.com/articles/cs-972/" TargetMode="External"/><Relationship Id="rId2" Type="http://schemas.openxmlformats.org/officeDocument/2006/relationships/hyperlink" Target="https://medium.com/@francis.allanah/travelling-salesman-problem-using-simulated-annealing-f547a71ab3c6"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29B568-A17C-0DB7-3D8A-003C7E61E9C8}"/>
              </a:ext>
            </a:extLst>
          </p:cNvPr>
          <p:cNvSpPr>
            <a:spLocks noGrp="1"/>
          </p:cNvSpPr>
          <p:nvPr>
            <p:ph type="ctrTitle"/>
          </p:nvPr>
        </p:nvSpPr>
        <p:spPr>
          <a:xfrm>
            <a:off x="838199" y="1093788"/>
            <a:ext cx="10506455" cy="2967208"/>
          </a:xfrm>
        </p:spPr>
        <p:txBody>
          <a:bodyPr>
            <a:normAutofit/>
          </a:bodyPr>
          <a:lstStyle/>
          <a:p>
            <a:pPr algn="l"/>
            <a:r>
              <a:rPr lang="en-US" sz="6800"/>
              <a:t>Parallelization of the Traveling Salesman Problem</a:t>
            </a:r>
          </a:p>
        </p:txBody>
      </p:sp>
      <p:sp>
        <p:nvSpPr>
          <p:cNvPr id="3" name="Subtitle 2">
            <a:extLst>
              <a:ext uri="{FF2B5EF4-FFF2-40B4-BE49-F238E27FC236}">
                <a16:creationId xmlns:a16="http://schemas.microsoft.com/office/drawing/2014/main" id="{BE381744-261E-177B-F551-F6142922E3FE}"/>
              </a:ext>
            </a:extLst>
          </p:cNvPr>
          <p:cNvSpPr>
            <a:spLocks noGrp="1"/>
          </p:cNvSpPr>
          <p:nvPr>
            <p:ph type="subTitle" idx="1"/>
          </p:nvPr>
        </p:nvSpPr>
        <p:spPr>
          <a:xfrm>
            <a:off x="7400924" y="4619624"/>
            <a:ext cx="3946779" cy="1038225"/>
          </a:xfrm>
        </p:spPr>
        <p:txBody>
          <a:bodyPr>
            <a:normAutofit/>
          </a:bodyPr>
          <a:lstStyle/>
          <a:p>
            <a:pPr algn="r"/>
            <a:r>
              <a:rPr lang="en-US" sz="1500" dirty="0"/>
              <a:t>Brennan Reamer</a:t>
            </a:r>
          </a:p>
          <a:p>
            <a:pPr algn="r"/>
            <a:r>
              <a:rPr lang="en-US" sz="1500" dirty="0"/>
              <a:t>ELEC5975 Parallel Computer Architecture</a:t>
            </a:r>
          </a:p>
        </p:txBody>
      </p:sp>
      <p:sp>
        <p:nvSpPr>
          <p:cNvPr id="10" name="Rectangle 9">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6779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BCB3223-D651-D29A-6EC8-811E834F1D2D}"/>
              </a:ext>
            </a:extLst>
          </p:cNvPr>
          <p:cNvSpPr>
            <a:spLocks noGrp="1"/>
          </p:cNvSpPr>
          <p:nvPr>
            <p:ph type="title"/>
          </p:nvPr>
        </p:nvSpPr>
        <p:spPr>
          <a:xfrm>
            <a:off x="1115568" y="548640"/>
            <a:ext cx="10168128" cy="1179576"/>
          </a:xfrm>
        </p:spPr>
        <p:txBody>
          <a:bodyPr>
            <a:normAutofit/>
          </a:bodyPr>
          <a:lstStyle/>
          <a:p>
            <a:r>
              <a:rPr lang="en-US" sz="4000"/>
              <a:t>Conclusions</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1E053DE4-907F-EF45-933E-7936A648BD5A}"/>
              </a:ext>
            </a:extLst>
          </p:cNvPr>
          <p:cNvSpPr>
            <a:spLocks noGrp="1"/>
          </p:cNvSpPr>
          <p:nvPr>
            <p:ph idx="1"/>
          </p:nvPr>
        </p:nvSpPr>
        <p:spPr>
          <a:xfrm>
            <a:off x="1115568" y="2481943"/>
            <a:ext cx="10168128" cy="3695020"/>
          </a:xfrm>
        </p:spPr>
        <p:txBody>
          <a:bodyPr>
            <a:normAutofit/>
          </a:bodyPr>
          <a:lstStyle/>
          <a:p>
            <a:r>
              <a:rPr lang="en-US" sz="2200" dirty="0"/>
              <a:t>Overall speedup is decreasing as processors increase due to:</a:t>
            </a:r>
          </a:p>
          <a:p>
            <a:pPr lvl="1"/>
            <a:r>
              <a:rPr lang="en-US" sz="1800" dirty="0"/>
              <a:t>The serial section of the code</a:t>
            </a:r>
          </a:p>
          <a:p>
            <a:pPr lvl="1"/>
            <a:r>
              <a:rPr lang="en-US" sz="1800" dirty="0"/>
              <a:t>Communication costs</a:t>
            </a:r>
          </a:p>
          <a:p>
            <a:r>
              <a:rPr lang="en-US" sz="2200" dirty="0"/>
              <a:t>Speedup of the parallel section of the code increases due to:</a:t>
            </a:r>
          </a:p>
          <a:p>
            <a:pPr lvl="1"/>
            <a:r>
              <a:rPr lang="en-US" sz="1800" dirty="0"/>
              <a:t>Data parallelism – For each additional processor, the data is split up into smaller chunks, allowing shorter execution times</a:t>
            </a:r>
          </a:p>
          <a:p>
            <a:r>
              <a:rPr lang="en-US" sz="2200" dirty="0"/>
              <a:t>A parallelized brute-force approach allows for consistently correct answers, while being efficiently sped up where there is parallelization.</a:t>
            </a:r>
          </a:p>
        </p:txBody>
      </p:sp>
    </p:spTree>
    <p:extLst>
      <p:ext uri="{BB962C8B-B14F-4D97-AF65-F5344CB8AC3E}">
        <p14:creationId xmlns:p14="http://schemas.microsoft.com/office/powerpoint/2010/main" val="2096416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777E57D-6A88-4B5B-A068-2BA7FF4E8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3DCF4A-E728-464E-0F70-56A4AC15104F}"/>
              </a:ext>
            </a:extLst>
          </p:cNvPr>
          <p:cNvSpPr>
            <a:spLocks noGrp="1"/>
          </p:cNvSpPr>
          <p:nvPr>
            <p:ph type="title"/>
          </p:nvPr>
        </p:nvSpPr>
        <p:spPr>
          <a:xfrm>
            <a:off x="841248" y="502920"/>
            <a:ext cx="10509504" cy="1975104"/>
          </a:xfrm>
        </p:spPr>
        <p:txBody>
          <a:bodyPr anchor="b">
            <a:normAutofit/>
          </a:bodyPr>
          <a:lstStyle/>
          <a:p>
            <a:r>
              <a:rPr lang="en-US" sz="5400"/>
              <a:t>References</a:t>
            </a:r>
          </a:p>
        </p:txBody>
      </p:sp>
      <p:sp>
        <p:nvSpPr>
          <p:cNvPr id="10" name="Rectangle 9">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289407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7645A26A-5A0E-0A73-FFAC-612623585507}"/>
              </a:ext>
            </a:extLst>
          </p:cNvPr>
          <p:cNvSpPr>
            <a:spLocks noGrp="1"/>
          </p:cNvSpPr>
          <p:nvPr>
            <p:ph idx="1"/>
          </p:nvPr>
        </p:nvSpPr>
        <p:spPr>
          <a:xfrm>
            <a:off x="841248" y="3328416"/>
            <a:ext cx="10509504" cy="2715768"/>
          </a:xfrm>
        </p:spPr>
        <p:txBody>
          <a:bodyPr>
            <a:normAutofit/>
          </a:bodyPr>
          <a:lstStyle/>
          <a:p>
            <a:r>
              <a:rPr lang="en-US" sz="2200"/>
              <a:t>[1] </a:t>
            </a:r>
            <a:r>
              <a:rPr lang="en-US" sz="2200">
                <a:hlinkClick r:id="rId2"/>
              </a:rPr>
              <a:t>https://medium.com/@francis.allanah/travelling-salesman-problem-using-simulated-annealing-f547a71ab3c6</a:t>
            </a:r>
            <a:endParaRPr lang="en-US" sz="2200"/>
          </a:p>
          <a:p>
            <a:r>
              <a:rPr lang="en-US" sz="2200"/>
              <a:t>[2] </a:t>
            </a:r>
            <a:r>
              <a:rPr lang="en-US" sz="2200">
                <a:hlinkClick r:id="rId3"/>
              </a:rPr>
              <a:t>https://peerj.com/articles/cs-972/</a:t>
            </a:r>
            <a:endParaRPr lang="en-US" sz="2200"/>
          </a:p>
          <a:p>
            <a:endParaRPr lang="en-US" sz="2200"/>
          </a:p>
        </p:txBody>
      </p:sp>
    </p:spTree>
    <p:extLst>
      <p:ext uri="{BB962C8B-B14F-4D97-AF65-F5344CB8AC3E}">
        <p14:creationId xmlns:p14="http://schemas.microsoft.com/office/powerpoint/2010/main" val="4158705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81E1224E-6618-482E-BE87-321A7FC1CD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1C8A14-4580-8358-C740-B279919DCEDD}"/>
              </a:ext>
            </a:extLst>
          </p:cNvPr>
          <p:cNvSpPr>
            <a:spLocks noGrp="1"/>
          </p:cNvSpPr>
          <p:nvPr>
            <p:ph type="title"/>
          </p:nvPr>
        </p:nvSpPr>
        <p:spPr>
          <a:xfrm>
            <a:off x="659234" y="957447"/>
            <a:ext cx="3383280" cy="4943105"/>
          </a:xfrm>
        </p:spPr>
        <p:txBody>
          <a:bodyPr anchor="ctr">
            <a:normAutofit/>
          </a:bodyPr>
          <a:lstStyle/>
          <a:p>
            <a:r>
              <a:rPr lang="en-US" sz="4000"/>
              <a:t>The Traveling Salesman Problem (TSP)</a:t>
            </a:r>
          </a:p>
        </p:txBody>
      </p:sp>
      <p:sp>
        <p:nvSpPr>
          <p:cNvPr id="1035" name="Rectangle 1034">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8126"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37" name="Rectangle 1036">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9234" y="6163056"/>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6E628574-711D-97D2-3ED7-BCCBAAF6CC3F}"/>
              </a:ext>
            </a:extLst>
          </p:cNvPr>
          <p:cNvSpPr>
            <a:spLocks noGrp="1"/>
          </p:cNvSpPr>
          <p:nvPr>
            <p:ph idx="1"/>
          </p:nvPr>
        </p:nvSpPr>
        <p:spPr>
          <a:xfrm>
            <a:off x="4549514" y="2051985"/>
            <a:ext cx="4478369" cy="2680877"/>
          </a:xfrm>
        </p:spPr>
        <p:txBody>
          <a:bodyPr>
            <a:normAutofit lnSpcReduction="10000"/>
          </a:bodyPr>
          <a:lstStyle/>
          <a:p>
            <a:pPr marL="0" indent="0" defTabSz="557784">
              <a:spcBef>
                <a:spcPts val="610"/>
              </a:spcBef>
              <a:buNone/>
            </a:pPr>
            <a:r>
              <a:rPr lang="en-US" sz="1708" dirty="0"/>
              <a:t>Goal: </a:t>
            </a:r>
          </a:p>
          <a:p>
            <a:pPr marL="418338" lvl="1" indent="-139446" defTabSz="557784">
              <a:spcBef>
                <a:spcPts val="305"/>
              </a:spcBef>
            </a:pPr>
            <a:r>
              <a:rPr lang="en-US" sz="1708" dirty="0"/>
              <a:t>Find the shortest possible route</a:t>
            </a:r>
          </a:p>
          <a:p>
            <a:pPr marL="418338" lvl="1" indent="-139446" defTabSz="557784">
              <a:spcBef>
                <a:spcPts val="305"/>
              </a:spcBef>
            </a:pPr>
            <a:r>
              <a:rPr lang="en-US" sz="1708" dirty="0"/>
              <a:t>Must visit every city exactly once</a:t>
            </a:r>
          </a:p>
          <a:p>
            <a:pPr marL="418338" lvl="1" indent="-139446" defTabSz="557784">
              <a:spcBef>
                <a:spcPts val="305"/>
              </a:spcBef>
            </a:pPr>
            <a:r>
              <a:rPr lang="en-US" sz="1708" dirty="0"/>
              <a:t>Must return to the starting point.</a:t>
            </a:r>
          </a:p>
          <a:p>
            <a:pPr marL="139446" indent="-139446" defTabSz="557784">
              <a:spcBef>
                <a:spcPts val="610"/>
              </a:spcBef>
            </a:pPr>
            <a:endParaRPr lang="en-US" sz="1708" kern="1200" dirty="0">
              <a:solidFill>
                <a:schemeClr val="tx1"/>
              </a:solidFill>
              <a:latin typeface="+mn-lt"/>
              <a:ea typeface="+mn-ea"/>
              <a:cs typeface="+mn-cs"/>
            </a:endParaRPr>
          </a:p>
          <a:p>
            <a:pPr marL="0" indent="0" defTabSz="557784">
              <a:spcBef>
                <a:spcPts val="610"/>
              </a:spcBef>
              <a:buNone/>
            </a:pPr>
            <a:r>
              <a:rPr lang="en-US" sz="1708" kern="1200" dirty="0">
                <a:solidFill>
                  <a:schemeClr val="tx1"/>
                </a:solidFill>
                <a:latin typeface="+mn-lt"/>
                <a:ea typeface="+mn-ea"/>
                <a:cs typeface="+mn-cs"/>
              </a:rPr>
              <a:t>TSP has many real-world applications:</a:t>
            </a:r>
          </a:p>
          <a:p>
            <a:pPr marL="596646" lvl="1" indent="-139446" defTabSz="557784">
              <a:spcBef>
                <a:spcPts val="610"/>
              </a:spcBef>
            </a:pPr>
            <a:r>
              <a:rPr lang="en-US" sz="1708" dirty="0"/>
              <a:t>Logistics</a:t>
            </a:r>
          </a:p>
          <a:p>
            <a:pPr marL="596646" lvl="1" indent="-139446" defTabSz="557784">
              <a:spcBef>
                <a:spcPts val="610"/>
              </a:spcBef>
            </a:pPr>
            <a:r>
              <a:rPr lang="en-US" sz="1708" dirty="0"/>
              <a:t>Transportation</a:t>
            </a:r>
          </a:p>
          <a:p>
            <a:pPr marL="596646" lvl="1" indent="-139446" defTabSz="557784">
              <a:spcBef>
                <a:spcPts val="610"/>
              </a:spcBef>
            </a:pPr>
            <a:r>
              <a:rPr lang="en-US" sz="1708" dirty="0"/>
              <a:t>Google Maps</a:t>
            </a:r>
          </a:p>
        </p:txBody>
      </p:sp>
      <p:pic>
        <p:nvPicPr>
          <p:cNvPr id="1028" name="Picture 4" descr="Traveling Salesman Problem using Simulated Annealing | Medium">
            <a:extLst>
              <a:ext uri="{FF2B5EF4-FFF2-40B4-BE49-F238E27FC236}">
                <a16:creationId xmlns:a16="http://schemas.microsoft.com/office/drawing/2014/main" id="{2D15F0C1-3956-1A48-2E1D-6A9C8F07BF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27883" y="2051985"/>
            <a:ext cx="2328964" cy="224759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27F6E10-C536-3BEC-F6EA-72A4BFAE2BEC}"/>
              </a:ext>
            </a:extLst>
          </p:cNvPr>
          <p:cNvSpPr txBox="1"/>
          <p:nvPr/>
        </p:nvSpPr>
        <p:spPr>
          <a:xfrm>
            <a:off x="10953750" y="4299578"/>
            <a:ext cx="403097" cy="261290"/>
          </a:xfrm>
          <a:prstGeom prst="rect">
            <a:avLst/>
          </a:prstGeom>
          <a:noFill/>
        </p:spPr>
        <p:txBody>
          <a:bodyPr wrap="square" rtlCol="0">
            <a:spAutoFit/>
          </a:bodyPr>
          <a:lstStyle/>
          <a:p>
            <a:pPr defTabSz="557784">
              <a:spcAft>
                <a:spcPts val="600"/>
              </a:spcAft>
            </a:pPr>
            <a:r>
              <a:rPr lang="en-US" sz="1098" kern="1200" dirty="0">
                <a:solidFill>
                  <a:schemeClr val="tx1"/>
                </a:solidFill>
                <a:latin typeface="+mn-lt"/>
                <a:ea typeface="+mn-ea"/>
                <a:cs typeface="+mn-cs"/>
              </a:rPr>
              <a:t>[1]</a:t>
            </a:r>
            <a:endParaRPr lang="en-US" dirty="0"/>
          </a:p>
        </p:txBody>
      </p:sp>
    </p:spTree>
    <p:extLst>
      <p:ext uri="{BB962C8B-B14F-4D97-AF65-F5344CB8AC3E}">
        <p14:creationId xmlns:p14="http://schemas.microsoft.com/office/powerpoint/2010/main" val="4091095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777E57D-6A88-4B5B-A068-2BA7FF4E8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011E7E-AE27-8543-930C-216E4E110BBC}"/>
              </a:ext>
            </a:extLst>
          </p:cNvPr>
          <p:cNvSpPr>
            <a:spLocks noGrp="1"/>
          </p:cNvSpPr>
          <p:nvPr>
            <p:ph type="title"/>
          </p:nvPr>
        </p:nvSpPr>
        <p:spPr>
          <a:xfrm>
            <a:off x="841248" y="502920"/>
            <a:ext cx="10509504" cy="1975104"/>
          </a:xfrm>
        </p:spPr>
        <p:txBody>
          <a:bodyPr anchor="b">
            <a:normAutofit/>
          </a:bodyPr>
          <a:lstStyle/>
          <a:p>
            <a:r>
              <a:rPr lang="en-US" sz="5400"/>
              <a:t>Problem Approach</a:t>
            </a:r>
          </a:p>
        </p:txBody>
      </p:sp>
      <p:sp>
        <p:nvSpPr>
          <p:cNvPr id="10" name="Rectangle 9">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289407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B4137D34-498D-A070-A454-3817CB4CD36A}"/>
              </a:ext>
            </a:extLst>
          </p:cNvPr>
          <p:cNvSpPr>
            <a:spLocks noGrp="1"/>
          </p:cNvSpPr>
          <p:nvPr>
            <p:ph idx="1"/>
          </p:nvPr>
        </p:nvSpPr>
        <p:spPr>
          <a:xfrm>
            <a:off x="841248" y="3328416"/>
            <a:ext cx="10509504" cy="2715768"/>
          </a:xfrm>
        </p:spPr>
        <p:txBody>
          <a:bodyPr>
            <a:normAutofit/>
          </a:bodyPr>
          <a:lstStyle/>
          <a:p>
            <a:r>
              <a:rPr lang="en-US" sz="2200" dirty="0"/>
              <a:t>Brute force approach – consistently correct answer, but expensive computation times.</a:t>
            </a:r>
          </a:p>
          <a:p>
            <a:endParaRPr lang="en-US" sz="2200" dirty="0"/>
          </a:p>
          <a:p>
            <a:r>
              <a:rPr lang="en-US" sz="2200" dirty="0"/>
              <a:t>Parallelization – can help alleviate the main drawback of the brute force approach.</a:t>
            </a:r>
          </a:p>
          <a:p>
            <a:pPr lvl="1"/>
            <a:r>
              <a:rPr lang="en-US" sz="1800" dirty="0"/>
              <a:t>Data Parallelism – Split up the data into smaller ‘chunks’ based on the number of processors</a:t>
            </a:r>
          </a:p>
          <a:p>
            <a:endParaRPr lang="en-US" sz="2200" dirty="0"/>
          </a:p>
        </p:txBody>
      </p:sp>
    </p:spTree>
    <p:extLst>
      <p:ext uri="{BB962C8B-B14F-4D97-AF65-F5344CB8AC3E}">
        <p14:creationId xmlns:p14="http://schemas.microsoft.com/office/powerpoint/2010/main" val="4170332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1ECAB1E8-8195-4748-BE71-FF806D8689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33" name="!!text rectangle">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55CDDED-0AA6-B7AF-A597-622D954EA54E}"/>
              </a:ext>
            </a:extLst>
          </p:cNvPr>
          <p:cNvSpPr>
            <a:spLocks noGrp="1"/>
          </p:cNvSpPr>
          <p:nvPr>
            <p:ph type="title"/>
          </p:nvPr>
        </p:nvSpPr>
        <p:spPr>
          <a:xfrm>
            <a:off x="841247" y="978619"/>
            <a:ext cx="3410712" cy="1106424"/>
          </a:xfrm>
        </p:spPr>
        <p:txBody>
          <a:bodyPr>
            <a:normAutofit/>
          </a:bodyPr>
          <a:lstStyle/>
          <a:p>
            <a:r>
              <a:rPr lang="en-US" sz="2800" dirty="0"/>
              <a:t>Decomposition</a:t>
            </a:r>
          </a:p>
        </p:txBody>
      </p:sp>
      <p:sp>
        <p:nvSpPr>
          <p:cNvPr id="1035" name="!!accent">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043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37" name="Rectangle 1036">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121408"/>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7D75C26B-949C-5BFF-D932-6A41E6CB04BB}"/>
              </a:ext>
            </a:extLst>
          </p:cNvPr>
          <p:cNvSpPr>
            <a:spLocks noGrp="1"/>
          </p:cNvSpPr>
          <p:nvPr>
            <p:ph idx="1"/>
          </p:nvPr>
        </p:nvSpPr>
        <p:spPr>
          <a:xfrm>
            <a:off x="841247" y="2359152"/>
            <a:ext cx="3410712" cy="3425043"/>
          </a:xfrm>
        </p:spPr>
        <p:txBody>
          <a:bodyPr>
            <a:normAutofit/>
          </a:bodyPr>
          <a:lstStyle/>
          <a:p>
            <a:pPr marL="0" indent="0">
              <a:buNone/>
            </a:pPr>
            <a:r>
              <a:rPr lang="en-US" sz="1700" b="0" i="0" dirty="0">
                <a:effectLst/>
                <a:latin typeface="Söhne"/>
              </a:rPr>
              <a:t>Implement Data Parallelism:</a:t>
            </a:r>
          </a:p>
          <a:p>
            <a:pPr marL="0" indent="0">
              <a:buNone/>
            </a:pPr>
            <a:endParaRPr lang="en-US" sz="1700" b="0" i="0" dirty="0">
              <a:effectLst/>
              <a:latin typeface="Söhne"/>
            </a:endParaRPr>
          </a:p>
          <a:p>
            <a:pPr marL="342900" indent="-342900">
              <a:buFont typeface="+mj-lt"/>
              <a:buAutoNum type="arabicParenR"/>
            </a:pPr>
            <a:r>
              <a:rPr lang="en-US" sz="1700" b="0" i="0" dirty="0">
                <a:effectLst/>
                <a:latin typeface="Söhne"/>
              </a:rPr>
              <a:t>Divide the cities into smaller groups</a:t>
            </a:r>
          </a:p>
          <a:p>
            <a:pPr marL="342900" indent="-342900">
              <a:buFont typeface="+mj-lt"/>
              <a:buAutoNum type="arabicParenR"/>
            </a:pPr>
            <a:r>
              <a:rPr lang="en-US" sz="1700" dirty="0">
                <a:latin typeface="Söhne"/>
              </a:rPr>
              <a:t>S</a:t>
            </a:r>
            <a:r>
              <a:rPr lang="en-US" sz="1700" b="0" i="0" dirty="0">
                <a:effectLst/>
                <a:latin typeface="Söhne"/>
              </a:rPr>
              <a:t>olve the TSP for each group in parallel</a:t>
            </a:r>
          </a:p>
          <a:p>
            <a:pPr marL="342900" indent="-342900">
              <a:buFont typeface="+mj-lt"/>
              <a:buAutoNum type="arabicParenR"/>
            </a:pPr>
            <a:r>
              <a:rPr lang="en-US" sz="1700" b="0" i="0" dirty="0">
                <a:effectLst/>
                <a:latin typeface="Söhne"/>
              </a:rPr>
              <a:t>Combine the solutions to find the optimal route that visits all cities</a:t>
            </a:r>
            <a:endParaRPr lang="en-US" sz="1700" dirty="0"/>
          </a:p>
        </p:txBody>
      </p:sp>
      <p:pic>
        <p:nvPicPr>
          <p:cNvPr id="1026" name="Picture 2" descr="Solving the clustered traveling salesman problem via traveling salesman  problem methods [PeerJ]">
            <a:extLst>
              <a:ext uri="{FF2B5EF4-FFF2-40B4-BE49-F238E27FC236}">
                <a16:creationId xmlns:a16="http://schemas.microsoft.com/office/drawing/2014/main" id="{020CFAD3-8479-F85F-E477-EB636FADEED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0514" t="-20621" r="-15561" b="-27699"/>
          <a:stretch/>
        </p:blipFill>
        <p:spPr bwMode="auto">
          <a:xfrm>
            <a:off x="4683631" y="-454069"/>
            <a:ext cx="7352945" cy="794568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EB13056-9991-2003-54A2-CC1598B5A613}"/>
              </a:ext>
            </a:extLst>
          </p:cNvPr>
          <p:cNvSpPr txBox="1"/>
          <p:nvPr/>
        </p:nvSpPr>
        <p:spPr>
          <a:xfrm>
            <a:off x="11410950" y="5473699"/>
            <a:ext cx="476250" cy="369332"/>
          </a:xfrm>
          <a:prstGeom prst="rect">
            <a:avLst/>
          </a:prstGeom>
          <a:noFill/>
        </p:spPr>
        <p:txBody>
          <a:bodyPr wrap="square" rtlCol="0">
            <a:spAutoFit/>
          </a:bodyPr>
          <a:lstStyle/>
          <a:p>
            <a:r>
              <a:rPr lang="en-US" dirty="0"/>
              <a:t>[2]</a:t>
            </a:r>
          </a:p>
        </p:txBody>
      </p:sp>
    </p:spTree>
    <p:extLst>
      <p:ext uri="{BB962C8B-B14F-4D97-AF65-F5344CB8AC3E}">
        <p14:creationId xmlns:p14="http://schemas.microsoft.com/office/powerpoint/2010/main" val="1736248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CC6618D-BF38-BC53-9032-9D086F99C0F8}"/>
              </a:ext>
            </a:extLst>
          </p:cNvPr>
          <p:cNvSpPr>
            <a:spLocks noGrp="1"/>
          </p:cNvSpPr>
          <p:nvPr>
            <p:ph type="title"/>
          </p:nvPr>
        </p:nvSpPr>
        <p:spPr>
          <a:xfrm>
            <a:off x="1046746" y="586822"/>
            <a:ext cx="3560252" cy="1645920"/>
          </a:xfrm>
        </p:spPr>
        <p:txBody>
          <a:bodyPr>
            <a:normAutofit/>
          </a:bodyPr>
          <a:lstStyle/>
          <a:p>
            <a:r>
              <a:rPr lang="en-US" sz="3200"/>
              <a:t>Implementation</a:t>
            </a:r>
          </a:p>
        </p:txBody>
      </p:sp>
      <p:sp>
        <p:nvSpPr>
          <p:cNvPr id="14" name="Rectangle 1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6" name="Rectangle 1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D7626FC5-45AF-5870-2067-6C62AE72E8F3}"/>
              </a:ext>
            </a:extLst>
          </p:cNvPr>
          <p:cNvSpPr>
            <a:spLocks noGrp="1"/>
          </p:cNvSpPr>
          <p:nvPr>
            <p:ph idx="1"/>
          </p:nvPr>
        </p:nvSpPr>
        <p:spPr>
          <a:xfrm>
            <a:off x="5351164" y="586822"/>
            <a:ext cx="6002636" cy="1645920"/>
          </a:xfrm>
        </p:spPr>
        <p:txBody>
          <a:bodyPr anchor="ctr">
            <a:normAutofit/>
          </a:bodyPr>
          <a:lstStyle/>
          <a:p>
            <a:r>
              <a:rPr lang="en-US" sz="1800" dirty="0" err="1"/>
              <a:t>MPI_Bcast</a:t>
            </a:r>
            <a:r>
              <a:rPr lang="en-US" sz="1800" dirty="0"/>
              <a:t>: Send the array of distances and number of cities to all processes</a:t>
            </a:r>
          </a:p>
          <a:p>
            <a:r>
              <a:rPr lang="en-US" sz="1800" dirty="0" err="1"/>
              <a:t>MPI_Reduce</a:t>
            </a:r>
            <a:r>
              <a:rPr lang="en-US" sz="1800" dirty="0"/>
              <a:t>: Combine final distance results from all processes</a:t>
            </a:r>
          </a:p>
        </p:txBody>
      </p:sp>
      <p:pic>
        <p:nvPicPr>
          <p:cNvPr id="5" name="Picture 4">
            <a:extLst>
              <a:ext uri="{FF2B5EF4-FFF2-40B4-BE49-F238E27FC236}">
                <a16:creationId xmlns:a16="http://schemas.microsoft.com/office/drawing/2014/main" id="{53E7D387-314B-C69F-B735-9F0E2A5EDBAA}"/>
              </a:ext>
            </a:extLst>
          </p:cNvPr>
          <p:cNvPicPr>
            <a:picLocks noChangeAspect="1"/>
          </p:cNvPicPr>
          <p:nvPr/>
        </p:nvPicPr>
        <p:blipFill>
          <a:blip r:embed="rId3"/>
          <a:stretch>
            <a:fillRect/>
          </a:stretch>
        </p:blipFill>
        <p:spPr>
          <a:xfrm>
            <a:off x="557784" y="3331594"/>
            <a:ext cx="11164824" cy="2288788"/>
          </a:xfrm>
          <a:prstGeom prst="rect">
            <a:avLst/>
          </a:prstGeom>
        </p:spPr>
      </p:pic>
    </p:spTree>
    <p:extLst>
      <p:ext uri="{BB962C8B-B14F-4D97-AF65-F5344CB8AC3E}">
        <p14:creationId xmlns:p14="http://schemas.microsoft.com/office/powerpoint/2010/main" val="221977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120EADC-B232-FB8E-97A0-D1696051C4C2}"/>
              </a:ext>
            </a:extLst>
          </p:cNvPr>
          <p:cNvSpPr>
            <a:spLocks noGrp="1"/>
          </p:cNvSpPr>
          <p:nvPr>
            <p:ph type="title"/>
          </p:nvPr>
        </p:nvSpPr>
        <p:spPr>
          <a:xfrm>
            <a:off x="1046746" y="586822"/>
            <a:ext cx="3560252" cy="1645920"/>
          </a:xfrm>
        </p:spPr>
        <p:txBody>
          <a:bodyPr>
            <a:normAutofit/>
          </a:bodyPr>
          <a:lstStyle/>
          <a:p>
            <a:r>
              <a:rPr lang="en-US" sz="3200"/>
              <a:t>Results</a:t>
            </a:r>
          </a:p>
        </p:txBody>
      </p:sp>
      <p:sp>
        <p:nvSpPr>
          <p:cNvPr id="13" name="Rectangle 12">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5" name="Rectangle 14">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7B34BEC3-A860-9DD8-09FD-DB58CD777F60}"/>
              </a:ext>
            </a:extLst>
          </p:cNvPr>
          <p:cNvSpPr>
            <a:spLocks noGrp="1"/>
          </p:cNvSpPr>
          <p:nvPr>
            <p:ph idx="1"/>
          </p:nvPr>
        </p:nvSpPr>
        <p:spPr>
          <a:xfrm>
            <a:off x="5351164" y="586822"/>
            <a:ext cx="6002636" cy="1645920"/>
          </a:xfrm>
        </p:spPr>
        <p:txBody>
          <a:bodyPr anchor="ctr">
            <a:normAutofit/>
          </a:bodyPr>
          <a:lstStyle/>
          <a:p>
            <a:pPr marL="0" indent="0">
              <a:buNone/>
            </a:pPr>
            <a:r>
              <a:rPr lang="en-US" sz="1800" dirty="0"/>
              <a:t>When run using a dataset of 312 cities:</a:t>
            </a:r>
          </a:p>
          <a:p>
            <a:pPr marL="0" indent="0">
              <a:buNone/>
            </a:pPr>
            <a:r>
              <a:rPr lang="en-US" sz="1800" dirty="0"/>
              <a:t>Speedup obtained with 40 processors:</a:t>
            </a:r>
          </a:p>
          <a:p>
            <a:pPr lvl="1"/>
            <a:r>
              <a:rPr lang="en-US" sz="1800" dirty="0"/>
              <a:t>Without Torque: 0.53x</a:t>
            </a:r>
          </a:p>
          <a:p>
            <a:pPr lvl="1"/>
            <a:r>
              <a:rPr lang="en-US" sz="1800" dirty="0"/>
              <a:t>With Torque: 0.53x</a:t>
            </a:r>
          </a:p>
        </p:txBody>
      </p:sp>
      <p:graphicFrame>
        <p:nvGraphicFramePr>
          <p:cNvPr id="5" name="Chart 4">
            <a:extLst>
              <a:ext uri="{FF2B5EF4-FFF2-40B4-BE49-F238E27FC236}">
                <a16:creationId xmlns:a16="http://schemas.microsoft.com/office/drawing/2014/main" id="{EE9D8ED7-0EBA-4F48-8C3D-4D315F3930FA}"/>
              </a:ext>
            </a:extLst>
          </p:cNvPr>
          <p:cNvGraphicFramePr>
            <a:graphicFrameLocks/>
          </p:cNvGraphicFramePr>
          <p:nvPr>
            <p:extLst>
              <p:ext uri="{D42A27DB-BD31-4B8C-83A1-F6EECF244321}">
                <p14:modId xmlns:p14="http://schemas.microsoft.com/office/powerpoint/2010/main" val="635557395"/>
              </p:ext>
            </p:extLst>
          </p:nvPr>
        </p:nvGraphicFramePr>
        <p:xfrm>
          <a:off x="554415" y="2676139"/>
          <a:ext cx="11167447" cy="381673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03414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18C83D7-A18E-0F46-562F-957D3E40F0C3}"/>
              </a:ext>
            </a:extLst>
          </p:cNvPr>
          <p:cNvSpPr>
            <a:spLocks noGrp="1"/>
          </p:cNvSpPr>
          <p:nvPr>
            <p:ph type="title"/>
          </p:nvPr>
        </p:nvSpPr>
        <p:spPr>
          <a:xfrm>
            <a:off x="1046746" y="586822"/>
            <a:ext cx="3560252" cy="1645920"/>
          </a:xfrm>
        </p:spPr>
        <p:txBody>
          <a:bodyPr>
            <a:normAutofit/>
          </a:bodyPr>
          <a:lstStyle/>
          <a:p>
            <a:r>
              <a:rPr lang="en-US" sz="3200"/>
              <a:t>Parallel Execution Results</a:t>
            </a:r>
          </a:p>
        </p:txBody>
      </p:sp>
      <p:sp>
        <p:nvSpPr>
          <p:cNvPr id="14" name="Rectangle 1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6" name="Rectangle 1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D5D826E8-3ECB-D005-011B-870C90974B93}"/>
              </a:ext>
            </a:extLst>
          </p:cNvPr>
          <p:cNvSpPr>
            <a:spLocks noGrp="1"/>
          </p:cNvSpPr>
          <p:nvPr>
            <p:ph idx="1"/>
          </p:nvPr>
        </p:nvSpPr>
        <p:spPr>
          <a:xfrm>
            <a:off x="5351164" y="586822"/>
            <a:ext cx="6002636" cy="1645920"/>
          </a:xfrm>
        </p:spPr>
        <p:txBody>
          <a:bodyPr anchor="ctr">
            <a:normAutofit/>
          </a:bodyPr>
          <a:lstStyle/>
          <a:p>
            <a:pPr marL="0" indent="0">
              <a:buNone/>
            </a:pPr>
            <a:r>
              <a:rPr lang="en-US" sz="1800" dirty="0"/>
              <a:t>When run using a dataset of 312 cities:</a:t>
            </a:r>
          </a:p>
          <a:p>
            <a:pPr marL="0" indent="0">
              <a:buNone/>
            </a:pPr>
            <a:r>
              <a:rPr lang="en-US" sz="1800" dirty="0"/>
              <a:t>Speedup obtained with 40 processors:</a:t>
            </a:r>
          </a:p>
          <a:p>
            <a:pPr lvl="1"/>
            <a:r>
              <a:rPr lang="en-US" sz="1800" dirty="0"/>
              <a:t>Without Torque: 38.12x</a:t>
            </a:r>
          </a:p>
          <a:p>
            <a:pPr lvl="1"/>
            <a:r>
              <a:rPr lang="en-US" sz="1800" dirty="0"/>
              <a:t>With Torque: 39.31x</a:t>
            </a:r>
          </a:p>
        </p:txBody>
      </p:sp>
      <p:graphicFrame>
        <p:nvGraphicFramePr>
          <p:cNvPr id="5" name="Chart 4">
            <a:extLst>
              <a:ext uri="{FF2B5EF4-FFF2-40B4-BE49-F238E27FC236}">
                <a16:creationId xmlns:a16="http://schemas.microsoft.com/office/drawing/2014/main" id="{E32744BE-271A-4D9A-8446-B3E10E3CDE96}"/>
              </a:ext>
            </a:extLst>
          </p:cNvPr>
          <p:cNvGraphicFramePr>
            <a:graphicFrameLocks/>
          </p:cNvGraphicFramePr>
          <p:nvPr>
            <p:extLst>
              <p:ext uri="{D42A27DB-BD31-4B8C-83A1-F6EECF244321}">
                <p14:modId xmlns:p14="http://schemas.microsoft.com/office/powerpoint/2010/main" val="2537557164"/>
              </p:ext>
            </p:extLst>
          </p:nvPr>
        </p:nvGraphicFramePr>
        <p:xfrm>
          <a:off x="557784" y="2734056"/>
          <a:ext cx="11164824" cy="348386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490084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18C83D7-A18E-0F46-562F-957D3E40F0C3}"/>
              </a:ext>
            </a:extLst>
          </p:cNvPr>
          <p:cNvSpPr>
            <a:spLocks noGrp="1"/>
          </p:cNvSpPr>
          <p:nvPr>
            <p:ph type="title"/>
          </p:nvPr>
        </p:nvSpPr>
        <p:spPr>
          <a:xfrm>
            <a:off x="1046746" y="586822"/>
            <a:ext cx="3560252" cy="1645920"/>
          </a:xfrm>
        </p:spPr>
        <p:txBody>
          <a:bodyPr>
            <a:normAutofit/>
          </a:bodyPr>
          <a:lstStyle/>
          <a:p>
            <a:r>
              <a:rPr lang="en-US" sz="3200"/>
              <a:t>Parallel Execution Results</a:t>
            </a:r>
          </a:p>
        </p:txBody>
      </p:sp>
      <p:sp>
        <p:nvSpPr>
          <p:cNvPr id="14" name="Rectangle 1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6" name="Rectangle 1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D5D826E8-3ECB-D005-011B-870C90974B93}"/>
              </a:ext>
            </a:extLst>
          </p:cNvPr>
          <p:cNvSpPr>
            <a:spLocks noGrp="1"/>
          </p:cNvSpPr>
          <p:nvPr>
            <p:ph idx="1"/>
          </p:nvPr>
        </p:nvSpPr>
        <p:spPr>
          <a:xfrm>
            <a:off x="5351164" y="586822"/>
            <a:ext cx="6002636" cy="1645920"/>
          </a:xfrm>
        </p:spPr>
        <p:txBody>
          <a:bodyPr anchor="ctr">
            <a:normAutofit/>
          </a:bodyPr>
          <a:lstStyle/>
          <a:p>
            <a:pPr marL="0" indent="0">
              <a:buNone/>
            </a:pPr>
            <a:r>
              <a:rPr lang="en-US" sz="1800" dirty="0"/>
              <a:t>As the number of processes increase,</a:t>
            </a:r>
          </a:p>
          <a:p>
            <a:r>
              <a:rPr lang="en-US" sz="1800" dirty="0"/>
              <a:t>Overall execution time may be longer, but</a:t>
            </a:r>
          </a:p>
          <a:p>
            <a:r>
              <a:rPr lang="en-US" sz="1800" dirty="0"/>
              <a:t>Parallel sections of the code execute significantly faster</a:t>
            </a:r>
          </a:p>
        </p:txBody>
      </p:sp>
      <p:graphicFrame>
        <p:nvGraphicFramePr>
          <p:cNvPr id="5" name="Chart 4">
            <a:extLst>
              <a:ext uri="{FF2B5EF4-FFF2-40B4-BE49-F238E27FC236}">
                <a16:creationId xmlns:a16="http://schemas.microsoft.com/office/drawing/2014/main" id="{FC147D40-D4F3-413B-AB9A-3ABA5F086D9F}"/>
              </a:ext>
            </a:extLst>
          </p:cNvPr>
          <p:cNvGraphicFramePr>
            <a:graphicFrameLocks/>
          </p:cNvGraphicFramePr>
          <p:nvPr>
            <p:extLst>
              <p:ext uri="{D42A27DB-BD31-4B8C-83A1-F6EECF244321}">
                <p14:modId xmlns:p14="http://schemas.microsoft.com/office/powerpoint/2010/main" val="4091918169"/>
              </p:ext>
            </p:extLst>
          </p:nvPr>
        </p:nvGraphicFramePr>
        <p:xfrm>
          <a:off x="557784" y="2734056"/>
          <a:ext cx="11164824" cy="348386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54174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18C83D7-A18E-0F46-562F-957D3E40F0C3}"/>
              </a:ext>
            </a:extLst>
          </p:cNvPr>
          <p:cNvSpPr>
            <a:spLocks noGrp="1"/>
          </p:cNvSpPr>
          <p:nvPr>
            <p:ph type="title"/>
          </p:nvPr>
        </p:nvSpPr>
        <p:spPr>
          <a:xfrm>
            <a:off x="1046746" y="586822"/>
            <a:ext cx="3560252" cy="1645920"/>
          </a:xfrm>
        </p:spPr>
        <p:txBody>
          <a:bodyPr>
            <a:normAutofit/>
          </a:bodyPr>
          <a:lstStyle/>
          <a:p>
            <a:r>
              <a:rPr lang="en-US" sz="3200" dirty="0"/>
              <a:t>Parallel Execution Results</a:t>
            </a:r>
          </a:p>
        </p:txBody>
      </p:sp>
      <p:sp>
        <p:nvSpPr>
          <p:cNvPr id="13" name="Rectangle 12">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5" name="Rectangle 14">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D5D826E8-3ECB-D005-011B-870C90974B93}"/>
              </a:ext>
            </a:extLst>
          </p:cNvPr>
          <p:cNvSpPr>
            <a:spLocks noGrp="1"/>
          </p:cNvSpPr>
          <p:nvPr>
            <p:ph idx="1"/>
          </p:nvPr>
        </p:nvSpPr>
        <p:spPr>
          <a:xfrm>
            <a:off x="5351164" y="586822"/>
            <a:ext cx="6002636" cy="1645920"/>
          </a:xfrm>
        </p:spPr>
        <p:txBody>
          <a:bodyPr anchor="ctr">
            <a:normAutofit/>
          </a:bodyPr>
          <a:lstStyle/>
          <a:p>
            <a:pPr marL="0" indent="0">
              <a:buNone/>
            </a:pPr>
            <a:r>
              <a:rPr lang="en-US" sz="1700" dirty="0"/>
              <a:t>With Torque, the parallel section of the code performs slightly better</a:t>
            </a:r>
          </a:p>
        </p:txBody>
      </p:sp>
      <p:graphicFrame>
        <p:nvGraphicFramePr>
          <p:cNvPr id="4" name="Chart 3">
            <a:extLst>
              <a:ext uri="{FF2B5EF4-FFF2-40B4-BE49-F238E27FC236}">
                <a16:creationId xmlns:a16="http://schemas.microsoft.com/office/drawing/2014/main" id="{B980D870-D540-4A9F-92B8-A2B524720C19}"/>
              </a:ext>
            </a:extLst>
          </p:cNvPr>
          <p:cNvGraphicFramePr>
            <a:graphicFrameLocks/>
          </p:cNvGraphicFramePr>
          <p:nvPr>
            <p:extLst>
              <p:ext uri="{D42A27DB-BD31-4B8C-83A1-F6EECF244321}">
                <p14:modId xmlns:p14="http://schemas.microsoft.com/office/powerpoint/2010/main" val="411762867"/>
              </p:ext>
            </p:extLst>
          </p:nvPr>
        </p:nvGraphicFramePr>
        <p:xfrm>
          <a:off x="557784" y="2734056"/>
          <a:ext cx="11164824" cy="348386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887990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591</TotalTime>
  <Words>933</Words>
  <Application>Microsoft Office PowerPoint</Application>
  <PresentationFormat>Widescreen</PresentationFormat>
  <Paragraphs>85</Paragraphs>
  <Slides>11</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Söhne</vt:lpstr>
      <vt:lpstr>Office Theme</vt:lpstr>
      <vt:lpstr>Parallelization of the Traveling Salesman Problem</vt:lpstr>
      <vt:lpstr>The Traveling Salesman Problem (TSP)</vt:lpstr>
      <vt:lpstr>Problem Approach</vt:lpstr>
      <vt:lpstr>Decomposition</vt:lpstr>
      <vt:lpstr>Implementation</vt:lpstr>
      <vt:lpstr>Results</vt:lpstr>
      <vt:lpstr>Parallel Execution Results</vt:lpstr>
      <vt:lpstr>Parallel Execution Results</vt:lpstr>
      <vt:lpstr>Parallel Execution Results</vt:lpstr>
      <vt:lpstr>Conclusions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Parallelization of the Knapsack Problem</dc:title>
  <dc:creator>Reamer, Brennan W.</dc:creator>
  <cp:lastModifiedBy>Reamer, Brennan W.</cp:lastModifiedBy>
  <cp:revision>18</cp:revision>
  <dcterms:created xsi:type="dcterms:W3CDTF">2023-04-07T17:42:11Z</dcterms:created>
  <dcterms:modified xsi:type="dcterms:W3CDTF">2023-04-13T15:16:16Z</dcterms:modified>
</cp:coreProperties>
</file>