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9" r:id="rId14"/>
    <p:sldId id="267" r:id="rId15"/>
    <p:sldId id="270" r:id="rId16"/>
    <p:sldId id="271" r:id="rId17"/>
    <p:sldId id="272" r:id="rId18"/>
    <p:sldId id="273" r:id="rId19"/>
    <p:sldId id="274" r:id="rId20"/>
    <p:sldId id="275" r:id="rId21"/>
    <p:sldId id="276" r:id="rId22"/>
    <p:sldId id="277" r:id="rId23"/>
    <p:sldId id="282" r:id="rId24"/>
    <p:sldId id="278" r:id="rId25"/>
    <p:sldId id="279" r:id="rId26"/>
    <p:sldId id="280" r:id="rId27"/>
    <p:sldId id="28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1" autoAdjust="0"/>
    <p:restoredTop sz="94660"/>
  </p:normalViewPr>
  <p:slideViewPr>
    <p:cSldViewPr snapToGrid="0">
      <p:cViewPr varScale="1">
        <p:scale>
          <a:sx n="98" d="100"/>
          <a:sy n="98" d="100"/>
        </p:scale>
        <p:origin x="90" y="4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8/24/2016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8/24/2016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8/24/2016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8/24/2016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8/24/2016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8/24/2016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8/24/2016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8/24/2016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8/24/2016</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8/24/2016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8/24/2016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8/24/2016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8/24/2016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8/24/2016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8/24/2016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8/24/2016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8/24/2016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8/24/2016</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Vulnerability_(computing)" TargetMode="External"/><Relationship Id="rId2" Type="http://schemas.openxmlformats.org/officeDocument/2006/relationships/hyperlink" Target="https://en.wikipedia.org/wiki/Information_securit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a:t>Quantifying risk in software using exploit and vulnerability data</a:t>
            </a:r>
          </a:p>
        </p:txBody>
      </p:sp>
      <p:sp>
        <p:nvSpPr>
          <p:cNvPr id="3" name="Subtitle 2"/>
          <p:cNvSpPr>
            <a:spLocks noGrp="1"/>
          </p:cNvSpPr>
          <p:nvPr>
            <p:ph type="subTitle" idx="1"/>
          </p:nvPr>
        </p:nvSpPr>
        <p:spPr/>
        <p:txBody>
          <a:bodyPr/>
          <a:lstStyle/>
          <a:p>
            <a:r>
              <a:rPr lang="en-IE" dirty="0" err="1"/>
              <a:t>Dr.</a:t>
            </a:r>
            <a:r>
              <a:rPr lang="en-IE" dirty="0"/>
              <a:t> Peter Brennan, </a:t>
            </a:r>
            <a:r>
              <a:rPr lang="en-IE" dirty="0" err="1"/>
              <a:t>B.Sc</a:t>
            </a:r>
            <a:r>
              <a:rPr lang="en-IE" dirty="0"/>
              <a:t>, </a:t>
            </a:r>
            <a:r>
              <a:rPr lang="en-IE" dirty="0" err="1"/>
              <a:t>H.Dip</a:t>
            </a:r>
            <a:r>
              <a:rPr lang="en-IE" dirty="0"/>
              <a:t> </a:t>
            </a:r>
            <a:r>
              <a:rPr lang="en-IE" dirty="0" err="1"/>
              <a:t>Comp.Sci</a:t>
            </a:r>
            <a:r>
              <a:rPr lang="en-IE" dirty="0"/>
              <a:t>, </a:t>
            </a:r>
            <a:r>
              <a:rPr lang="en-IE" dirty="0" err="1"/>
              <a:t>M.Sc</a:t>
            </a:r>
            <a:r>
              <a:rPr lang="en-IE" dirty="0"/>
              <a:t>, </a:t>
            </a:r>
            <a:r>
              <a:rPr lang="en-IE" dirty="0" err="1"/>
              <a:t>Ph.D</a:t>
            </a:r>
            <a:endParaRPr lang="en-IE" dirty="0"/>
          </a:p>
        </p:txBody>
      </p:sp>
    </p:spTree>
    <p:extLst>
      <p:ext uri="{BB962C8B-B14F-4D97-AF65-F5344CB8AC3E}">
        <p14:creationId xmlns:p14="http://schemas.microsoft.com/office/powerpoint/2010/main" val="2270348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Web-server</a:t>
            </a:r>
          </a:p>
        </p:txBody>
      </p:sp>
      <p:pic>
        <p:nvPicPr>
          <p:cNvPr id="4" name="Content Placeholder 3"/>
          <p:cNvPicPr>
            <a:picLocks noGrp="1" noChangeAspect="1"/>
          </p:cNvPicPr>
          <p:nvPr>
            <p:ph idx="1"/>
          </p:nvPr>
        </p:nvPicPr>
        <p:blipFill>
          <a:blip r:embed="rId2"/>
          <a:stretch>
            <a:fillRect/>
          </a:stretch>
        </p:blipFill>
        <p:spPr>
          <a:xfrm>
            <a:off x="680321" y="2336800"/>
            <a:ext cx="10978279" cy="3598863"/>
          </a:xfrm>
          <a:prstGeom prst="rect">
            <a:avLst/>
          </a:prstGeom>
        </p:spPr>
      </p:pic>
    </p:spTree>
    <p:extLst>
      <p:ext uri="{BB962C8B-B14F-4D97-AF65-F5344CB8AC3E}">
        <p14:creationId xmlns:p14="http://schemas.microsoft.com/office/powerpoint/2010/main" val="3185292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Web-servers</a:t>
            </a:r>
          </a:p>
        </p:txBody>
      </p:sp>
      <p:sp>
        <p:nvSpPr>
          <p:cNvPr id="3" name="Content Placeholder 2"/>
          <p:cNvSpPr>
            <a:spLocks noGrp="1"/>
          </p:cNvSpPr>
          <p:nvPr>
            <p:ph idx="1"/>
          </p:nvPr>
        </p:nvSpPr>
        <p:spPr/>
        <p:txBody>
          <a:bodyPr/>
          <a:lstStyle/>
          <a:p>
            <a:r>
              <a:rPr lang="en-IE" dirty="0"/>
              <a:t>Apache 2.2  pretty bad.</a:t>
            </a:r>
          </a:p>
          <a:p>
            <a:r>
              <a:rPr lang="en-IE" dirty="0"/>
              <a:t>IIS except latest version pretty bad.</a:t>
            </a:r>
          </a:p>
          <a:p>
            <a:r>
              <a:rPr lang="en-IE" dirty="0"/>
              <a:t>Nginx pretty good.</a:t>
            </a:r>
          </a:p>
          <a:p>
            <a:r>
              <a:rPr lang="en-IE" dirty="0"/>
              <a:t>Apache 2.4 looks to perform best (low expression of vulnerabilities or exploits).</a:t>
            </a:r>
          </a:p>
        </p:txBody>
      </p:sp>
    </p:spTree>
    <p:extLst>
      <p:ext uri="{BB962C8B-B14F-4D97-AF65-F5344CB8AC3E}">
        <p14:creationId xmlns:p14="http://schemas.microsoft.com/office/powerpoint/2010/main" val="1249885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Mobile tablet </a:t>
            </a:r>
          </a:p>
        </p:txBody>
      </p:sp>
      <p:sp>
        <p:nvSpPr>
          <p:cNvPr id="5" name="Content Placeholder 4"/>
          <p:cNvSpPr>
            <a:spLocks noGrp="1"/>
          </p:cNvSpPr>
          <p:nvPr>
            <p:ph idx="1"/>
          </p:nvPr>
        </p:nvSpPr>
        <p:spPr/>
        <p:txBody>
          <a:bodyPr/>
          <a:lstStyle/>
          <a:p>
            <a:endParaRPr lang="en-IE"/>
          </a:p>
        </p:txBody>
      </p:sp>
      <p:pic>
        <p:nvPicPr>
          <p:cNvPr id="6" name="Picture 5"/>
          <p:cNvPicPr>
            <a:picLocks noChangeAspect="1"/>
          </p:cNvPicPr>
          <p:nvPr/>
        </p:nvPicPr>
        <p:blipFill>
          <a:blip r:embed="rId2"/>
          <a:stretch>
            <a:fillRect/>
          </a:stretch>
        </p:blipFill>
        <p:spPr>
          <a:xfrm>
            <a:off x="355600" y="2336872"/>
            <a:ext cx="11506200" cy="4102023"/>
          </a:xfrm>
          <a:prstGeom prst="rect">
            <a:avLst/>
          </a:prstGeom>
        </p:spPr>
      </p:pic>
    </p:spTree>
    <p:extLst>
      <p:ext uri="{BB962C8B-B14F-4D97-AF65-F5344CB8AC3E}">
        <p14:creationId xmlns:p14="http://schemas.microsoft.com/office/powerpoint/2010/main" val="85698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Mobile OS’s</a:t>
            </a:r>
          </a:p>
        </p:txBody>
      </p:sp>
      <p:sp>
        <p:nvSpPr>
          <p:cNvPr id="3" name="Content Placeholder 2"/>
          <p:cNvSpPr>
            <a:spLocks noGrp="1"/>
          </p:cNvSpPr>
          <p:nvPr>
            <p:ph idx="1"/>
          </p:nvPr>
        </p:nvSpPr>
        <p:spPr/>
        <p:txBody>
          <a:bodyPr/>
          <a:lstStyle/>
          <a:p>
            <a:r>
              <a:rPr lang="en-IE" dirty="0"/>
              <a:t>Android looks to have a very high expression of exploits and vulnerabilities, especially Android 6.0, version with the highest market share.</a:t>
            </a:r>
          </a:p>
        </p:txBody>
      </p:sp>
    </p:spTree>
    <p:extLst>
      <p:ext uri="{BB962C8B-B14F-4D97-AF65-F5344CB8AC3E}">
        <p14:creationId xmlns:p14="http://schemas.microsoft.com/office/powerpoint/2010/main" val="3319533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Browser</a:t>
            </a:r>
          </a:p>
        </p:txBody>
      </p:sp>
      <p:pic>
        <p:nvPicPr>
          <p:cNvPr id="6" name="Content Placeholder 5"/>
          <p:cNvPicPr>
            <a:picLocks noGrp="1" noChangeAspect="1"/>
          </p:cNvPicPr>
          <p:nvPr>
            <p:ph idx="1"/>
          </p:nvPr>
        </p:nvPicPr>
        <p:blipFill>
          <a:blip r:embed="rId2"/>
          <a:stretch>
            <a:fillRect/>
          </a:stretch>
        </p:blipFill>
        <p:spPr>
          <a:xfrm>
            <a:off x="680321" y="2336800"/>
            <a:ext cx="11054479" cy="3598863"/>
          </a:xfrm>
          <a:prstGeom prst="rect">
            <a:avLst/>
          </a:prstGeom>
        </p:spPr>
      </p:pic>
    </p:spTree>
    <p:extLst>
      <p:ext uri="{BB962C8B-B14F-4D97-AF65-F5344CB8AC3E}">
        <p14:creationId xmlns:p14="http://schemas.microsoft.com/office/powerpoint/2010/main" val="1392344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Browser</a:t>
            </a:r>
          </a:p>
        </p:txBody>
      </p:sp>
      <p:sp>
        <p:nvSpPr>
          <p:cNvPr id="3" name="Content Placeholder 2"/>
          <p:cNvSpPr>
            <a:spLocks noGrp="1"/>
          </p:cNvSpPr>
          <p:nvPr>
            <p:ph idx="1"/>
          </p:nvPr>
        </p:nvSpPr>
        <p:spPr/>
        <p:txBody>
          <a:bodyPr/>
          <a:lstStyle/>
          <a:p>
            <a:r>
              <a:rPr lang="en-IE" dirty="0"/>
              <a:t>Open source software, even the popular one’s have low expression of vulnerabilities and exploits.</a:t>
            </a:r>
          </a:p>
          <a:p>
            <a:r>
              <a:rPr lang="en-IE" dirty="0"/>
              <a:t>Closed source browsers IE 10 and 9 have high expression of vulnerabilities and exploits. </a:t>
            </a:r>
          </a:p>
        </p:txBody>
      </p:sp>
    </p:spTree>
    <p:extLst>
      <p:ext uri="{BB962C8B-B14F-4D97-AF65-F5344CB8AC3E}">
        <p14:creationId xmlns:p14="http://schemas.microsoft.com/office/powerpoint/2010/main" val="2690242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Databases</a:t>
            </a:r>
          </a:p>
        </p:txBody>
      </p:sp>
      <p:pic>
        <p:nvPicPr>
          <p:cNvPr id="4" name="Content Placeholder 3"/>
          <p:cNvPicPr>
            <a:picLocks noGrp="1" noChangeAspect="1"/>
          </p:cNvPicPr>
          <p:nvPr>
            <p:ph idx="1"/>
          </p:nvPr>
        </p:nvPicPr>
        <p:blipFill>
          <a:blip r:embed="rId2"/>
          <a:stretch>
            <a:fillRect/>
          </a:stretch>
        </p:blipFill>
        <p:spPr>
          <a:xfrm>
            <a:off x="680321" y="2336800"/>
            <a:ext cx="10317879" cy="3598863"/>
          </a:xfrm>
          <a:prstGeom prst="rect">
            <a:avLst/>
          </a:prstGeom>
        </p:spPr>
      </p:pic>
    </p:spTree>
    <p:extLst>
      <p:ext uri="{BB962C8B-B14F-4D97-AF65-F5344CB8AC3E}">
        <p14:creationId xmlns:p14="http://schemas.microsoft.com/office/powerpoint/2010/main" val="1671634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Databases</a:t>
            </a:r>
          </a:p>
        </p:txBody>
      </p:sp>
      <p:sp>
        <p:nvSpPr>
          <p:cNvPr id="3" name="Content Placeholder 2"/>
          <p:cNvSpPr>
            <a:spLocks noGrp="1"/>
          </p:cNvSpPr>
          <p:nvPr>
            <p:ph idx="1"/>
          </p:nvPr>
        </p:nvSpPr>
        <p:spPr/>
        <p:txBody>
          <a:bodyPr/>
          <a:lstStyle/>
          <a:p>
            <a:r>
              <a:rPr lang="en-IE" dirty="0"/>
              <a:t>Databases (both open  and closed source ) show large expression of vulnerabilities of exploits.</a:t>
            </a:r>
          </a:p>
          <a:p>
            <a:r>
              <a:rPr lang="en-IE" dirty="0"/>
              <a:t>Open source databases even with low market share have low expression of exploits and vulnerabilities.</a:t>
            </a:r>
          </a:p>
        </p:txBody>
      </p:sp>
    </p:spTree>
    <p:extLst>
      <p:ext uri="{BB962C8B-B14F-4D97-AF65-F5344CB8AC3E}">
        <p14:creationId xmlns:p14="http://schemas.microsoft.com/office/powerpoint/2010/main" val="1248058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What else can we do with this data? </a:t>
            </a:r>
          </a:p>
        </p:txBody>
      </p:sp>
      <p:sp>
        <p:nvSpPr>
          <p:cNvPr id="3" name="Content Placeholder 2"/>
          <p:cNvSpPr>
            <a:spLocks noGrp="1"/>
          </p:cNvSpPr>
          <p:nvPr>
            <p:ph idx="1"/>
          </p:nvPr>
        </p:nvSpPr>
        <p:spPr/>
        <p:txBody>
          <a:bodyPr/>
          <a:lstStyle/>
          <a:p>
            <a:r>
              <a:rPr lang="en-IE" dirty="0"/>
              <a:t>We can see that for some of technology branch’s there appeared to be a relationship  between market share and expression of vulnerabilities and exploits and a piece of software.</a:t>
            </a:r>
          </a:p>
          <a:p>
            <a:r>
              <a:rPr lang="en-IE" dirty="0"/>
              <a:t>There also appeared to be for some of the tech branch’s (databases) looked at a relationship between whether a software type being open source as opposed to closed source had on the expression of vulnerabilities and exploits.</a:t>
            </a:r>
          </a:p>
          <a:p>
            <a:r>
              <a:rPr lang="en-IE" dirty="0"/>
              <a:t>Also we could see across all branch’s that some of the older software had a high expression of exploits and vulnerabilities.</a:t>
            </a:r>
          </a:p>
        </p:txBody>
      </p:sp>
    </p:spTree>
    <p:extLst>
      <p:ext uri="{BB962C8B-B14F-4D97-AF65-F5344CB8AC3E}">
        <p14:creationId xmlns:p14="http://schemas.microsoft.com/office/powerpoint/2010/main" val="1996884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Difference in product of CVSS scores for open source and  closed source </a:t>
            </a:r>
          </a:p>
        </p:txBody>
      </p:sp>
      <p:pic>
        <p:nvPicPr>
          <p:cNvPr id="6" name="Content Placeholder 5"/>
          <p:cNvPicPr>
            <a:picLocks noGrp="1" noChangeAspect="1"/>
          </p:cNvPicPr>
          <p:nvPr>
            <p:ph idx="1"/>
          </p:nvPr>
        </p:nvPicPr>
        <p:blipFill>
          <a:blip r:embed="rId2"/>
          <a:stretch>
            <a:fillRect/>
          </a:stretch>
        </p:blipFill>
        <p:spPr>
          <a:xfrm>
            <a:off x="1245140" y="2336800"/>
            <a:ext cx="8677073" cy="3598863"/>
          </a:xfrm>
          <a:prstGeom prst="rect">
            <a:avLst/>
          </a:prstGeom>
        </p:spPr>
      </p:pic>
    </p:spTree>
    <p:extLst>
      <p:ext uri="{BB962C8B-B14F-4D97-AF65-F5344CB8AC3E}">
        <p14:creationId xmlns:p14="http://schemas.microsoft.com/office/powerpoint/2010/main" val="1407825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Aim of the work	</a:t>
            </a:r>
          </a:p>
        </p:txBody>
      </p:sp>
      <p:sp>
        <p:nvSpPr>
          <p:cNvPr id="3" name="Content Placeholder 2"/>
          <p:cNvSpPr>
            <a:spLocks noGrp="1"/>
          </p:cNvSpPr>
          <p:nvPr>
            <p:ph idx="1"/>
          </p:nvPr>
        </p:nvSpPr>
        <p:spPr/>
        <p:txBody>
          <a:bodyPr/>
          <a:lstStyle/>
          <a:p>
            <a:r>
              <a:rPr lang="en-IE" dirty="0"/>
              <a:t>Identify exploit and vulnerability data sources and management</a:t>
            </a:r>
          </a:p>
          <a:p>
            <a:r>
              <a:rPr lang="en-IE" dirty="0"/>
              <a:t>Evaluate methodologies for quantifying levels of vulnerabilities and exploits data.</a:t>
            </a:r>
          </a:p>
          <a:p>
            <a:r>
              <a:rPr lang="en-IE" dirty="0"/>
              <a:t>Identify sources of data (</a:t>
            </a:r>
            <a:r>
              <a:rPr lang="en-IE" dirty="0" err="1"/>
              <a:t>vfeed</a:t>
            </a:r>
            <a:r>
              <a:rPr lang="en-IE" dirty="0"/>
              <a:t>, </a:t>
            </a:r>
            <a:r>
              <a:rPr lang="en-IE" dirty="0" err="1"/>
              <a:t>exploitdb</a:t>
            </a:r>
            <a:r>
              <a:rPr lang="en-IE" dirty="0"/>
              <a:t>, </a:t>
            </a:r>
            <a:r>
              <a:rPr lang="en-IE" dirty="0" err="1"/>
              <a:t>netmarket</a:t>
            </a:r>
            <a:r>
              <a:rPr lang="en-IE" dirty="0"/>
              <a:t> trends, </a:t>
            </a:r>
            <a:r>
              <a:rPr lang="en-IE" dirty="0" err="1"/>
              <a:t>blackduck</a:t>
            </a:r>
            <a:r>
              <a:rPr lang="en-IE" dirty="0"/>
              <a:t>, </a:t>
            </a:r>
            <a:r>
              <a:rPr lang="en-IE" dirty="0" err="1"/>
              <a:t>wikipedia</a:t>
            </a:r>
            <a:r>
              <a:rPr lang="en-IE" dirty="0"/>
              <a:t>).</a:t>
            </a:r>
          </a:p>
          <a:p>
            <a:r>
              <a:rPr lang="en-IE" dirty="0"/>
              <a:t>Identify software low in numbers of exploits and vulnerabilities.</a:t>
            </a:r>
          </a:p>
          <a:p>
            <a:r>
              <a:rPr lang="en-IE" dirty="0"/>
              <a:t>Gain an understanding of what may be driving  exploits and vulnerabilities in software (market share, Open source or closed source model, age (time since release) ).</a:t>
            </a:r>
          </a:p>
        </p:txBody>
      </p:sp>
    </p:spTree>
    <p:extLst>
      <p:ext uri="{BB962C8B-B14F-4D97-AF65-F5344CB8AC3E}">
        <p14:creationId xmlns:p14="http://schemas.microsoft.com/office/powerpoint/2010/main" val="16020633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Difference in product of CVSS scores for open source and  closed source </a:t>
            </a:r>
          </a:p>
        </p:txBody>
      </p:sp>
      <p:sp>
        <p:nvSpPr>
          <p:cNvPr id="3" name="Content Placeholder 2"/>
          <p:cNvSpPr>
            <a:spLocks noGrp="1"/>
          </p:cNvSpPr>
          <p:nvPr>
            <p:ph idx="1"/>
          </p:nvPr>
        </p:nvSpPr>
        <p:spPr/>
        <p:txBody>
          <a:bodyPr/>
          <a:lstStyle/>
          <a:p>
            <a:r>
              <a:rPr lang="en-IE" dirty="0"/>
              <a:t>There appears to be a difference between the two from the boxplot. Lets run an ANOVA test. Its marginal</a:t>
            </a:r>
          </a:p>
          <a:p>
            <a:endParaRPr lang="en-IE" dirty="0"/>
          </a:p>
        </p:txBody>
      </p:sp>
      <p:pic>
        <p:nvPicPr>
          <p:cNvPr id="4" name="Picture 3"/>
          <p:cNvPicPr>
            <a:picLocks noChangeAspect="1"/>
          </p:cNvPicPr>
          <p:nvPr/>
        </p:nvPicPr>
        <p:blipFill>
          <a:blip r:embed="rId2"/>
          <a:stretch>
            <a:fillRect/>
          </a:stretch>
        </p:blipFill>
        <p:spPr>
          <a:xfrm>
            <a:off x="984250" y="3445968"/>
            <a:ext cx="5448300" cy="1381125"/>
          </a:xfrm>
          <a:prstGeom prst="rect">
            <a:avLst/>
          </a:prstGeom>
        </p:spPr>
      </p:pic>
    </p:spTree>
    <p:extLst>
      <p:ext uri="{BB962C8B-B14F-4D97-AF65-F5344CB8AC3E}">
        <p14:creationId xmlns:p14="http://schemas.microsoft.com/office/powerpoint/2010/main" val="107528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What about the relationship between market share and time since release with the product of CVSS scores? </a:t>
            </a:r>
          </a:p>
        </p:txBody>
      </p:sp>
      <p:sp>
        <p:nvSpPr>
          <p:cNvPr id="3" name="Content Placeholder 2"/>
          <p:cNvSpPr>
            <a:spLocks noGrp="1"/>
          </p:cNvSpPr>
          <p:nvPr>
            <p:ph idx="1"/>
          </p:nvPr>
        </p:nvSpPr>
        <p:spPr/>
        <p:txBody>
          <a:bodyPr/>
          <a:lstStyle/>
          <a:p>
            <a:r>
              <a:rPr lang="en-IE" dirty="0"/>
              <a:t>There is  positive correlation between CVSS prod scored (scaled within each of the different branch’s) and market share (within each branch) and the time since a product was released.</a:t>
            </a:r>
          </a:p>
          <a:p>
            <a:endParaRPr lang="en-IE" dirty="0"/>
          </a:p>
          <a:p>
            <a:endParaRPr lang="en-IE" dirty="0"/>
          </a:p>
        </p:txBody>
      </p:sp>
      <p:pic>
        <p:nvPicPr>
          <p:cNvPr id="4" name="Picture 3"/>
          <p:cNvPicPr>
            <a:picLocks noChangeAspect="1"/>
          </p:cNvPicPr>
          <p:nvPr/>
        </p:nvPicPr>
        <p:blipFill>
          <a:blip r:embed="rId2"/>
          <a:stretch>
            <a:fillRect/>
          </a:stretch>
        </p:blipFill>
        <p:spPr>
          <a:xfrm>
            <a:off x="920750" y="3684093"/>
            <a:ext cx="5981700" cy="904875"/>
          </a:xfrm>
          <a:prstGeom prst="rect">
            <a:avLst/>
          </a:prstGeom>
        </p:spPr>
      </p:pic>
    </p:spTree>
    <p:extLst>
      <p:ext uri="{BB962C8B-B14F-4D97-AF65-F5344CB8AC3E}">
        <p14:creationId xmlns:p14="http://schemas.microsoft.com/office/powerpoint/2010/main" val="3091409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Is there a difference in the correlation between market share, release date </a:t>
            </a:r>
            <a:r>
              <a:rPr lang="en-IE" dirty="0" err="1"/>
              <a:t>timediff</a:t>
            </a:r>
            <a:r>
              <a:rPr lang="en-IE" dirty="0"/>
              <a:t> for open and closed source?</a:t>
            </a:r>
          </a:p>
        </p:txBody>
      </p:sp>
      <p:pic>
        <p:nvPicPr>
          <p:cNvPr id="4" name="Content Placeholder 3"/>
          <p:cNvPicPr>
            <a:picLocks noGrp="1" noChangeAspect="1"/>
          </p:cNvPicPr>
          <p:nvPr>
            <p:ph idx="1"/>
          </p:nvPr>
        </p:nvPicPr>
        <p:blipFill>
          <a:blip r:embed="rId2"/>
          <a:stretch>
            <a:fillRect/>
          </a:stretch>
        </p:blipFill>
        <p:spPr>
          <a:xfrm>
            <a:off x="680321" y="2336800"/>
            <a:ext cx="9200279" cy="4184770"/>
          </a:xfrm>
          <a:prstGeom prst="rect">
            <a:avLst/>
          </a:prstGeom>
        </p:spPr>
      </p:pic>
    </p:spTree>
    <p:extLst>
      <p:ext uri="{BB962C8B-B14F-4D97-AF65-F5344CB8AC3E}">
        <p14:creationId xmlns:p14="http://schemas.microsoft.com/office/powerpoint/2010/main" val="13536054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How do market share, days since release, days sine end of support effect level of vulnerability in software?</a:t>
            </a:r>
          </a:p>
        </p:txBody>
      </p:sp>
      <p:pic>
        <p:nvPicPr>
          <p:cNvPr id="4" name="Content Placeholder 3"/>
          <p:cNvPicPr>
            <a:picLocks noGrp="1" noChangeAspect="1"/>
          </p:cNvPicPr>
          <p:nvPr>
            <p:ph idx="1"/>
          </p:nvPr>
        </p:nvPicPr>
        <p:blipFill>
          <a:blip r:embed="rId2"/>
          <a:stretch>
            <a:fillRect/>
          </a:stretch>
        </p:blipFill>
        <p:spPr>
          <a:xfrm>
            <a:off x="680321" y="2336800"/>
            <a:ext cx="10671857" cy="3598863"/>
          </a:xfrm>
          <a:prstGeom prst="rect">
            <a:avLst/>
          </a:prstGeom>
        </p:spPr>
      </p:pic>
    </p:spTree>
    <p:extLst>
      <p:ext uri="{BB962C8B-B14F-4D97-AF65-F5344CB8AC3E}">
        <p14:creationId xmlns:p14="http://schemas.microsoft.com/office/powerpoint/2010/main" val="27138913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Can we model Product of CVSS scores in terms of market share , time since release and whether its open or closed source.</a:t>
            </a:r>
          </a:p>
        </p:txBody>
      </p:sp>
      <p:pic>
        <p:nvPicPr>
          <p:cNvPr id="4" name="Content Placeholder 3"/>
          <p:cNvPicPr>
            <a:picLocks noGrp="1" noChangeAspect="1"/>
          </p:cNvPicPr>
          <p:nvPr>
            <p:ph idx="1"/>
          </p:nvPr>
        </p:nvPicPr>
        <p:blipFill>
          <a:blip r:embed="rId2"/>
          <a:stretch>
            <a:fillRect/>
          </a:stretch>
        </p:blipFill>
        <p:spPr>
          <a:xfrm>
            <a:off x="680321" y="2336800"/>
            <a:ext cx="10267079" cy="3598863"/>
          </a:xfrm>
          <a:prstGeom prst="rect">
            <a:avLst/>
          </a:prstGeom>
        </p:spPr>
      </p:pic>
    </p:spTree>
    <p:extLst>
      <p:ext uri="{BB962C8B-B14F-4D97-AF65-F5344CB8AC3E}">
        <p14:creationId xmlns:p14="http://schemas.microsoft.com/office/powerpoint/2010/main" val="11182686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Tree explained</a:t>
            </a:r>
          </a:p>
        </p:txBody>
      </p:sp>
      <p:sp>
        <p:nvSpPr>
          <p:cNvPr id="3" name="Content Placeholder 2"/>
          <p:cNvSpPr>
            <a:spLocks noGrp="1"/>
          </p:cNvSpPr>
          <p:nvPr>
            <p:ph idx="1"/>
          </p:nvPr>
        </p:nvSpPr>
        <p:spPr/>
        <p:txBody>
          <a:bodyPr/>
          <a:lstStyle/>
          <a:p>
            <a:r>
              <a:rPr lang="en-IE" dirty="0"/>
              <a:t>R</a:t>
            </a:r>
            <a:r>
              <a:rPr lang="en-IE" baseline="30000" dirty="0"/>
              <a:t>2</a:t>
            </a:r>
            <a:r>
              <a:rPr lang="en-IE" dirty="0"/>
              <a:t> =0.7932, Press statistic = -0.0843364</a:t>
            </a:r>
          </a:p>
          <a:p>
            <a:r>
              <a:rPr lang="en-IE" dirty="0"/>
              <a:t>Interpretation the further up the tree the more important the criteria. Market share most important, whether open source or closed source not important.</a:t>
            </a:r>
          </a:p>
          <a:p>
            <a:r>
              <a:rPr lang="en-IE" dirty="0"/>
              <a:t>Software with high market share have high CVSS </a:t>
            </a:r>
            <a:r>
              <a:rPr lang="en-IE" dirty="0" err="1"/>
              <a:t>prodscore</a:t>
            </a:r>
            <a:r>
              <a:rPr lang="en-IE" dirty="0"/>
              <a:t> (scaled within branch).</a:t>
            </a:r>
          </a:p>
          <a:p>
            <a:r>
              <a:rPr lang="en-IE" dirty="0"/>
              <a:t>Lower market  share, software CVSS </a:t>
            </a:r>
            <a:r>
              <a:rPr lang="en-IE" dirty="0" err="1"/>
              <a:t>prodscores</a:t>
            </a:r>
            <a:r>
              <a:rPr lang="en-IE" dirty="0"/>
              <a:t> dependent on how old it is?</a:t>
            </a:r>
          </a:p>
          <a:p>
            <a:r>
              <a:rPr lang="en-IE" dirty="0"/>
              <a:t>Open and closed source does not affect the CVSS </a:t>
            </a:r>
            <a:r>
              <a:rPr lang="en-IE" dirty="0" err="1"/>
              <a:t>prodscore</a:t>
            </a:r>
            <a:r>
              <a:rPr lang="en-IE" dirty="0"/>
              <a:t>.</a:t>
            </a:r>
          </a:p>
          <a:p>
            <a:endParaRPr lang="en-IE" dirty="0"/>
          </a:p>
          <a:p>
            <a:endParaRPr lang="en-IE" dirty="0"/>
          </a:p>
        </p:txBody>
      </p:sp>
    </p:spTree>
    <p:extLst>
      <p:ext uri="{BB962C8B-B14F-4D97-AF65-F5344CB8AC3E}">
        <p14:creationId xmlns:p14="http://schemas.microsoft.com/office/powerpoint/2010/main" val="2165779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Conclusions</a:t>
            </a:r>
          </a:p>
        </p:txBody>
      </p:sp>
      <p:sp>
        <p:nvSpPr>
          <p:cNvPr id="3" name="Content Placeholder 2"/>
          <p:cNvSpPr>
            <a:spLocks noGrp="1"/>
          </p:cNvSpPr>
          <p:nvPr>
            <p:ph idx="1"/>
          </p:nvPr>
        </p:nvSpPr>
        <p:spPr/>
        <p:txBody>
          <a:bodyPr/>
          <a:lstStyle/>
          <a:p>
            <a:r>
              <a:rPr lang="en-IE" dirty="0" err="1"/>
              <a:t>Heatmaps</a:t>
            </a:r>
            <a:r>
              <a:rPr lang="en-IE" dirty="0"/>
              <a:t> are an effective means of visualizing exploits in software.</a:t>
            </a:r>
          </a:p>
          <a:p>
            <a:r>
              <a:rPr lang="en-IE" dirty="0"/>
              <a:t>Distance matrices can be used to see how far a software product is from best in class or worst in class. These can also be visualized with distance matrices.</a:t>
            </a:r>
          </a:p>
          <a:p>
            <a:r>
              <a:rPr lang="en-IE" dirty="0"/>
              <a:t>Using CVSS </a:t>
            </a:r>
            <a:r>
              <a:rPr lang="en-IE" dirty="0" err="1"/>
              <a:t>prodscores</a:t>
            </a:r>
            <a:r>
              <a:rPr lang="en-IE" dirty="0"/>
              <a:t> (product of (impact, exploit and the base score) appears to be strong relationship between market share and CVSS </a:t>
            </a:r>
            <a:r>
              <a:rPr lang="en-IE" dirty="0" err="1"/>
              <a:t>prodscores</a:t>
            </a:r>
            <a:r>
              <a:rPr lang="en-IE" dirty="0"/>
              <a:t>, this is especially true in the case of Open source software.</a:t>
            </a:r>
          </a:p>
          <a:p>
            <a:endParaRPr lang="en-IE" dirty="0"/>
          </a:p>
        </p:txBody>
      </p:sp>
    </p:spTree>
    <p:extLst>
      <p:ext uri="{BB962C8B-B14F-4D97-AF65-F5344CB8AC3E}">
        <p14:creationId xmlns:p14="http://schemas.microsoft.com/office/powerpoint/2010/main" val="30437392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What next?</a:t>
            </a:r>
          </a:p>
        </p:txBody>
      </p:sp>
      <p:sp>
        <p:nvSpPr>
          <p:cNvPr id="3" name="Content Placeholder 2"/>
          <p:cNvSpPr>
            <a:spLocks noGrp="1"/>
          </p:cNvSpPr>
          <p:nvPr>
            <p:ph idx="1"/>
          </p:nvPr>
        </p:nvSpPr>
        <p:spPr/>
        <p:txBody>
          <a:bodyPr/>
          <a:lstStyle/>
          <a:p>
            <a:r>
              <a:rPr lang="en-IE" dirty="0"/>
              <a:t>Additional data should be integrated into project to see how they affect analysis of CVSS prod scores or exploit counts, such as number of contributors to project or code base by language.</a:t>
            </a:r>
          </a:p>
          <a:p>
            <a:r>
              <a:rPr lang="en-IE" dirty="0"/>
              <a:t>Text analysis of exploit and vulnerability data.</a:t>
            </a:r>
          </a:p>
          <a:p>
            <a:r>
              <a:rPr lang="en-IE" dirty="0"/>
              <a:t>Versioning of exploit and vulnerability data, to see how they change over time, change point detection for vulnerabilities and exploits in software.</a:t>
            </a:r>
          </a:p>
          <a:p>
            <a:endParaRPr lang="en-IE" dirty="0"/>
          </a:p>
        </p:txBody>
      </p:sp>
    </p:spTree>
    <p:extLst>
      <p:ext uri="{BB962C8B-B14F-4D97-AF65-F5344CB8AC3E}">
        <p14:creationId xmlns:p14="http://schemas.microsoft.com/office/powerpoint/2010/main" val="3587483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Data sources</a:t>
            </a:r>
          </a:p>
        </p:txBody>
      </p:sp>
      <p:sp>
        <p:nvSpPr>
          <p:cNvPr id="3" name="Content Placeholder 2"/>
          <p:cNvSpPr>
            <a:spLocks noGrp="1"/>
          </p:cNvSpPr>
          <p:nvPr>
            <p:ph idx="1"/>
          </p:nvPr>
        </p:nvSpPr>
        <p:spPr/>
        <p:txBody>
          <a:bodyPr>
            <a:normAutofit fontScale="70000" lnSpcReduction="20000"/>
          </a:bodyPr>
          <a:lstStyle/>
          <a:p>
            <a:r>
              <a:rPr lang="en-IE" dirty="0" err="1"/>
              <a:t>Vfeed</a:t>
            </a:r>
            <a:r>
              <a:rPr lang="en-IE" dirty="0"/>
              <a:t> is a python script that builds a </a:t>
            </a:r>
            <a:r>
              <a:rPr lang="en-IE" dirty="0" err="1"/>
              <a:t>upto</a:t>
            </a:r>
            <a:r>
              <a:rPr lang="en-IE" dirty="0"/>
              <a:t> date  feed of vulnerability data from NIST building your own copy of NVD.</a:t>
            </a:r>
          </a:p>
          <a:p>
            <a:r>
              <a:rPr lang="en-IE" dirty="0"/>
              <a:t>Script allows  you to build or update database (SQLITE) periodically.</a:t>
            </a:r>
          </a:p>
          <a:p>
            <a:r>
              <a:rPr lang="en-IE" dirty="0"/>
              <a:t>The database was enhanced by  adding other data (</a:t>
            </a:r>
            <a:r>
              <a:rPr lang="en-IE" dirty="0" err="1"/>
              <a:t>Exploit.db</a:t>
            </a:r>
            <a:r>
              <a:rPr lang="en-IE" dirty="0"/>
              <a:t>) on exploit information held by offensive security.</a:t>
            </a:r>
          </a:p>
          <a:p>
            <a:r>
              <a:rPr lang="en-IE" dirty="0"/>
              <a:t>Enhanced reporting layer (proprietary enhanced </a:t>
            </a:r>
            <a:r>
              <a:rPr lang="en-IE" dirty="0" err="1"/>
              <a:t>vfeed</a:t>
            </a:r>
            <a:r>
              <a:rPr lang="en-IE" dirty="0"/>
              <a:t>) built on </a:t>
            </a:r>
            <a:r>
              <a:rPr lang="en-IE" dirty="0" err="1"/>
              <a:t>vfeed</a:t>
            </a:r>
            <a:r>
              <a:rPr lang="en-IE" dirty="0"/>
              <a:t> (joins vulnerability and exploit data and </a:t>
            </a:r>
            <a:r>
              <a:rPr lang="en-IE" dirty="0" err="1"/>
              <a:t>denormalizes</a:t>
            </a:r>
            <a:r>
              <a:rPr lang="en-IE" dirty="0"/>
              <a:t> for reporting ease) which makes it easier to report on data. SQLite script used to do this.</a:t>
            </a:r>
          </a:p>
          <a:p>
            <a:r>
              <a:rPr lang="en-IE" dirty="0"/>
              <a:t>Market share data scraped using </a:t>
            </a:r>
            <a:r>
              <a:rPr lang="en-IE" dirty="0" err="1"/>
              <a:t>rvest</a:t>
            </a:r>
            <a:r>
              <a:rPr lang="en-IE" dirty="0"/>
              <a:t> from </a:t>
            </a:r>
            <a:r>
              <a:rPr lang="en-IE" dirty="0" err="1"/>
              <a:t>netmarketshare</a:t>
            </a:r>
            <a:r>
              <a:rPr lang="en-IE" dirty="0"/>
              <a:t>, w3techs, DB-engines, Distro watch.</a:t>
            </a:r>
          </a:p>
          <a:p>
            <a:r>
              <a:rPr lang="en-IE" dirty="0"/>
              <a:t>End of life info scraped from </a:t>
            </a:r>
            <a:r>
              <a:rPr lang="en-IE" dirty="0" err="1"/>
              <a:t>alohahsap.org,wikipedia</a:t>
            </a:r>
            <a:r>
              <a:rPr lang="en-IE" dirty="0"/>
              <a:t> using </a:t>
            </a:r>
            <a:r>
              <a:rPr lang="en-IE" dirty="0" err="1"/>
              <a:t>rvest</a:t>
            </a:r>
            <a:r>
              <a:rPr lang="en-IE" dirty="0"/>
              <a:t>.</a:t>
            </a:r>
          </a:p>
          <a:p>
            <a:r>
              <a:rPr lang="en-IE" dirty="0"/>
              <a:t>Datasets </a:t>
            </a:r>
            <a:r>
              <a:rPr lang="en-IE" dirty="0" err="1"/>
              <a:t>assemebled</a:t>
            </a:r>
            <a:r>
              <a:rPr lang="en-IE" dirty="0"/>
              <a:t> in r using </a:t>
            </a:r>
            <a:r>
              <a:rPr lang="en-IE" dirty="0" err="1"/>
              <a:t>dplyr</a:t>
            </a:r>
            <a:r>
              <a:rPr lang="en-IE" dirty="0"/>
              <a:t> and </a:t>
            </a:r>
            <a:r>
              <a:rPr lang="en-IE" dirty="0" err="1"/>
              <a:t>sqldf</a:t>
            </a:r>
            <a:r>
              <a:rPr lang="en-IE" dirty="0"/>
              <a:t> to talk to enhanced </a:t>
            </a:r>
            <a:r>
              <a:rPr lang="en-IE" dirty="0" err="1"/>
              <a:t>vfeed</a:t>
            </a:r>
            <a:r>
              <a:rPr lang="en-IE" dirty="0"/>
              <a:t>.</a:t>
            </a:r>
          </a:p>
          <a:p>
            <a:r>
              <a:rPr lang="en-IE" dirty="0"/>
              <a:t>Self collated mapping CPE to product file (csv) .</a:t>
            </a:r>
          </a:p>
          <a:p>
            <a:endParaRPr lang="en-IE" dirty="0"/>
          </a:p>
          <a:p>
            <a:endParaRPr lang="en-IE" dirty="0"/>
          </a:p>
        </p:txBody>
      </p:sp>
    </p:spTree>
    <p:extLst>
      <p:ext uri="{BB962C8B-B14F-4D97-AF65-F5344CB8AC3E}">
        <p14:creationId xmlns:p14="http://schemas.microsoft.com/office/powerpoint/2010/main" val="1869738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Vfeed</a:t>
            </a:r>
            <a:r>
              <a:rPr lang="en-IE" dirty="0"/>
              <a:t>- CPE’s and CVE’s</a:t>
            </a:r>
          </a:p>
        </p:txBody>
      </p:sp>
      <p:sp>
        <p:nvSpPr>
          <p:cNvPr id="3" name="Content Placeholder 2"/>
          <p:cNvSpPr>
            <a:spLocks noGrp="1"/>
          </p:cNvSpPr>
          <p:nvPr>
            <p:ph idx="1"/>
          </p:nvPr>
        </p:nvSpPr>
        <p:spPr/>
        <p:txBody>
          <a:bodyPr>
            <a:normAutofit fontScale="77500" lnSpcReduction="20000"/>
          </a:bodyPr>
          <a:lstStyle/>
          <a:p>
            <a:r>
              <a:rPr lang="en-IE" dirty="0"/>
              <a:t>The Common Product Enumerator (CPE) is a logical, structured and systematic naming convention for information technology systems, software, and packages. CPE is made up of a explicit name format, a means for validating names against a system, and a description format for binding text and tests to a name.</a:t>
            </a:r>
          </a:p>
          <a:p>
            <a:r>
              <a:rPr lang="en-IE" dirty="0"/>
              <a:t>The </a:t>
            </a:r>
            <a:r>
              <a:rPr lang="en-IE" b="1" dirty="0"/>
              <a:t>Common Vulnerabilities and Exposures</a:t>
            </a:r>
            <a:r>
              <a:rPr lang="en-IE" dirty="0"/>
              <a:t> (</a:t>
            </a:r>
            <a:r>
              <a:rPr lang="en-IE" b="1" dirty="0"/>
              <a:t>CVE</a:t>
            </a:r>
            <a:r>
              <a:rPr lang="en-IE" dirty="0"/>
              <a:t>) system is a means for referencing known </a:t>
            </a:r>
            <a:r>
              <a:rPr lang="en-IE" b="1" i="1" dirty="0">
                <a:hlinkClick r:id="rId2" tooltip="Information security"/>
              </a:rPr>
              <a:t>information-security</a:t>
            </a:r>
            <a:r>
              <a:rPr lang="en-IE" b="1" i="1" dirty="0"/>
              <a:t> </a:t>
            </a:r>
            <a:r>
              <a:rPr lang="en-IE" b="1" i="1" dirty="0">
                <a:hlinkClick r:id="rId3" tooltip="Vulnerability (computing)"/>
              </a:rPr>
              <a:t>vulnerabilities</a:t>
            </a:r>
            <a:r>
              <a:rPr lang="en-IE" dirty="0"/>
              <a:t> and exposures.</a:t>
            </a:r>
          </a:p>
          <a:p>
            <a:r>
              <a:rPr lang="en-IE" dirty="0"/>
              <a:t>They are sadly not used widely by vendors with some notable open source community products which have embraced the system (Apache, SQLite). </a:t>
            </a:r>
          </a:p>
          <a:p>
            <a:r>
              <a:rPr lang="en-IE" dirty="0"/>
              <a:t>CPE’s need to be largely adopted as part of any software and hardware management solution, the only way to allow automated security auditing. Some organisations have done this largely in defence sector in US (have openly admitted their use and help maintain them). </a:t>
            </a:r>
          </a:p>
          <a:p>
            <a:r>
              <a:rPr lang="en-IE" dirty="0"/>
              <a:t>However there is large scale adoption of CVE’s by all vendors and methodology developed by NIST has largely been adopted, (https://cve.mitre.org/cve/cna.html).</a:t>
            </a:r>
          </a:p>
        </p:txBody>
      </p:sp>
    </p:spTree>
    <p:extLst>
      <p:ext uri="{BB962C8B-B14F-4D97-AF65-F5344CB8AC3E}">
        <p14:creationId xmlns:p14="http://schemas.microsoft.com/office/powerpoint/2010/main" val="2750230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Measures used in the analysis</a:t>
            </a:r>
          </a:p>
        </p:txBody>
      </p:sp>
      <p:sp>
        <p:nvSpPr>
          <p:cNvPr id="3" name="Content Placeholder 2"/>
          <p:cNvSpPr>
            <a:spLocks noGrp="1"/>
          </p:cNvSpPr>
          <p:nvPr>
            <p:ph idx="1"/>
          </p:nvPr>
        </p:nvSpPr>
        <p:spPr/>
        <p:txBody>
          <a:bodyPr>
            <a:normAutofit/>
          </a:bodyPr>
          <a:lstStyle/>
          <a:p>
            <a:r>
              <a:rPr lang="en-IE" dirty="0"/>
              <a:t>Exploit and vulnerability reporting is enhanced by one-hot encoding the type.</a:t>
            </a:r>
          </a:p>
          <a:p>
            <a:r>
              <a:rPr lang="en-IE" dirty="0"/>
              <a:t>CVE scores are broken down by Base (effect) Scores, Temporal (effect) Scores, Environmental (effect) scores.</a:t>
            </a:r>
          </a:p>
          <a:p>
            <a:r>
              <a:rPr lang="en-IE" dirty="0"/>
              <a:t>Scores run from range 0-10 (10 being worst) and are continuous in nature.</a:t>
            </a:r>
          </a:p>
          <a:p>
            <a:r>
              <a:rPr lang="en-IE" dirty="0"/>
              <a:t>Complete documentation on scores is available here (https://www.first.org/cvss/v2/guide).</a:t>
            </a:r>
          </a:p>
        </p:txBody>
      </p:sp>
    </p:spTree>
    <p:extLst>
      <p:ext uri="{BB962C8B-B14F-4D97-AF65-F5344CB8AC3E}">
        <p14:creationId xmlns:p14="http://schemas.microsoft.com/office/powerpoint/2010/main" val="1125793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Visually analysing our data- </a:t>
            </a:r>
            <a:r>
              <a:rPr lang="en-IE" dirty="0" err="1"/>
              <a:t>heatmaps</a:t>
            </a:r>
            <a:r>
              <a:rPr lang="en-IE" dirty="0"/>
              <a:t> and distance matrices</a:t>
            </a:r>
          </a:p>
        </p:txBody>
      </p:sp>
      <p:sp>
        <p:nvSpPr>
          <p:cNvPr id="3" name="Content Placeholder 2"/>
          <p:cNvSpPr>
            <a:spLocks noGrp="1"/>
          </p:cNvSpPr>
          <p:nvPr>
            <p:ph idx="1"/>
          </p:nvPr>
        </p:nvSpPr>
        <p:spPr/>
        <p:txBody>
          <a:bodyPr/>
          <a:lstStyle/>
          <a:p>
            <a:r>
              <a:rPr lang="en-IE" dirty="0" err="1"/>
              <a:t>Heatmaps</a:t>
            </a:r>
            <a:r>
              <a:rPr lang="en-IE" dirty="0"/>
              <a:t> are used because data is analysed within a particular technology branch (Desktop OS, Mobile OS, Web-browser, Web-server). High dimensionality, low number of observations data.</a:t>
            </a:r>
          </a:p>
          <a:p>
            <a:r>
              <a:rPr lang="en-IE" dirty="0"/>
              <a:t>This type of data makes them ideal for use with </a:t>
            </a:r>
            <a:r>
              <a:rPr lang="en-IE" dirty="0" err="1"/>
              <a:t>heatmaps</a:t>
            </a:r>
            <a:r>
              <a:rPr lang="en-IE" dirty="0"/>
              <a:t>.</a:t>
            </a:r>
          </a:p>
          <a:p>
            <a:r>
              <a:rPr lang="en-IE" dirty="0" err="1"/>
              <a:t>Heatmaps</a:t>
            </a:r>
            <a:r>
              <a:rPr lang="en-IE" dirty="0"/>
              <a:t> are used to quickly good or bad performing software in terms of reported exploits and vulnerabilities.</a:t>
            </a:r>
          </a:p>
          <a:p>
            <a:r>
              <a:rPr lang="en-IE" dirty="0" err="1"/>
              <a:t>Heatmaps</a:t>
            </a:r>
            <a:r>
              <a:rPr lang="en-IE" dirty="0"/>
              <a:t> of distance matrix based (based on </a:t>
            </a:r>
            <a:r>
              <a:rPr lang="en-IE" dirty="0" err="1"/>
              <a:t>euclidean</a:t>
            </a:r>
            <a:r>
              <a:rPr lang="en-IE" dirty="0"/>
              <a:t>) on exploit and vulnerability matrix allows us to identify a particular product is from a particular “good” or “bad” solution.</a:t>
            </a:r>
          </a:p>
        </p:txBody>
      </p:sp>
    </p:spTree>
    <p:extLst>
      <p:ext uri="{BB962C8B-B14F-4D97-AF65-F5344CB8AC3E}">
        <p14:creationId xmlns:p14="http://schemas.microsoft.com/office/powerpoint/2010/main" val="4011042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Visualizing exploits in Desktop OS’s (Green low, Red High, Grey no reported values)</a:t>
            </a:r>
          </a:p>
        </p:txBody>
      </p:sp>
      <p:sp>
        <p:nvSpPr>
          <p:cNvPr id="5" name="Content Placeholder 4"/>
          <p:cNvSpPr>
            <a:spLocks noGrp="1"/>
          </p:cNvSpPr>
          <p:nvPr>
            <p:ph idx="1"/>
          </p:nvPr>
        </p:nvSpPr>
        <p:spPr/>
        <p:txBody>
          <a:bodyPr/>
          <a:lstStyle/>
          <a:p>
            <a:endParaRPr lang="en-IE"/>
          </a:p>
        </p:txBody>
      </p:sp>
      <p:pic>
        <p:nvPicPr>
          <p:cNvPr id="6" name="Picture 5"/>
          <p:cNvPicPr>
            <a:picLocks noChangeAspect="1"/>
          </p:cNvPicPr>
          <p:nvPr/>
        </p:nvPicPr>
        <p:blipFill>
          <a:blip r:embed="rId2"/>
          <a:stretch>
            <a:fillRect/>
          </a:stretch>
        </p:blipFill>
        <p:spPr>
          <a:xfrm>
            <a:off x="97277" y="2042809"/>
            <a:ext cx="11371634" cy="4722293"/>
          </a:xfrm>
          <a:prstGeom prst="rect">
            <a:avLst/>
          </a:prstGeom>
        </p:spPr>
      </p:pic>
    </p:spTree>
    <p:extLst>
      <p:ext uri="{BB962C8B-B14F-4D97-AF65-F5344CB8AC3E}">
        <p14:creationId xmlns:p14="http://schemas.microsoft.com/office/powerpoint/2010/main" val="2508933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err="1"/>
              <a:t>Heatmap</a:t>
            </a:r>
            <a:r>
              <a:rPr lang="en-IE" dirty="0"/>
              <a:t> of our distance matrix (Desktop OS’s) –how far am I from best case worst case.</a:t>
            </a:r>
          </a:p>
        </p:txBody>
      </p:sp>
      <p:pic>
        <p:nvPicPr>
          <p:cNvPr id="4" name="Content Placeholder 3"/>
          <p:cNvPicPr>
            <a:picLocks noGrp="1" noChangeAspect="1"/>
          </p:cNvPicPr>
          <p:nvPr>
            <p:ph idx="1"/>
          </p:nvPr>
        </p:nvPicPr>
        <p:blipFill>
          <a:blip r:embed="rId2"/>
          <a:stretch>
            <a:fillRect/>
          </a:stretch>
        </p:blipFill>
        <p:spPr>
          <a:xfrm>
            <a:off x="184826" y="2336800"/>
            <a:ext cx="11605097" cy="4034817"/>
          </a:xfrm>
          <a:prstGeom prst="rect">
            <a:avLst/>
          </a:prstGeom>
        </p:spPr>
      </p:pic>
    </p:spTree>
    <p:extLst>
      <p:ext uri="{BB962C8B-B14F-4D97-AF65-F5344CB8AC3E}">
        <p14:creationId xmlns:p14="http://schemas.microsoft.com/office/powerpoint/2010/main" val="3511853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What do they tell us for Desktop OS’s?</a:t>
            </a:r>
          </a:p>
        </p:txBody>
      </p:sp>
      <p:sp>
        <p:nvSpPr>
          <p:cNvPr id="3" name="Content Placeholder 2"/>
          <p:cNvSpPr>
            <a:spLocks noGrp="1"/>
          </p:cNvSpPr>
          <p:nvPr>
            <p:ph idx="1"/>
          </p:nvPr>
        </p:nvSpPr>
        <p:spPr/>
        <p:txBody>
          <a:bodyPr>
            <a:normAutofit lnSpcReduction="10000"/>
          </a:bodyPr>
          <a:lstStyle/>
          <a:p>
            <a:r>
              <a:rPr lang="en-IE" dirty="0"/>
              <a:t>Desktop </a:t>
            </a:r>
            <a:r>
              <a:rPr lang="en-IE" dirty="0" err="1"/>
              <a:t>linux</a:t>
            </a:r>
            <a:r>
              <a:rPr lang="en-IE" dirty="0"/>
              <a:t> OS’s the safest, server centric </a:t>
            </a:r>
            <a:r>
              <a:rPr lang="en-IE" dirty="0" err="1"/>
              <a:t>linux</a:t>
            </a:r>
            <a:r>
              <a:rPr lang="en-IE" dirty="0"/>
              <a:t> OS’s look a bit worse and older versions of Windows and Mac </a:t>
            </a:r>
            <a:r>
              <a:rPr lang="en-IE" dirty="0" err="1"/>
              <a:t>Os</a:t>
            </a:r>
            <a:r>
              <a:rPr lang="en-IE" dirty="0"/>
              <a:t>-x look particularly unsafe (these also have the added problem of being out of support).</a:t>
            </a:r>
          </a:p>
          <a:p>
            <a:r>
              <a:rPr lang="en-IE" dirty="0" err="1"/>
              <a:t>Heatmap</a:t>
            </a:r>
            <a:r>
              <a:rPr lang="en-IE" dirty="0"/>
              <a:t> allows us to calculate how far we are from a particular solution in terms of exploits and vulnerabilities, in this way you can quantify how bad or good a piece (in terms of exploits and vulnerabilities).</a:t>
            </a:r>
          </a:p>
          <a:p>
            <a:r>
              <a:rPr lang="en-IE" dirty="0"/>
              <a:t>Can be easily extended for builds using multiple software products across different tech branches to quantify risk in terms of exploits and vulnerabilities.</a:t>
            </a:r>
          </a:p>
        </p:txBody>
      </p:sp>
    </p:spTree>
    <p:extLst>
      <p:ext uri="{BB962C8B-B14F-4D97-AF65-F5344CB8AC3E}">
        <p14:creationId xmlns:p14="http://schemas.microsoft.com/office/powerpoint/2010/main" val="32337619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1372</TotalTime>
  <Words>1252</Words>
  <Application>Microsoft Office PowerPoint</Application>
  <PresentationFormat>Widescreen</PresentationFormat>
  <Paragraphs>82</Paragraphs>
  <Slides>27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Trebuchet MS</vt:lpstr>
      <vt:lpstr>Berlin</vt:lpstr>
      <vt:lpstr>Quantifying risk in software using exploit and vulnerability data</vt:lpstr>
      <vt:lpstr>Aim of the work </vt:lpstr>
      <vt:lpstr>Data sources</vt:lpstr>
      <vt:lpstr>Vfeed- CPE’s and CVE’s</vt:lpstr>
      <vt:lpstr>Measures used in the analysis</vt:lpstr>
      <vt:lpstr>Visually analysing our data- heatmaps and distance matrices</vt:lpstr>
      <vt:lpstr>Visualizing exploits in Desktop OS’s (Green low, Red High, Grey no reported values)</vt:lpstr>
      <vt:lpstr>Heatmap of our distance matrix (Desktop OS’s) –how far am I from best case worst case.</vt:lpstr>
      <vt:lpstr>What do they tell us for Desktop OS’s?</vt:lpstr>
      <vt:lpstr>Web-server</vt:lpstr>
      <vt:lpstr>Web-servers</vt:lpstr>
      <vt:lpstr>Mobile tablet </vt:lpstr>
      <vt:lpstr>Mobile OS’s</vt:lpstr>
      <vt:lpstr>Browser</vt:lpstr>
      <vt:lpstr>Browser</vt:lpstr>
      <vt:lpstr>Databases</vt:lpstr>
      <vt:lpstr>Databases</vt:lpstr>
      <vt:lpstr>What else can we do with this data? </vt:lpstr>
      <vt:lpstr>Difference in product of CVSS scores for open source and  closed source </vt:lpstr>
      <vt:lpstr>Difference in product of CVSS scores for open source and  closed source </vt:lpstr>
      <vt:lpstr>What about the relationship between market share and time since release with the product of CVSS scores? </vt:lpstr>
      <vt:lpstr>Is there a difference in the correlation between market share, release date timediff for open and closed source?</vt:lpstr>
      <vt:lpstr>How do market share, days since release, days sine end of support effect level of vulnerability in software?</vt:lpstr>
      <vt:lpstr>Can we model Product of CVSS scores in terms of market share , time since release and whether its open or closed source.</vt:lpstr>
      <vt:lpstr>Tree explained</vt:lpstr>
      <vt:lpstr>Conclusions</vt:lpstr>
      <vt:lpstr>What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Quantifying risk in Software using exploit and vulnerability data</dc:title>
  <dc:creator>Peter Brennan</dc:creator>
  <cp:lastModifiedBy>Peter Brennan</cp:lastModifiedBy>
  <cp:revision>41</cp:revision>
  <dcterms:created xsi:type="dcterms:W3CDTF">2016-08-24T17:37:15Z</dcterms:created>
  <dcterms:modified xsi:type="dcterms:W3CDTF">2016-08-25T16:29:36Z</dcterms:modified>
</cp:coreProperties>
</file>