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9"/>
  </p:notesMasterIdLst>
  <p:handoutMasterIdLst>
    <p:handoutMasterId r:id="rId30"/>
  </p:handoutMasterIdLst>
  <p:sldIdLst>
    <p:sldId id="347" r:id="rId2"/>
    <p:sldId id="388" r:id="rId3"/>
    <p:sldId id="389" r:id="rId4"/>
    <p:sldId id="394" r:id="rId5"/>
    <p:sldId id="396" r:id="rId6"/>
    <p:sldId id="398" r:id="rId7"/>
    <p:sldId id="397" r:id="rId8"/>
    <p:sldId id="399" r:id="rId9"/>
    <p:sldId id="390" r:id="rId10"/>
    <p:sldId id="402" r:id="rId11"/>
    <p:sldId id="403" r:id="rId12"/>
    <p:sldId id="404" r:id="rId13"/>
    <p:sldId id="405" r:id="rId14"/>
    <p:sldId id="407" r:id="rId15"/>
    <p:sldId id="400" r:id="rId16"/>
    <p:sldId id="401" r:id="rId17"/>
    <p:sldId id="416" r:id="rId18"/>
    <p:sldId id="406" r:id="rId19"/>
    <p:sldId id="408" r:id="rId20"/>
    <p:sldId id="409" r:id="rId21"/>
    <p:sldId id="410" r:id="rId22"/>
    <p:sldId id="413" r:id="rId23"/>
    <p:sldId id="414" r:id="rId24"/>
    <p:sldId id="411" r:id="rId25"/>
    <p:sldId id="415" r:id="rId26"/>
    <p:sldId id="412" r:id="rId27"/>
    <p:sldId id="3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1" autoAdjust="0"/>
    <p:restoredTop sz="99494" autoAdjust="0"/>
  </p:normalViewPr>
  <p:slideViewPr>
    <p:cSldViewPr>
      <p:cViewPr varScale="1">
        <p:scale>
          <a:sx n="105" d="100"/>
          <a:sy n="105" d="100"/>
        </p:scale>
        <p:origin x="258" y="96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stroustru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in/cplusplus-tutorial/exception-handli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henumbat.github.io/cpp-course/index.htm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752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Software Evolution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 Engine Design: Fixed Frame Rate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0171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Bldg 640, Room 311C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Game.hpp : Improved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533400"/>
          </a:xfrm>
        </p:spPr>
        <p:txBody>
          <a:bodyPr/>
          <a:lstStyle/>
          <a:p>
            <a:r>
              <a:rPr lang="en-US" sz="1800" dirty="0" err="1" smtClean="0"/>
              <a:t>init</a:t>
            </a:r>
            <a:r>
              <a:rPr lang="en-US" sz="1800" dirty="0" smtClean="0"/>
              <a:t>() and clean() removed, functionality moved to constructor/destructor</a:t>
            </a:r>
          </a:p>
          <a:p>
            <a:r>
              <a:rPr lang="en-US" sz="1800" dirty="0" smtClean="0"/>
              <a:t>No default constructor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66464"/>
            <a:ext cx="6934200" cy="45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Mainline (main.cpp)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143000"/>
          </a:xfrm>
        </p:spPr>
        <p:txBody>
          <a:bodyPr/>
          <a:lstStyle/>
          <a:p>
            <a:r>
              <a:rPr lang="en-US" sz="2000" dirty="0" smtClean="0"/>
              <a:t>Replace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unique_ptr</a:t>
            </a:r>
            <a:r>
              <a:rPr lang="en-US" sz="2000" dirty="0" smtClean="0"/>
              <a:t>&lt;Game&gt; declaration with “auto” because it’s obvious what type is associated with “game” variable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4" y="1524000"/>
            <a:ext cx="8975912" cy="3429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33796" y="2958987"/>
            <a:ext cx="410671" cy="180723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7504820" cy="655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5002143" y="3075057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Game.cpp (1)</a:t>
            </a:r>
            <a:br>
              <a:rPr lang="en-US" sz="2400" b="1" dirty="0" smtClean="0"/>
            </a:br>
            <a:r>
              <a:rPr lang="en-US" sz="1600" b="1" dirty="0" smtClean="0"/>
              <a:t>(Constructor and Destructor Replace </a:t>
            </a:r>
            <a:r>
              <a:rPr lang="en-US" sz="1600" b="1" dirty="0" err="1" smtClean="0"/>
              <a:t>init</a:t>
            </a:r>
            <a:r>
              <a:rPr lang="en-US" sz="1600" b="1" dirty="0" smtClean="0"/>
              <a:t>() and clean())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3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16200000">
            <a:off x="4619834" y="3200190"/>
            <a:ext cx="646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Game.cpp (2)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00025"/>
            <a:ext cx="55054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000" b="1" dirty="0" smtClean="0"/>
              <a:t>What if an Error Occurs in the Constructor?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12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 in Constructor!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905000"/>
          </a:xfrm>
        </p:spPr>
        <p:txBody>
          <a:bodyPr/>
          <a:lstStyle/>
          <a:p>
            <a:r>
              <a:rPr lang="en-US" sz="2000" dirty="0" smtClean="0"/>
              <a:t>Reference:</a:t>
            </a:r>
          </a:p>
          <a:p>
            <a:pPr lvl="1"/>
            <a:r>
              <a:rPr lang="en-US" sz="1800" dirty="0" smtClean="0"/>
              <a:t>Bjarne </a:t>
            </a:r>
            <a:r>
              <a:rPr lang="en-US" sz="1800" dirty="0" err="1" smtClean="0"/>
              <a:t>Stroustrup’s</a:t>
            </a:r>
            <a:r>
              <a:rPr lang="en-US" sz="1800" dirty="0" smtClean="0"/>
              <a:t> C++ Style and Technique FAQ</a:t>
            </a:r>
          </a:p>
          <a:p>
            <a:pPr lvl="1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www.stroustrup.com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1200"/>
            <a:ext cx="8763000" cy="9347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2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 Constructor that Fails?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6" y="1295399"/>
            <a:ext cx="8815243" cy="290358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00200"/>
          </a:xfrm>
        </p:spPr>
        <p:txBody>
          <a:bodyPr/>
          <a:lstStyle/>
          <a:p>
            <a:r>
              <a:rPr lang="en-US" sz="2000" dirty="0" smtClean="0"/>
              <a:t>Reference: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isocpp.org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33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Many resources are available (on the web) concerning this topic</a:t>
            </a:r>
          </a:p>
          <a:p>
            <a:pPr lvl="1"/>
            <a:r>
              <a:rPr lang="en-US" sz="1800" dirty="0" smtClean="0"/>
              <a:t>Look for discussions concerning “C++ exception handling”</a:t>
            </a:r>
          </a:p>
          <a:p>
            <a:pPr lvl="1"/>
            <a:r>
              <a:rPr lang="en-US" sz="1800" dirty="0" smtClean="0"/>
              <a:t>E.g.: </a:t>
            </a:r>
            <a:r>
              <a:rPr lang="en-US" sz="1800" dirty="0">
                <a:hlinkClick r:id="rId2"/>
              </a:rPr>
              <a:t>https://www.w3schools.in/cplusplus-tutorial/exception-handling/</a:t>
            </a:r>
            <a:endParaRPr lang="en-US" sz="1800" dirty="0" smtClean="0"/>
          </a:p>
          <a:p>
            <a:endParaRPr lang="en-US" sz="2000" dirty="0" smtClean="0"/>
          </a:p>
          <a:p>
            <a:r>
              <a:rPr lang="en-US" sz="2000" dirty="0" smtClean="0"/>
              <a:t>Typical errors in programming are “logical errors” and “syntactic errors” – “exceptions” are considered to be run-time anomalies or unusual logical conditions that may come up while executing the C++ program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362200" y="4343400"/>
            <a:ext cx="4495800" cy="1531171"/>
            <a:chOff x="2628900" y="4800600"/>
            <a:chExt cx="4495800" cy="153117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8900" y="4800600"/>
              <a:ext cx="1224937" cy="15311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62400" y="5243019"/>
              <a:ext cx="316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 chapter </a:t>
              </a:r>
              <a:r>
                <a:rPr lang="en-US" dirty="0" smtClean="0"/>
                <a:t>3 “Modularity” </a:t>
              </a:r>
              <a:r>
                <a:rPr lang="en-US" dirty="0" smtClean="0"/>
                <a:t>in section </a:t>
              </a:r>
              <a:r>
                <a:rPr lang="en-US" dirty="0" smtClean="0"/>
                <a:t>13.5 “Error Handling”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72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Establishing a Frame Rate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1800" b="1" dirty="0"/>
              <a:t>R</a:t>
            </a:r>
            <a:r>
              <a:rPr lang="en-US" sz="1800" b="1" dirty="0" smtClean="0"/>
              <a:t>eference: </a:t>
            </a:r>
            <a:r>
              <a:rPr lang="en-US" sz="1800" dirty="0">
                <a:hlinkClick r:id="rId2"/>
              </a:rPr>
              <a:t>https://thenumbat.github.io/cpp-course/index.html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614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simple but convenient API for timing.</a:t>
            </a:r>
          </a:p>
          <a:p>
            <a:r>
              <a:rPr lang="en-US" sz="2800" dirty="0" smtClean="0"/>
              <a:t>Basic form of timing is </a:t>
            </a:r>
            <a:r>
              <a:rPr lang="en-US" sz="2800" dirty="0" err="1" smtClean="0"/>
              <a:t>SDL_GetTicks</a:t>
            </a:r>
            <a:r>
              <a:rPr lang="en-US" sz="2800" dirty="0" smtClean="0"/>
              <a:t>()</a:t>
            </a:r>
          </a:p>
          <a:p>
            <a:pPr lvl="1"/>
            <a:r>
              <a:rPr lang="en-US" sz="2400" dirty="0" smtClean="0"/>
              <a:t>Returns the number of ticks that have elapsed since SDL was initialized</a:t>
            </a:r>
          </a:p>
          <a:p>
            <a:pPr lvl="1"/>
            <a:r>
              <a:rPr lang="en-US" sz="2400" dirty="0" smtClean="0"/>
              <a:t>One tick is one millisecond – considered to be a tolerable resolution for physics simulation and animation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To time an interval: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962400"/>
            <a:ext cx="914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 ticks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SDL_GetTicks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4876800"/>
            <a:ext cx="4505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Existing Game Loop Code Needs Improvement</a:t>
            </a:r>
            <a:endParaRPr lang="en-US" sz="3600" b="1" dirty="0"/>
          </a:p>
        </p:txBody>
      </p:sp>
      <p:pic>
        <p:nvPicPr>
          <p:cNvPr id="2" name="Picture 1" descr="File:Stop hand caution.svg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16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you need sub-millisecond resolution</a:t>
            </a:r>
          </a:p>
          <a:p>
            <a:r>
              <a:rPr lang="en-US" sz="2400" dirty="0" smtClean="0"/>
              <a:t>The performance counter is a system-specific high-resolution time – usually on the scale of micro- or </a:t>
            </a:r>
            <a:r>
              <a:rPr lang="en-US" sz="2400" dirty="0" err="1" smtClean="0"/>
              <a:t>nano</a:t>
            </a:r>
            <a:r>
              <a:rPr lang="en-US" sz="2400" dirty="0" smtClean="0"/>
              <a:t>- seconds</a:t>
            </a:r>
          </a:p>
          <a:p>
            <a:r>
              <a:rPr lang="en-US" sz="2400" dirty="0" err="1" smtClean="0"/>
              <a:t>SDL_GetPerformanceCounter</a:t>
            </a:r>
            <a:r>
              <a:rPr lang="en-US" sz="2400" dirty="0" smtClean="0"/>
              <a:t>() provides the number of performance counter ticks per second</a:t>
            </a:r>
          </a:p>
          <a:p>
            <a:r>
              <a:rPr lang="en-US" sz="2400" dirty="0" err="1" smtClean="0"/>
              <a:t>SDL_GetPerformanceFrequency</a:t>
            </a:r>
            <a:r>
              <a:rPr lang="en-US" sz="2400" dirty="0" smtClean="0"/>
              <a:t>() returns a platform-specific count per second</a:t>
            </a:r>
          </a:p>
          <a:p>
            <a:r>
              <a:rPr lang="en-US" sz="2400" dirty="0"/>
              <a:t>To time an interval: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4724400"/>
            <a:ext cx="45243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calculate the current frames per second (FPS)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133600"/>
            <a:ext cx="4505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2" y="1371600"/>
            <a:ext cx="8726136" cy="528140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12140" y="2855814"/>
            <a:ext cx="1363508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219200"/>
          </a:xfrm>
        </p:spPr>
        <p:txBody>
          <a:bodyPr/>
          <a:lstStyle/>
          <a:p>
            <a:r>
              <a:rPr lang="en-US" sz="2000" dirty="0" smtClean="0"/>
              <a:t>Note: timing could probably be done better... I’m printing to the console during the interval of interest which might skew results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2286000"/>
            <a:ext cx="6257980" cy="1909763"/>
            <a:chOff x="1481110" y="2514600"/>
            <a:chExt cx="6257980" cy="19097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1110" y="2514600"/>
              <a:ext cx="6257980" cy="1909763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061609" y="4143123"/>
              <a:ext cx="1676401" cy="228600"/>
            </a:xfrm>
            <a:prstGeom prst="roundRect">
              <a:avLst/>
            </a:prstGeom>
            <a:solidFill>
              <a:srgbClr val="FFFF00">
                <a:alpha val="35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287093" y="3879120"/>
              <a:ext cx="1447800" cy="228600"/>
            </a:xfrm>
            <a:prstGeom prst="roundRect">
              <a:avLst/>
            </a:prstGeom>
            <a:solidFill>
              <a:srgbClr val="FFFF00">
                <a:alpha val="35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9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Capping Frame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8700" y="1447800"/>
            <a:ext cx="3848100" cy="4800600"/>
          </a:xfrm>
        </p:spPr>
        <p:txBody>
          <a:bodyPr/>
          <a:lstStyle/>
          <a:p>
            <a:r>
              <a:rPr lang="en-US" sz="2000" dirty="0" smtClean="0"/>
              <a:t>Capping FPS is good because</a:t>
            </a:r>
          </a:p>
          <a:p>
            <a:pPr lvl="1"/>
            <a:r>
              <a:rPr lang="en-US" sz="1800" dirty="0" smtClean="0"/>
              <a:t>Avoids updating the screen too many time per second – avoid tearing</a:t>
            </a:r>
          </a:p>
          <a:p>
            <a:pPr lvl="1"/>
            <a:r>
              <a:rPr lang="en-US" sz="1800" dirty="0" smtClean="0"/>
              <a:t>Avoids your program from monopolizing CPU</a:t>
            </a:r>
          </a:p>
          <a:p>
            <a:r>
              <a:rPr lang="en-US" sz="2000" dirty="0" smtClean="0"/>
              <a:t>Simple to implement</a:t>
            </a:r>
          </a:p>
          <a:p>
            <a:pPr lvl="1"/>
            <a:r>
              <a:rPr lang="en-US" sz="1800" dirty="0" smtClean="0"/>
              <a:t>Just subtract your frame time from desired time and wait out the difference with </a:t>
            </a:r>
            <a:r>
              <a:rPr lang="en-US" sz="1800" dirty="0" err="1" smtClean="0"/>
              <a:t>SDL_Delay</a:t>
            </a:r>
            <a:r>
              <a:rPr lang="en-US" sz="1800" dirty="0" smtClean="0"/>
              <a:t>()</a:t>
            </a:r>
          </a:p>
          <a:p>
            <a:r>
              <a:rPr lang="en-US" sz="2000" dirty="0" smtClean="0"/>
              <a:t>Unfortunately, you cannot cap your FPS with much precision with SDL – look at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chrono</a:t>
            </a:r>
            <a:r>
              <a:rPr lang="en-US" sz="2000" dirty="0" smtClean="0"/>
              <a:t> for more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45339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762000"/>
          </a:xfrm>
        </p:spPr>
        <p:txBody>
          <a:bodyPr/>
          <a:lstStyle/>
          <a:p>
            <a:r>
              <a:rPr lang="en-US" sz="2400" dirty="0" smtClean="0"/>
              <a:t>Now a standard interface to getting time from many different 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677964" cy="145663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28900" y="4501051"/>
            <a:ext cx="3962400" cy="1531171"/>
            <a:chOff x="2743200" y="4876800"/>
            <a:chExt cx="3962400" cy="15311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200" y="4876800"/>
              <a:ext cx="1224937" cy="153117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114800" y="5319219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 chapter 13 “Utilities” in section 13.7 “Time”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3928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Recursive Fibonacci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1371600"/>
            <a:ext cx="2438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C++</a:t>
            </a:r>
            <a:br>
              <a:rPr lang="en-US" sz="2000" b="1" dirty="0" smtClean="0"/>
            </a:br>
            <a:r>
              <a:rPr lang="en-US" sz="2000" b="1" dirty="0" smtClean="0"/>
              <a:t>Implementation</a:t>
            </a:r>
          </a:p>
          <a:p>
            <a:endParaRPr lang="en-US" dirty="0"/>
          </a:p>
          <a:p>
            <a:r>
              <a:rPr lang="en-US" dirty="0" smtClean="0"/>
              <a:t>Calculate the 40</a:t>
            </a:r>
            <a:r>
              <a:rPr lang="en-US" baseline="30000" dirty="0" smtClean="0"/>
              <a:t>th</a:t>
            </a:r>
            <a:r>
              <a:rPr lang="en-US" dirty="0" smtClean="0"/>
              <a:t> value in sequence and print out result and how much time it took to compute</a:t>
            </a:r>
          </a:p>
          <a:p>
            <a:endParaRPr lang="en-US" dirty="0"/>
          </a:p>
          <a:p>
            <a:r>
              <a:rPr lang="en-US" dirty="0" smtClean="0"/>
              <a:t>Elapsed time: </a:t>
            </a:r>
            <a:r>
              <a:rPr lang="en-US" b="1" dirty="0" smtClean="0">
                <a:solidFill>
                  <a:srgbClr val="FF0000"/>
                </a:solidFill>
              </a:rPr>
              <a:t>1.6 secs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the requirement to explicitly state data types being used… (i.e., statically compiled)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" y="1200751"/>
            <a:ext cx="6162675" cy="55816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8446" y="2133600"/>
            <a:ext cx="797066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EOF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24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685800"/>
          </a:xfrm>
        </p:spPr>
        <p:txBody>
          <a:bodyPr/>
          <a:lstStyle/>
          <a:p>
            <a:r>
              <a:rPr lang="en-US" sz="1800" dirty="0" smtClean="0"/>
              <a:t>Issues</a:t>
            </a:r>
          </a:p>
          <a:p>
            <a:pPr lvl="1"/>
            <a:r>
              <a:rPr lang="en-US" sz="1400" dirty="0" smtClean="0"/>
              <a:t>Using new</a:t>
            </a:r>
          </a:p>
          <a:p>
            <a:pPr lvl="1"/>
            <a:r>
              <a:rPr lang="en-US" sz="1400" dirty="0" smtClean="0"/>
              <a:t>Missing delete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7848600" cy="4343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63627" y="2655079"/>
            <a:ext cx="2153156" cy="215382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</p:cNvCxnSpPr>
          <p:nvPr/>
        </p:nvCxnSpPr>
        <p:spPr>
          <a:xfrm flipH="1" flipV="1">
            <a:off x="2209800" y="5057880"/>
            <a:ext cx="2286000" cy="1085165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581987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Deletes resources (SDL2 window and renderer), but </a:t>
            </a:r>
            <a:r>
              <a:rPr lang="en-US" b="1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the object itself!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09288" y="1489946"/>
            <a:ext cx="3720312" cy="1503433"/>
            <a:chOff x="4509288" y="1489946"/>
            <a:chExt cx="3720312" cy="1503433"/>
          </a:xfrm>
        </p:grpSpPr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509288" y="1813112"/>
              <a:ext cx="856743" cy="1180267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66031" y="1489946"/>
              <a:ext cx="2863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Creates resources (an SDL2 window and renderer)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2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46614"/>
            <a:ext cx="8229600" cy="801786"/>
          </a:xfrm>
        </p:spPr>
        <p:txBody>
          <a:bodyPr/>
          <a:lstStyle/>
          <a:p>
            <a:r>
              <a:rPr lang="en-US" sz="1800" dirty="0" smtClean="0"/>
              <a:t>Improved</a:t>
            </a:r>
          </a:p>
          <a:p>
            <a:pPr lvl="1"/>
            <a:r>
              <a:rPr lang="en-US" sz="1400" dirty="0" smtClean="0"/>
              <a:t>Using unique_ptr</a:t>
            </a:r>
          </a:p>
          <a:p>
            <a:pPr lvl="1"/>
            <a:r>
              <a:rPr lang="en-US" sz="1400" dirty="0" smtClean="0"/>
              <a:t>Automatically deletes when object falls out of scope (heap memory is freed)</a:t>
            </a:r>
          </a:p>
          <a:p>
            <a:r>
              <a:rPr lang="en-US" sz="1800" dirty="0" smtClean="0"/>
              <a:t>Much better, but </a:t>
            </a:r>
            <a:r>
              <a:rPr lang="en-US" sz="1800" dirty="0" err="1" smtClean="0"/>
              <a:t>init</a:t>
            </a:r>
            <a:r>
              <a:rPr lang="en-US" sz="1800" dirty="0" smtClean="0"/>
              <a:t>() and clean() are yuk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98104"/>
            <a:ext cx="7620000" cy="424851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0600" y="2743200"/>
            <a:ext cx="4648200" cy="215382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762000"/>
          </a:xfrm>
        </p:spPr>
        <p:txBody>
          <a:bodyPr/>
          <a:lstStyle/>
          <a:p>
            <a:r>
              <a:rPr lang="en-US" sz="1800" dirty="0" smtClean="0"/>
              <a:t>Highlighted code looks like things to be done during construction and destruction</a:t>
            </a:r>
          </a:p>
          <a:p>
            <a:pPr lvl="1"/>
            <a:r>
              <a:rPr lang="en-US" sz="1400" dirty="0" smtClean="0"/>
              <a:t>I’m thinking this is a perfect application of RAII !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380182" cy="4114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66800" y="3061218"/>
            <a:ext cx="7227782" cy="215382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65452" y="4710644"/>
            <a:ext cx="7227782" cy="215382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000" b="1" dirty="0" smtClean="0"/>
              <a:t>RAII</a:t>
            </a:r>
            <a:br>
              <a:rPr lang="en-US" sz="4000" b="1" dirty="0" smtClean="0"/>
            </a:br>
            <a:r>
              <a:rPr lang="en-US" sz="2000" b="1" dirty="0" smtClean="0"/>
              <a:t>(Resource Acquisition Is Initialization)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28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 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About binding the life cycle of a resource that must be acquired before use to the lifetime of an object</a:t>
            </a:r>
          </a:p>
          <a:p>
            <a:pPr lvl="1"/>
            <a:r>
              <a:rPr lang="en-US" sz="1600" dirty="0" smtClean="0"/>
              <a:t>Examples: allocated heap memory, thread of execution, open socket, open file, locked </a:t>
            </a:r>
            <a:r>
              <a:rPr lang="en-US" sz="1600" dirty="0" err="1" smtClean="0"/>
              <a:t>mutex</a:t>
            </a:r>
            <a:r>
              <a:rPr lang="en-US" sz="1600" dirty="0" smtClean="0"/>
              <a:t>, disk space, database connection – anything that exists in limited supply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2667000"/>
            <a:ext cx="9039225" cy="19431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5098229"/>
            <a:ext cx="7534275" cy="117157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663" y="5098229"/>
            <a:ext cx="1224937" cy="15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RAII to Game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Resources</a:t>
            </a:r>
          </a:p>
          <a:p>
            <a:pPr lvl="1"/>
            <a:r>
              <a:rPr lang="en-US" sz="2000" dirty="0" smtClean="0"/>
              <a:t>Initializing SDL2 ?</a:t>
            </a:r>
          </a:p>
          <a:p>
            <a:pPr lvl="2"/>
            <a:r>
              <a:rPr lang="en-US" sz="1600" dirty="0" err="1" smtClean="0"/>
              <a:t>SDL_Init</a:t>
            </a:r>
            <a:r>
              <a:rPr lang="en-US" sz="1600" dirty="0" smtClean="0"/>
              <a:t>() should be paired with </a:t>
            </a:r>
            <a:r>
              <a:rPr lang="en-US" sz="1600" dirty="0" err="1" smtClean="0"/>
              <a:t>SDL_Quit</a:t>
            </a:r>
            <a:r>
              <a:rPr lang="en-US" sz="1600" dirty="0" smtClean="0"/>
              <a:t>()</a:t>
            </a:r>
          </a:p>
          <a:p>
            <a:pPr lvl="1"/>
            <a:r>
              <a:rPr lang="en-US" sz="2000" dirty="0" smtClean="0"/>
              <a:t>SDL2 window</a:t>
            </a:r>
          </a:p>
          <a:p>
            <a:pPr lvl="1"/>
            <a:r>
              <a:rPr lang="en-US" sz="2000" dirty="0" smtClean="0"/>
              <a:t>SDL2 renderer</a:t>
            </a:r>
          </a:p>
          <a:p>
            <a:endParaRPr lang="en-US" sz="2400" dirty="0" smtClean="0"/>
          </a:p>
          <a:p>
            <a:r>
              <a:rPr lang="en-US" sz="2400" dirty="0" smtClean="0"/>
              <a:t>Initializing SDL2, creating a window and creating a renderer looks like things to be “acquired”</a:t>
            </a:r>
          </a:p>
          <a:p>
            <a:pPr lvl="1"/>
            <a:r>
              <a:rPr lang="en-US" sz="2000" dirty="0" err="1" smtClean="0"/>
              <a:t>init</a:t>
            </a:r>
            <a:r>
              <a:rPr lang="en-US" sz="2000" dirty="0" smtClean="0"/>
              <a:t>() functionality -&gt; constructor</a:t>
            </a:r>
          </a:p>
          <a:p>
            <a:endParaRPr lang="en-US" sz="2400" dirty="0"/>
          </a:p>
          <a:p>
            <a:r>
              <a:rPr lang="en-US" sz="2400" dirty="0" smtClean="0"/>
              <a:t>Releasing them appears to be things that should be done the destructor</a:t>
            </a:r>
          </a:p>
          <a:p>
            <a:pPr lvl="1"/>
            <a:r>
              <a:rPr lang="en-US" sz="2000" dirty="0" smtClean="0"/>
              <a:t>clean() functionality -&gt; destructor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81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Game.hpp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8153400" cy="566006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62000" y="3352800"/>
            <a:ext cx="7924800" cy="248156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0" y="4191000"/>
            <a:ext cx="1371600" cy="235343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2854</TotalTime>
  <Words>719</Words>
  <Application>Microsoft Office PowerPoint</Application>
  <PresentationFormat>On-screen Show (4:3)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CSCE 693 – Software Evolution   Game Engine Design: Fixed Frame Rate</vt:lpstr>
      <vt:lpstr>Existing Game Loop Code Needs Improvement</vt:lpstr>
      <vt:lpstr>main.cpp</vt:lpstr>
      <vt:lpstr>main.cpp</vt:lpstr>
      <vt:lpstr>main.cpp</vt:lpstr>
      <vt:lpstr>RAII (Resource Acquisition Is Initialization)</vt:lpstr>
      <vt:lpstr>RAII in Review</vt:lpstr>
      <vt:lpstr>Applying RAII to Game Class </vt:lpstr>
      <vt:lpstr>Game.hpp</vt:lpstr>
      <vt:lpstr>Game.hpp : Improved</vt:lpstr>
      <vt:lpstr>Simpler Mainline (main.cpp)</vt:lpstr>
      <vt:lpstr>PowerPoint Presentation</vt:lpstr>
      <vt:lpstr>PowerPoint Presentation</vt:lpstr>
      <vt:lpstr>What if an Error Occurs in the Constructor?</vt:lpstr>
      <vt:lpstr>Throw Exception in Constructor!</vt:lpstr>
      <vt:lpstr>Handling a Constructor that Fails?</vt:lpstr>
      <vt:lpstr>Error Handling</vt:lpstr>
      <vt:lpstr>Establishing a Frame Rate    Reference: https://thenumbat.github.io/cpp-course/index.html</vt:lpstr>
      <vt:lpstr>Timing</vt:lpstr>
      <vt:lpstr>Performance Counters</vt:lpstr>
      <vt:lpstr>Frame Rate</vt:lpstr>
      <vt:lpstr>Example Usage</vt:lpstr>
      <vt:lpstr>Results</vt:lpstr>
      <vt:lpstr>Capping Frame Rate</vt:lpstr>
      <vt:lpstr>Time</vt:lpstr>
      <vt:lpstr>Benchmark: Recursive Fibonacci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me</cp:lastModifiedBy>
  <cp:revision>780</cp:revision>
  <dcterms:created xsi:type="dcterms:W3CDTF">2006-08-16T00:00:00Z</dcterms:created>
  <dcterms:modified xsi:type="dcterms:W3CDTF">2020-01-23T15:55:55Z</dcterms:modified>
</cp:coreProperties>
</file>