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62"/>
  </p:notesMasterIdLst>
  <p:handoutMasterIdLst>
    <p:handoutMasterId r:id="rId63"/>
  </p:handoutMasterIdLst>
  <p:sldIdLst>
    <p:sldId id="347" r:id="rId2"/>
    <p:sldId id="443" r:id="rId3"/>
    <p:sldId id="451" r:id="rId4"/>
    <p:sldId id="442" r:id="rId5"/>
    <p:sldId id="444" r:id="rId6"/>
    <p:sldId id="400" r:id="rId7"/>
    <p:sldId id="450" r:id="rId8"/>
    <p:sldId id="459" r:id="rId9"/>
    <p:sldId id="434" r:id="rId10"/>
    <p:sldId id="453" r:id="rId11"/>
    <p:sldId id="452" r:id="rId12"/>
    <p:sldId id="457" r:id="rId13"/>
    <p:sldId id="458" r:id="rId14"/>
    <p:sldId id="512" r:id="rId15"/>
    <p:sldId id="460" r:id="rId16"/>
    <p:sldId id="461" r:id="rId17"/>
    <p:sldId id="462" r:id="rId18"/>
    <p:sldId id="463" r:id="rId19"/>
    <p:sldId id="406" r:id="rId20"/>
    <p:sldId id="465" r:id="rId21"/>
    <p:sldId id="464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28" r:id="rId37"/>
    <p:sldId id="440" r:id="rId38"/>
    <p:sldId id="429" r:id="rId39"/>
    <p:sldId id="493" r:id="rId40"/>
    <p:sldId id="441" r:id="rId41"/>
    <p:sldId id="494" r:id="rId42"/>
    <p:sldId id="45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1" r:id="rId58"/>
    <p:sldId id="513" r:id="rId59"/>
    <p:sldId id="515" r:id="rId60"/>
    <p:sldId id="49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 autoAdjust="0"/>
    <p:restoredTop sz="99494" autoAdjust="0"/>
  </p:normalViewPr>
  <p:slideViewPr>
    <p:cSldViewPr>
      <p:cViewPr varScale="1">
        <p:scale>
          <a:sx n="118" d="100"/>
          <a:sy n="118" d="100"/>
        </p:scale>
        <p:origin x="96" y="186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828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Evolution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Language and Embedding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799"/>
            <a:ext cx="9144000" cy="12192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307A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42570"/>
            <a:ext cx="8229600" cy="405829"/>
          </a:xfrm>
        </p:spPr>
        <p:txBody>
          <a:bodyPr/>
          <a:lstStyle/>
          <a:p>
            <a:r>
              <a:rPr lang="en-US" sz="1800" dirty="0" smtClean="0"/>
              <a:t>Reasonable good – in comparison with other scripting languages</a:t>
            </a:r>
            <a:endParaRPr lang="en-US" sz="1800" dirty="0"/>
          </a:p>
        </p:txBody>
      </p:sp>
      <p:pic>
        <p:nvPicPr>
          <p:cNvPr id="1026" name="Picture 2" descr="juliaPe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23183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191000" y="3581400"/>
            <a:ext cx="457200" cy="914400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 /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BLUF: Well documented</a:t>
            </a:r>
          </a:p>
          <a:p>
            <a:endParaRPr lang="en-US" sz="2400" dirty="0"/>
          </a:p>
          <a:p>
            <a:r>
              <a:rPr lang="en-US" sz="2400" dirty="0" smtClean="0"/>
              <a:t>Compiler creates bytecode; virtual machine executes it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895600"/>
            <a:ext cx="6772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Host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(typically </a:t>
            </a:r>
            <a:r>
              <a:rPr lang="en-US" sz="2000" dirty="0" smtClean="0"/>
              <a:t>C/C++) </a:t>
            </a:r>
            <a:r>
              <a:rPr lang="en-US" sz="2000" dirty="0"/>
              <a:t>program that interacts with a </a:t>
            </a:r>
            <a:r>
              <a:rPr lang="en-US" sz="2000" dirty="0" err="1"/>
              <a:t>Lua</a:t>
            </a:r>
            <a:r>
              <a:rPr lang="en-US" sz="2000" dirty="0"/>
              <a:t> </a:t>
            </a:r>
            <a:r>
              <a:rPr lang="en-US" sz="2000" dirty="0" smtClean="0"/>
              <a:t>interpreter. The </a:t>
            </a:r>
            <a:r>
              <a:rPr lang="en-US" sz="2000" dirty="0"/>
              <a:t>stand-alone </a:t>
            </a:r>
            <a:r>
              <a:rPr lang="en-US" sz="2000" dirty="0" err="1"/>
              <a:t>Lua</a:t>
            </a:r>
            <a:r>
              <a:rPr lang="en-US" sz="2000" dirty="0"/>
              <a:t> interpreter is an example </a:t>
            </a:r>
            <a:r>
              <a:rPr lang="en-US" sz="2000" dirty="0" smtClean="0"/>
              <a:t>of a C-based host</a:t>
            </a:r>
          </a:p>
          <a:p>
            <a:r>
              <a:rPr lang="en-US" sz="2400" dirty="0" smtClean="0"/>
              <a:t>Block</a:t>
            </a:r>
          </a:p>
          <a:p>
            <a:pPr lvl="1"/>
            <a:r>
              <a:rPr lang="en-US" sz="2000" dirty="0"/>
              <a:t>A group of statements executed in sequential </a:t>
            </a:r>
            <a:r>
              <a:rPr lang="en-US" sz="2000" dirty="0" smtClean="0"/>
              <a:t>order. Blocks </a:t>
            </a:r>
            <a:r>
              <a:rPr lang="en-US" sz="2000" dirty="0"/>
              <a:t>include function bodies and control </a:t>
            </a:r>
            <a:r>
              <a:rPr lang="en-US" sz="2000" dirty="0" smtClean="0"/>
              <a:t>structure bodies</a:t>
            </a:r>
          </a:p>
          <a:p>
            <a:r>
              <a:rPr lang="en-US" sz="2400" dirty="0" smtClean="0"/>
              <a:t>C function</a:t>
            </a:r>
          </a:p>
          <a:p>
            <a:pPr lvl="1"/>
            <a:r>
              <a:rPr lang="en-US" sz="2000" dirty="0"/>
              <a:t>A special kind of function written in C that </a:t>
            </a:r>
            <a:r>
              <a:rPr lang="en-US" sz="2000" dirty="0" err="1"/>
              <a:t>Lua</a:t>
            </a:r>
            <a:r>
              <a:rPr lang="en-US" sz="2000" dirty="0"/>
              <a:t> can </a:t>
            </a:r>
            <a:r>
              <a:rPr lang="en-US" sz="2000" dirty="0" smtClean="0"/>
              <a:t>interact with</a:t>
            </a:r>
          </a:p>
        </p:txBody>
      </p:sp>
    </p:spTree>
    <p:extLst>
      <p:ext uri="{BB962C8B-B14F-4D97-AF65-F5344CB8AC3E}">
        <p14:creationId xmlns:p14="http://schemas.microsoft.com/office/powerpoint/2010/main" val="305501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List</a:t>
            </a:r>
          </a:p>
          <a:p>
            <a:pPr lvl="1"/>
            <a:r>
              <a:rPr lang="en-US" sz="2000" dirty="0"/>
              <a:t>A special kind of table that has non-nil values assigned to an unbroken sequence of integer keys from 1 to </a:t>
            </a:r>
            <a:r>
              <a:rPr lang="en-US" sz="2000" i="1" dirty="0"/>
              <a:t>n</a:t>
            </a:r>
            <a:r>
              <a:rPr lang="en-US" sz="2000" dirty="0"/>
              <a:t>, where </a:t>
            </a:r>
            <a:r>
              <a:rPr lang="en-US" sz="2000" i="1" dirty="0"/>
              <a:t>n </a:t>
            </a:r>
            <a:r>
              <a:rPr lang="en-US" sz="2000" dirty="0"/>
              <a:t>is the number of elements in the list. Lists may still have non-integer keys, but those keys and their associated values are ignored in list operations.</a:t>
            </a:r>
          </a:p>
          <a:p>
            <a:r>
              <a:rPr lang="en-US" sz="2400" dirty="0" err="1" smtClean="0"/>
              <a:t>Upvalue</a:t>
            </a:r>
            <a:endParaRPr lang="en-US" sz="2400" dirty="0" smtClean="0"/>
          </a:p>
          <a:p>
            <a:pPr lvl="1"/>
            <a:r>
              <a:rPr lang="en-US" sz="2000" dirty="0"/>
              <a:t>A non-local, non-global variable that a function has </a:t>
            </a:r>
            <a:r>
              <a:rPr lang="en-US" sz="2000" dirty="0" smtClean="0"/>
              <a:t>access to</a:t>
            </a:r>
            <a:r>
              <a:rPr lang="en-US" sz="2000" dirty="0"/>
              <a:t>. In </a:t>
            </a:r>
            <a:r>
              <a:rPr lang="en-US" sz="2000" dirty="0" err="1"/>
              <a:t>Lua</a:t>
            </a:r>
            <a:r>
              <a:rPr lang="en-US" sz="2000" dirty="0"/>
              <a:t> </a:t>
            </a:r>
            <a:r>
              <a:rPr lang="en-US" sz="2000" dirty="0" err="1"/>
              <a:t>upvalues</a:t>
            </a:r>
            <a:r>
              <a:rPr lang="en-US" sz="2000" dirty="0"/>
              <a:t> are lexically scoped </a:t>
            </a:r>
            <a:r>
              <a:rPr lang="en-US" sz="2000" dirty="0" smtClean="0"/>
              <a:t>variables defined </a:t>
            </a:r>
            <a:r>
              <a:rPr lang="en-US" sz="2000" dirty="0"/>
              <a:t>outside of functions, and in C they are </a:t>
            </a:r>
            <a:r>
              <a:rPr lang="en-US" sz="2000" dirty="0" smtClean="0"/>
              <a:t>values explicitly </a:t>
            </a:r>
            <a:r>
              <a:rPr lang="en-US" sz="2000" dirty="0"/>
              <a:t>associated with C functions.</a:t>
            </a:r>
            <a:endParaRPr lang="en-US" sz="2000" dirty="0" smtClean="0"/>
          </a:p>
          <a:p>
            <a:r>
              <a:rPr lang="en-US" sz="2400" dirty="0" smtClean="0"/>
              <a:t>The stack</a:t>
            </a:r>
          </a:p>
          <a:p>
            <a:pPr lvl="1"/>
            <a:r>
              <a:rPr lang="en-US" sz="2000" dirty="0"/>
              <a:t>The C stack of </a:t>
            </a:r>
            <a:r>
              <a:rPr lang="en-US" sz="2000" dirty="0" err="1"/>
              <a:t>Lua</a:t>
            </a:r>
            <a:r>
              <a:rPr lang="en-US" sz="2000" dirty="0"/>
              <a:t> values associated with the </a:t>
            </a:r>
            <a:r>
              <a:rPr lang="en-US" sz="2000" dirty="0" smtClean="0"/>
              <a:t>applicable </a:t>
            </a:r>
            <a:r>
              <a:rPr lang="en-US" sz="2000" dirty="0" err="1" smtClean="0"/>
              <a:t>Lua</a:t>
            </a:r>
            <a:r>
              <a:rPr lang="en-US" sz="2000" dirty="0" smtClean="0"/>
              <a:t> </a:t>
            </a:r>
            <a:r>
              <a:rPr lang="en-US" sz="2000" dirty="0"/>
              <a:t>interpreter, C function, or thread.</a:t>
            </a:r>
          </a:p>
        </p:txBody>
      </p:sp>
    </p:spTree>
    <p:extLst>
      <p:ext uri="{BB962C8B-B14F-4D97-AF65-F5344CB8AC3E}">
        <p14:creationId xmlns:p14="http://schemas.microsoft.com/office/powerpoint/2010/main" val="39334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2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/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Comments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Reserved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981200"/>
            <a:ext cx="4781550" cy="15906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4495800"/>
            <a:ext cx="6305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Global and local variables</a:t>
            </a:r>
          </a:p>
          <a:p>
            <a:r>
              <a:rPr lang="en-US" sz="2800" dirty="0" err="1" smtClean="0"/>
              <a:t>Globals</a:t>
            </a:r>
            <a:r>
              <a:rPr lang="en-US" sz="2800" dirty="0" smtClean="0"/>
              <a:t> </a:t>
            </a:r>
            <a:r>
              <a:rPr lang="en-US" sz="2800" dirty="0" smtClean="0"/>
              <a:t>do not need to be declared</a:t>
            </a:r>
          </a:p>
          <a:p>
            <a:r>
              <a:rPr lang="en-US" sz="2800" dirty="0" smtClean="0"/>
              <a:t>Local’s declared using keyword </a:t>
            </a:r>
            <a:r>
              <a:rPr lang="en-US" sz="2800" b="1" dirty="0" smtClean="0"/>
              <a:t>local</a:t>
            </a:r>
          </a:p>
          <a:p>
            <a:pPr lvl="1"/>
            <a:r>
              <a:rPr lang="en-US" sz="2400" dirty="0" smtClean="0"/>
              <a:t>Lexically scoped</a:t>
            </a:r>
          </a:p>
          <a:p>
            <a:pPr lvl="1"/>
            <a:r>
              <a:rPr lang="en-US" sz="2400" dirty="0" smtClean="0"/>
              <a:t>Example: function bodies, control structure body parts, and </a:t>
            </a:r>
            <a:r>
              <a:rPr lang="en-US" sz="2400" dirty="0" err="1" smtClean="0"/>
              <a:t>Lua</a:t>
            </a:r>
            <a:r>
              <a:rPr lang="en-US" sz="2400" dirty="0" smtClean="0"/>
              <a:t>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9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895474"/>
            <a:ext cx="4800600" cy="43529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x is a global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 is a local function; z is an implicit local argument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x is a local variable being assigned to global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z is a local variable being associated to global x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95474"/>
            <a:ext cx="2890597" cy="33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is dynamically typed – meaning, </a:t>
            </a:r>
            <a:r>
              <a:rPr lang="en-US" dirty="0" err="1" smtClean="0"/>
              <a:t>Lua</a:t>
            </a:r>
            <a:r>
              <a:rPr lang="en-US" dirty="0" smtClean="0"/>
              <a:t> variables have no defined type!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63" y="2667000"/>
            <a:ext cx="5854274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Eight Basic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il</a:t>
            </a:r>
            <a:r>
              <a:rPr lang="en-US" sz="2000" dirty="0"/>
              <a:t>: </a:t>
            </a:r>
            <a:r>
              <a:rPr lang="en-US" sz="2000" dirty="0" smtClean="0"/>
              <a:t>single value (nil); corresponds </a:t>
            </a:r>
            <a:r>
              <a:rPr lang="en-US" sz="2000" dirty="0"/>
              <a:t>to a null value in </a:t>
            </a:r>
            <a:r>
              <a:rPr lang="en-US" sz="2000" dirty="0" smtClean="0"/>
              <a:t>C</a:t>
            </a:r>
            <a:endParaRPr lang="en-US" sz="2000" dirty="0"/>
          </a:p>
          <a:p>
            <a:r>
              <a:rPr lang="en-US" sz="2000" b="1" dirty="0" err="1"/>
              <a:t>b</a:t>
            </a:r>
            <a:r>
              <a:rPr lang="en-US" sz="2000" b="1" dirty="0" err="1" smtClean="0"/>
              <a:t>oolean</a:t>
            </a:r>
            <a:r>
              <a:rPr lang="en-US" sz="2000" dirty="0"/>
              <a:t>: </a:t>
            </a:r>
            <a:r>
              <a:rPr lang="en-US" sz="2000" dirty="0" smtClean="0"/>
              <a:t>(true/false); equivalent </a:t>
            </a:r>
            <a:r>
              <a:rPr lang="en-US" sz="2000" dirty="0"/>
              <a:t>to their C++ </a:t>
            </a:r>
            <a:r>
              <a:rPr lang="en-US" sz="2000" dirty="0" smtClean="0"/>
              <a:t>counterparts</a:t>
            </a:r>
            <a:endParaRPr lang="en-US" sz="2000" dirty="0"/>
          </a:p>
          <a:p>
            <a:r>
              <a:rPr lang="en-US" sz="2000" b="1" dirty="0"/>
              <a:t>n</a:t>
            </a:r>
            <a:r>
              <a:rPr lang="en-US" sz="2000" b="1" dirty="0" smtClean="0"/>
              <a:t>umber</a:t>
            </a:r>
            <a:r>
              <a:rPr lang="en-US" sz="2000" dirty="0" smtClean="0"/>
              <a:t>: (integers and floating point)</a:t>
            </a:r>
            <a:endParaRPr lang="en-US" sz="2000" dirty="0"/>
          </a:p>
          <a:p>
            <a:r>
              <a:rPr lang="en-US" sz="2000" b="1" dirty="0"/>
              <a:t>s</a:t>
            </a:r>
            <a:r>
              <a:rPr lang="en-US" sz="2000" b="1" dirty="0" smtClean="0"/>
              <a:t>tring</a:t>
            </a:r>
            <a:r>
              <a:rPr lang="en-US" sz="2000" dirty="0"/>
              <a:t>: </a:t>
            </a:r>
            <a:r>
              <a:rPr lang="en-US" sz="2000" dirty="0" smtClean="0"/>
              <a:t>immutable, arbitrary sequences of bytes</a:t>
            </a:r>
            <a:endParaRPr lang="en-US" sz="2000" dirty="0"/>
          </a:p>
          <a:p>
            <a:r>
              <a:rPr lang="en-US" sz="2000" b="1" dirty="0" smtClean="0"/>
              <a:t>function</a:t>
            </a:r>
            <a:r>
              <a:rPr lang="en-US" sz="2000" dirty="0"/>
              <a:t>: </a:t>
            </a:r>
            <a:r>
              <a:rPr lang="en-US" sz="2000" dirty="0" smtClean="0"/>
              <a:t>consist of both </a:t>
            </a:r>
            <a:r>
              <a:rPr lang="en-US" sz="2000" dirty="0" err="1" smtClean="0"/>
              <a:t>Lua</a:t>
            </a:r>
            <a:r>
              <a:rPr lang="en-US" sz="2000" dirty="0" smtClean="0"/>
              <a:t> functions and C functions; first-class value; anonymous (they do not have names)</a:t>
            </a:r>
          </a:p>
          <a:p>
            <a:r>
              <a:rPr lang="en-US" sz="2000" b="1" dirty="0"/>
              <a:t>table</a:t>
            </a:r>
            <a:r>
              <a:rPr lang="en-US" sz="2000" dirty="0"/>
              <a:t>: </a:t>
            </a:r>
            <a:r>
              <a:rPr lang="en-US" sz="2000" b="1" u="sng" dirty="0" err="1" smtClean="0"/>
              <a:t>Lua’s</a:t>
            </a:r>
            <a:r>
              <a:rPr lang="en-US" sz="2000" b="1" u="sng" dirty="0" smtClean="0"/>
              <a:t> primary data type; implemented as an </a:t>
            </a:r>
            <a:r>
              <a:rPr lang="en-US" sz="2000" b="1" u="sng" dirty="0"/>
              <a:t>associative </a:t>
            </a:r>
            <a:r>
              <a:rPr lang="en-US" sz="2000" b="1" u="sng" dirty="0" smtClean="0"/>
              <a:t>array</a:t>
            </a:r>
            <a:endParaRPr lang="en-US" sz="2000" b="1" u="sng" dirty="0"/>
          </a:p>
          <a:p>
            <a:r>
              <a:rPr lang="en-US" sz="2000" b="1" dirty="0"/>
              <a:t>thread</a:t>
            </a:r>
            <a:r>
              <a:rPr lang="en-US" sz="2000" dirty="0"/>
              <a:t>: </a:t>
            </a:r>
            <a:r>
              <a:rPr lang="en-US" sz="2000" dirty="0" smtClean="0"/>
              <a:t>are separate, independent lines of execution; used to </a:t>
            </a:r>
            <a:r>
              <a:rPr lang="en-US" sz="2000" dirty="0"/>
              <a:t>implement </a:t>
            </a:r>
            <a:r>
              <a:rPr lang="en-US" sz="2000" dirty="0" err="1" smtClean="0"/>
              <a:t>coroutines</a:t>
            </a:r>
            <a:r>
              <a:rPr lang="en-US" sz="2000" dirty="0" smtClean="0"/>
              <a:t> – collaborative threads (not asynchronous threads); they share the same global environment; </a:t>
            </a:r>
            <a:r>
              <a:rPr lang="en-US" sz="2000" dirty="0" err="1" smtClean="0"/>
              <a:t>Lua’s</a:t>
            </a:r>
            <a:r>
              <a:rPr lang="en-US" sz="2000" dirty="0" smtClean="0"/>
              <a:t> main thread is a </a:t>
            </a:r>
            <a:r>
              <a:rPr lang="en-US" sz="2000" dirty="0" err="1" smtClean="0"/>
              <a:t>coroutine</a:t>
            </a:r>
            <a:endParaRPr lang="en-US" sz="2000" dirty="0"/>
          </a:p>
          <a:p>
            <a:r>
              <a:rPr lang="en-US" sz="2000" b="1" dirty="0" err="1" smtClean="0"/>
              <a:t>userdata</a:t>
            </a:r>
            <a:r>
              <a:rPr lang="en-US" sz="2000" dirty="0"/>
              <a:t>: </a:t>
            </a:r>
            <a:r>
              <a:rPr lang="en-US" sz="2000" dirty="0" smtClean="0"/>
              <a:t>act in place of C data types that cannot be represented by any other </a:t>
            </a:r>
            <a:r>
              <a:rPr lang="en-US" sz="2000" dirty="0" err="1" smtClean="0"/>
              <a:t>Lua</a:t>
            </a:r>
            <a:r>
              <a:rPr lang="en-US" sz="2000" dirty="0" smtClean="0"/>
              <a:t> value; maps </a:t>
            </a:r>
            <a:r>
              <a:rPr lang="en-US" sz="2000" dirty="0"/>
              <a:t>a </a:t>
            </a:r>
            <a:r>
              <a:rPr lang="en-US" sz="2000" dirty="0" err="1"/>
              <a:t>Lua</a:t>
            </a:r>
            <a:r>
              <a:rPr lang="en-US" sz="2000" dirty="0"/>
              <a:t> variable to data managed by the </a:t>
            </a:r>
            <a:r>
              <a:rPr lang="en-US" sz="2000" dirty="0" smtClean="0"/>
              <a:t>C code; </a:t>
            </a:r>
            <a:r>
              <a:rPr lang="en-US" sz="2000" dirty="0" err="1" smtClean="0"/>
              <a:t>Userdata</a:t>
            </a:r>
            <a:r>
              <a:rPr lang="en-US" sz="2000" dirty="0" smtClean="0"/>
              <a:t> values cannot be modified by </a:t>
            </a:r>
            <a:r>
              <a:rPr lang="en-US" sz="2000" dirty="0" err="1" smtClean="0"/>
              <a:t>Lua</a:t>
            </a:r>
            <a:r>
              <a:rPr lang="en-US" sz="2000" dirty="0" smtClean="0"/>
              <a:t> itself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35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00200"/>
            <a:ext cx="2095500" cy="32956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0200"/>
            <a:ext cx="2476500" cy="3314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520574" y="5029200"/>
            <a:ext cx="24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Official Reference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50292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Quick; to the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Value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676400"/>
            <a:ext cx="69723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table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895600"/>
          </a:xfrm>
        </p:spPr>
        <p:txBody>
          <a:bodyPr/>
          <a:lstStyle/>
          <a:p>
            <a:r>
              <a:rPr lang="en-US" sz="2000" dirty="0" smtClean="0"/>
              <a:t>Primary data type; hugely flexible</a:t>
            </a:r>
          </a:p>
          <a:p>
            <a:r>
              <a:rPr lang="en-US" sz="2000" dirty="0" smtClean="0"/>
              <a:t>It is the only data structuring mechanism in </a:t>
            </a:r>
            <a:r>
              <a:rPr lang="en-US" sz="2000" dirty="0" err="1" smtClean="0"/>
              <a:t>Lua</a:t>
            </a:r>
            <a:r>
              <a:rPr lang="en-US" sz="2000" dirty="0" smtClean="0"/>
              <a:t>!</a:t>
            </a:r>
          </a:p>
          <a:p>
            <a:pPr lvl="1"/>
            <a:r>
              <a:rPr lang="en-US" sz="1800" dirty="0" smtClean="0"/>
              <a:t>A table in </a:t>
            </a:r>
            <a:r>
              <a:rPr lang="en-US" sz="1800" dirty="0" err="1" smtClean="0"/>
              <a:t>Lua</a:t>
            </a:r>
            <a:r>
              <a:rPr lang="en-US" sz="1800" dirty="0" smtClean="0"/>
              <a:t> is essentially an associative array</a:t>
            </a:r>
          </a:p>
          <a:p>
            <a:r>
              <a:rPr lang="en-US" sz="2000" dirty="0" smtClean="0"/>
              <a:t>Used to represent arrays, sets, records, and many other structures</a:t>
            </a:r>
          </a:p>
          <a:p>
            <a:r>
              <a:rPr lang="en-US" sz="2000" dirty="0" smtClean="0"/>
              <a:t>Tables are used to represent packages and objects as well</a:t>
            </a:r>
          </a:p>
          <a:p>
            <a:pPr lvl="1"/>
            <a:r>
              <a:rPr lang="en-US" sz="1800" dirty="0" smtClean="0"/>
              <a:t>Example: </a:t>
            </a:r>
            <a:r>
              <a:rPr lang="en-US" sz="1800" b="1" dirty="0" err="1" smtClean="0"/>
              <a:t>math.sin</a:t>
            </a:r>
            <a:r>
              <a:rPr lang="en-US" sz="1800" dirty="0" smtClean="0"/>
              <a:t> is a table with the </a:t>
            </a:r>
            <a:r>
              <a:rPr lang="en-US" sz="1800" b="1" dirty="0" smtClean="0"/>
              <a:t>sin</a:t>
            </a:r>
            <a:r>
              <a:rPr lang="en-US" sz="1800" dirty="0" smtClean="0"/>
              <a:t> function (although we mentally think of it as a library that contains the </a:t>
            </a:r>
            <a:r>
              <a:rPr lang="en-US" sz="1800" b="1" dirty="0" smtClean="0"/>
              <a:t>sin</a:t>
            </a:r>
            <a:r>
              <a:rPr lang="en-US" sz="1800" dirty="0" smtClean="0"/>
              <a:t> function)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13" y="1524000"/>
            <a:ext cx="695917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Expression {}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781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Syntax (Intention)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5" y="1685925"/>
            <a:ext cx="5991225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1" y="4457701"/>
            <a:ext cx="6962775" cy="1485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8649" y="3200400"/>
            <a:ext cx="7741180" cy="0"/>
          </a:xfrm>
          <a:prstGeom prst="line">
            <a:avLst/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795183"/>
            <a:ext cx="79629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0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table With Any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590800"/>
            <a:ext cx="4962525" cy="229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554" y="2002134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Number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2981854" y="2309911"/>
            <a:ext cx="13759" cy="2808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77154" y="2002134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String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3972454" y="2309911"/>
            <a:ext cx="13759" cy="29707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39217" y="2002134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String</a:t>
            </a: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5234517" y="2309911"/>
            <a:ext cx="13759" cy="29707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2819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Constructor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07620" y="2973288"/>
            <a:ext cx="421217" cy="1344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58317" y="298791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a[10]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737100" y="3155245"/>
            <a:ext cx="673100" cy="451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0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Constructors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828800"/>
            <a:ext cx="7972425" cy="3419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9" y="5767387"/>
            <a:ext cx="3543300" cy="790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1282" y="3124200"/>
            <a:ext cx="8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List Style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172200" y="3124200"/>
            <a:ext cx="709083" cy="16733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41910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Record Style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33801" y="4267200"/>
            <a:ext cx="838199" cy="776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0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685800"/>
          </a:xfrm>
        </p:spPr>
        <p:txBody>
          <a:bodyPr/>
          <a:lstStyle/>
          <a:p>
            <a:r>
              <a:rPr lang="en-US" sz="2800" dirty="0" smtClean="0"/>
              <a:t>Mixing record-like and list styles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995487"/>
            <a:ext cx="3038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Lists and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676400"/>
            <a:ext cx="80200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6" y="3886200"/>
            <a:ext cx="3971925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4772352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“#” is Length Operator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19539" y="5033962"/>
            <a:ext cx="1066799" cy="3810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Traversal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371600"/>
            <a:ext cx="5419725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6" y="4267200"/>
            <a:ext cx="3095625" cy="2085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358225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is a function; functions are first class objects (and stored in a table)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67200" y="3895523"/>
            <a:ext cx="685801" cy="44787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1286" y="344009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The order in which elements are stored is undefined – it can change from run to run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4495800"/>
            <a:ext cx="1143001" cy="129613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00237" y="3233473"/>
            <a:ext cx="690563" cy="37673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58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Traversal (Ensuring Order)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828800"/>
            <a:ext cx="4019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Lua</a:t>
            </a:r>
            <a:r>
              <a:rPr lang="en-US" sz="2000" dirty="0" smtClean="0"/>
              <a:t> 5.2 Bytecode and Virtual Machine, Dirk Laurie, 2013</a:t>
            </a:r>
          </a:p>
          <a:p>
            <a:r>
              <a:rPr lang="en-US" sz="2000" dirty="0" err="1" smtClean="0"/>
              <a:t>Lua</a:t>
            </a:r>
            <a:r>
              <a:rPr lang="en-US" sz="2000" dirty="0" smtClean="0"/>
              <a:t> 5.3 Bytecode Reference, “A No-Frills Introduction to </a:t>
            </a:r>
            <a:r>
              <a:rPr lang="en-US" sz="2000" dirty="0" err="1" smtClean="0"/>
              <a:t>Lua</a:t>
            </a:r>
            <a:r>
              <a:rPr lang="en-US" sz="2000" dirty="0" smtClean="0"/>
              <a:t> 5.1 VM Instructions”</a:t>
            </a:r>
          </a:p>
          <a:p>
            <a:r>
              <a:rPr lang="en-US" sz="2000" dirty="0" err="1" smtClean="0"/>
              <a:t>Lua</a:t>
            </a:r>
            <a:r>
              <a:rPr lang="en-US" sz="2000" dirty="0" smtClean="0"/>
              <a:t> 5.3 Reference Manual</a:t>
            </a:r>
          </a:p>
          <a:p>
            <a:r>
              <a:rPr lang="en-US" sz="2000" dirty="0" smtClean="0"/>
              <a:t>A No-Frills Introduction to </a:t>
            </a:r>
            <a:r>
              <a:rPr lang="en-US" sz="2000" dirty="0" err="1" smtClean="0"/>
              <a:t>Lua</a:t>
            </a:r>
            <a:r>
              <a:rPr lang="en-US" sz="2000" dirty="0" smtClean="0"/>
              <a:t> 5.1 VM Instructions by </a:t>
            </a:r>
            <a:r>
              <a:rPr lang="en-US" sz="2000" dirty="0" err="1" smtClean="0"/>
              <a:t>Kein</a:t>
            </a:r>
            <a:r>
              <a:rPr lang="en-US" sz="2000" dirty="0" smtClean="0"/>
              <a:t>-Hong Man</a:t>
            </a:r>
          </a:p>
          <a:p>
            <a:endParaRPr lang="en-US" sz="2000" dirty="0"/>
          </a:p>
          <a:p>
            <a:r>
              <a:rPr lang="en-US" sz="2000" dirty="0" err="1" smtClean="0"/>
              <a:t>Lua</a:t>
            </a:r>
            <a:r>
              <a:rPr lang="en-US" sz="2000" dirty="0" smtClean="0"/>
              <a:t> – An Extensible Extension Language, Roberto </a:t>
            </a:r>
            <a:r>
              <a:rPr lang="en-US" sz="2000" dirty="0" err="1" smtClean="0"/>
              <a:t>Ierusalimchy</a:t>
            </a:r>
            <a:r>
              <a:rPr lang="en-US" sz="2000" dirty="0" smtClean="0"/>
              <a:t>, Software Practice and Experience, Sept 1995</a:t>
            </a:r>
          </a:p>
          <a:p>
            <a:r>
              <a:rPr lang="en-US" sz="2000" dirty="0" smtClean="0"/>
              <a:t>Programming with Multiple Paradigms in </a:t>
            </a:r>
            <a:r>
              <a:rPr lang="en-US" sz="2000" dirty="0" err="1" smtClean="0"/>
              <a:t>Lua</a:t>
            </a:r>
            <a:r>
              <a:rPr lang="en-US" sz="2000" dirty="0" smtClean="0"/>
              <a:t>, Roberto </a:t>
            </a:r>
            <a:r>
              <a:rPr lang="en-US" sz="2000" dirty="0" err="1" smtClean="0"/>
              <a:t>Ierusalimschy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834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69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sz="2400" dirty="0" smtClean="0"/>
              <a:t>A module is some code (either in </a:t>
            </a:r>
            <a:r>
              <a:rPr lang="en-US" sz="2400" dirty="0" err="1" smtClean="0"/>
              <a:t>Lua</a:t>
            </a:r>
            <a:r>
              <a:rPr lang="en-US" sz="2400" dirty="0" smtClean="0"/>
              <a:t> or in C) that can be loaded through the function </a:t>
            </a:r>
            <a:r>
              <a:rPr lang="en-US" sz="2400" b="1" dirty="0" smtClean="0"/>
              <a:t>require</a:t>
            </a:r>
            <a:r>
              <a:rPr lang="en-US" sz="2400" dirty="0" smtClean="0"/>
              <a:t> which creates and returns a </a:t>
            </a:r>
            <a:r>
              <a:rPr lang="en-US" sz="2400" b="1" dirty="0" smtClean="0"/>
              <a:t>table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70" y="1445287"/>
            <a:ext cx="3090421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081" y="167730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File that is loaded and executed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05081" y="1862718"/>
            <a:ext cx="690563" cy="7619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2895600"/>
            <a:ext cx="7741180" cy="0"/>
          </a:xfrm>
          <a:prstGeom prst="line">
            <a:avLst/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55" y="3468770"/>
            <a:ext cx="4514850" cy="962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3624489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The </a:t>
            </a:r>
            <a:r>
              <a:rPr lang="en-US" sz="1400" dirty="0" err="1" smtClean="0">
                <a:solidFill>
                  <a:srgbClr val="FF0000"/>
                </a:solidFill>
              </a:rPr>
              <a:t>Lua</a:t>
            </a:r>
            <a:r>
              <a:rPr lang="en-US" sz="1400" dirty="0" smtClean="0">
                <a:solidFill>
                  <a:srgbClr val="FF0000"/>
                </a:solidFill>
              </a:rPr>
              <a:t> stand-alone interpreter (REPL) preloads math and string modules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362200" y="3955722"/>
            <a:ext cx="534414" cy="3809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tables to implement modules means that modules are first-class values</a:t>
            </a:r>
          </a:p>
          <a:p>
            <a:pPr lvl="1"/>
            <a:r>
              <a:rPr lang="en-US" sz="2000" dirty="0" smtClean="0"/>
              <a:t>First class means they can be stored in variables, passed as argument to functions, etc.</a:t>
            </a:r>
          </a:p>
          <a:p>
            <a:endParaRPr lang="en-US" sz="2400" dirty="0"/>
          </a:p>
          <a:p>
            <a:r>
              <a:rPr lang="en-US" sz="2400" dirty="0" smtClean="0"/>
              <a:t>The function </a:t>
            </a:r>
            <a:r>
              <a:rPr lang="en-US" sz="2400" b="1" dirty="0" smtClean="0"/>
              <a:t>require</a:t>
            </a:r>
          </a:p>
          <a:p>
            <a:pPr lvl="1"/>
            <a:r>
              <a:rPr lang="en-US" sz="2000" dirty="0" smtClean="0"/>
              <a:t>Is a regular function</a:t>
            </a:r>
          </a:p>
          <a:p>
            <a:pPr lvl="1"/>
            <a:r>
              <a:rPr lang="en-US" sz="2000" dirty="0" smtClean="0"/>
              <a:t>Has a path that is searched to locate modules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65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5343525" cy="634365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914400"/>
            <a:ext cx="4486275" cy="173355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5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With Export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981200"/>
            <a:ext cx="5476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Lua</a:t>
            </a:r>
            <a:r>
              <a:rPr lang="en-US" sz="2800" dirty="0"/>
              <a:t> supports object-oriented programming, though not in </a:t>
            </a:r>
            <a:r>
              <a:rPr lang="en-US" sz="2800" dirty="0" smtClean="0"/>
              <a:t>the traditional </a:t>
            </a:r>
            <a:r>
              <a:rPr lang="en-US" sz="2800" dirty="0"/>
              <a:t>sense of supplying the means to create </a:t>
            </a:r>
            <a:r>
              <a:rPr lang="en-US" sz="2800" dirty="0" smtClean="0"/>
              <a:t>classes, methods</a:t>
            </a:r>
            <a:r>
              <a:rPr lang="en-US" sz="2800" dirty="0"/>
              <a:t>, and </a:t>
            </a:r>
            <a:r>
              <a:rPr lang="en-US" sz="2800" dirty="0" smtClean="0"/>
              <a:t>objects</a:t>
            </a:r>
          </a:p>
          <a:p>
            <a:endParaRPr lang="en-US" sz="2800" dirty="0" smtClean="0"/>
          </a:p>
          <a:p>
            <a:r>
              <a:rPr lang="en-US" sz="2800" dirty="0" smtClean="0"/>
              <a:t>Instead</a:t>
            </a:r>
            <a:r>
              <a:rPr lang="en-US" sz="2800" dirty="0"/>
              <a:t>, </a:t>
            </a:r>
            <a:r>
              <a:rPr lang="en-US" sz="2800" dirty="0" err="1"/>
              <a:t>Lua</a:t>
            </a:r>
            <a:r>
              <a:rPr lang="en-US" sz="2800" dirty="0"/>
              <a:t> can emulate an </a:t>
            </a:r>
            <a:r>
              <a:rPr lang="en-US" sz="2800" dirty="0" smtClean="0"/>
              <a:t>object-oriented system </a:t>
            </a:r>
            <a:r>
              <a:rPr lang="en-US" sz="2800" dirty="0"/>
              <a:t>by using a blend of tables, </a:t>
            </a:r>
            <a:r>
              <a:rPr lang="en-US" sz="2800" b="1" dirty="0" err="1"/>
              <a:t>metatables</a:t>
            </a:r>
            <a:r>
              <a:rPr lang="en-US" sz="2800" dirty="0"/>
              <a:t>, </a:t>
            </a:r>
            <a:r>
              <a:rPr lang="en-US" sz="2800" dirty="0" smtClean="0"/>
              <a:t>and some </a:t>
            </a:r>
            <a:r>
              <a:rPr lang="en-US" sz="2800" dirty="0"/>
              <a:t>special </a:t>
            </a:r>
            <a:r>
              <a:rPr lang="en-US" sz="2800" dirty="0" smtClean="0"/>
              <a:t>syntax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4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581400"/>
          </a:xfrm>
        </p:spPr>
        <p:txBody>
          <a:bodyPr/>
          <a:lstStyle/>
          <a:p>
            <a:r>
              <a:rPr lang="en-US" dirty="0" smtClean="0"/>
              <a:t>First-class functions + tables ≈ objects</a:t>
            </a:r>
          </a:p>
        </p:txBody>
      </p:sp>
    </p:spTree>
    <p:extLst>
      <p:ext uri="{BB962C8B-B14F-4D97-AF65-F5344CB8AC3E}">
        <p14:creationId xmlns:p14="http://schemas.microsoft.com/office/powerpoint/2010/main" val="17652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w/Global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762000"/>
          </a:xfrm>
        </p:spPr>
        <p:txBody>
          <a:bodyPr/>
          <a:lstStyle/>
          <a:p>
            <a:r>
              <a:rPr lang="en-US" sz="2000" dirty="0"/>
              <a:t>This created a global variable “</a:t>
            </a:r>
            <a:r>
              <a:rPr lang="en-US" sz="2000" dirty="0" smtClean="0"/>
              <a:t>Account”</a:t>
            </a:r>
          </a:p>
          <a:p>
            <a:r>
              <a:rPr lang="en-US" sz="2000" dirty="0" smtClean="0"/>
              <a:t>And </a:t>
            </a:r>
            <a:r>
              <a:rPr lang="en-US" sz="2000" dirty="0"/>
              <a:t>hardwired it’s ‘methods’ to use that </a:t>
            </a:r>
            <a:r>
              <a:rPr lang="en-US" sz="2000" b="1" dirty="0"/>
              <a:t>specific global </a:t>
            </a:r>
            <a:r>
              <a:rPr lang="en-US" sz="2000" b="1" dirty="0" smtClean="0"/>
              <a:t>name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1219200"/>
            <a:ext cx="700151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w/Python-like (self)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6" y="1371600"/>
            <a:ext cx="784652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47800"/>
          </a:xfrm>
        </p:spPr>
        <p:txBody>
          <a:bodyPr/>
          <a:lstStyle/>
          <a:p>
            <a:r>
              <a:rPr lang="en-US" dirty="0" smtClean="0"/>
              <a:t>Syntactical sugar for methods</a:t>
            </a:r>
          </a:p>
          <a:p>
            <a:pPr lvl="1"/>
            <a:r>
              <a:rPr lang="en-US" dirty="0" smtClean="0"/>
              <a:t>Handles </a:t>
            </a:r>
            <a:r>
              <a:rPr lang="en-US" i="1" dirty="0" smtClean="0"/>
              <a:t>self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7305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3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w/Implicit ‘self’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15" y="1295400"/>
            <a:ext cx="7979569" cy="50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Metatable</a:t>
            </a:r>
            <a:r>
              <a:rPr lang="en-US" dirty="0" smtClean="0"/>
              <a:t> / </a:t>
            </a:r>
            <a:r>
              <a:rPr lang="en-US" dirty="0" err="1" smtClean="0"/>
              <a:t>Metamethods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err="1" smtClean="0"/>
              <a:t>metatable</a:t>
            </a:r>
            <a:r>
              <a:rPr lang="en-US" sz="2400" dirty="0" smtClean="0"/>
              <a:t> is a special </a:t>
            </a:r>
            <a:r>
              <a:rPr lang="en-US" sz="2400" dirty="0"/>
              <a:t>kind of table with specific </a:t>
            </a:r>
            <a:r>
              <a:rPr lang="en-US" sz="2400" dirty="0" smtClean="0"/>
              <a:t>keys </a:t>
            </a:r>
            <a:r>
              <a:rPr lang="en-US" sz="2400" dirty="0"/>
              <a:t>assigned to user-defined functions called </a:t>
            </a:r>
            <a:r>
              <a:rPr lang="en-US" sz="2400" b="1" dirty="0" err="1" smtClean="0"/>
              <a:t>metamethods</a:t>
            </a:r>
            <a:endParaRPr lang="en-US" sz="2400" b="1" dirty="0" smtClean="0"/>
          </a:p>
          <a:p>
            <a:pPr lvl="1"/>
            <a:r>
              <a:rPr lang="en-US" sz="2000" dirty="0" smtClean="0"/>
              <a:t>When a value is assigned a </a:t>
            </a:r>
            <a:r>
              <a:rPr lang="en-US" sz="2000" b="1" dirty="0" err="1" smtClean="0"/>
              <a:t>metatable</a:t>
            </a:r>
            <a:r>
              <a:rPr lang="en-US" sz="2000" dirty="0" smtClean="0"/>
              <a:t>, operators using that value as an operand can behave differently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3200400"/>
            <a:ext cx="4905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2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smtClean="0"/>
              <a:t>Interpreter w/REPL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95400"/>
            <a:ext cx="5267325" cy="5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the Impedance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Mismatch Between C/C++ and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1600" y="4267200"/>
            <a:ext cx="2209800" cy="584775"/>
            <a:chOff x="1143000" y="3117561"/>
            <a:chExt cx="22098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1143000" y="3117561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C++ Code</a:t>
              </a:r>
              <a:endParaRPr lang="en-US" sz="32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3117561"/>
              <a:ext cx="1981200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7534" y="4267200"/>
            <a:ext cx="2209800" cy="584776"/>
            <a:chOff x="6019800" y="3117561"/>
            <a:chExt cx="2209800" cy="584776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3117562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 smtClean="0"/>
                <a:t>Lua</a:t>
              </a:r>
              <a:r>
                <a:rPr lang="en-US" sz="3200" b="1" dirty="0" smtClean="0"/>
                <a:t> Code</a:t>
              </a:r>
              <a:endParaRPr lang="en-US" sz="32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34100" y="3117561"/>
              <a:ext cx="1981200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Left-Right Arrow 1"/>
          <p:cNvSpPr/>
          <p:nvPr/>
        </p:nvSpPr>
        <p:spPr>
          <a:xfrm>
            <a:off x="3894167" y="4343399"/>
            <a:ext cx="990600" cy="4323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a stack</a:t>
            </a:r>
          </a:p>
          <a:p>
            <a:pPr lvl="1"/>
            <a:r>
              <a:rPr lang="en-US" dirty="0" smtClean="0"/>
              <a:t>When C/C++ wants to call a </a:t>
            </a:r>
            <a:r>
              <a:rPr lang="en-US" dirty="0" err="1" smtClean="0"/>
              <a:t>Lua</a:t>
            </a:r>
            <a:r>
              <a:rPr lang="en-US" dirty="0" smtClean="0"/>
              <a:t> function, the function as well as its parameters are pushed onto the stack and then executed by the virtual machine</a:t>
            </a:r>
          </a:p>
          <a:p>
            <a:pPr lvl="1"/>
            <a:r>
              <a:rPr lang="en-US" dirty="0" smtClean="0"/>
              <a:t>Return values are placed back on stack for C/C++ to retrieve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Same process happens in reverse when </a:t>
            </a:r>
            <a:r>
              <a:rPr lang="en-US" dirty="0" err="1" smtClean="0"/>
              <a:t>Lua</a:t>
            </a:r>
            <a:r>
              <a:rPr lang="en-US" dirty="0" smtClean="0"/>
              <a:t> code wants to call C/C++ code</a:t>
            </a:r>
          </a:p>
        </p:txBody>
      </p:sp>
    </p:spTree>
    <p:extLst>
      <p:ext uri="{BB962C8B-B14F-4D97-AF65-F5344CB8AC3E}">
        <p14:creationId xmlns:p14="http://schemas.microsoft.com/office/powerpoint/2010/main" val="16668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18" y="1828800"/>
            <a:ext cx="2526556" cy="359713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81000" y="3350480"/>
            <a:ext cx="2398482" cy="584775"/>
            <a:chOff x="488576" y="3350480"/>
            <a:chExt cx="2209800" cy="584775"/>
          </a:xfrm>
        </p:grpSpPr>
        <p:sp>
          <p:nvSpPr>
            <p:cNvPr id="6" name="Rounded Rectangle 5"/>
            <p:cNvSpPr/>
            <p:nvPr/>
          </p:nvSpPr>
          <p:spPr>
            <a:xfrm>
              <a:off x="488576" y="3350480"/>
              <a:ext cx="2133600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576" y="3350480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C/C++ Code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43310" y="3350480"/>
            <a:ext cx="2209800" cy="584776"/>
            <a:chOff x="6019800" y="3117561"/>
            <a:chExt cx="2209800" cy="584776"/>
          </a:xfrm>
        </p:grpSpPr>
        <p:sp>
          <p:nvSpPr>
            <p:cNvPr id="5" name="TextBox 4"/>
            <p:cNvSpPr txBox="1"/>
            <p:nvPr/>
          </p:nvSpPr>
          <p:spPr>
            <a:xfrm>
              <a:off x="6019800" y="3117562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 smtClean="0"/>
                <a:t>Lua</a:t>
              </a:r>
              <a:r>
                <a:rPr lang="en-US" sz="3200" b="1" dirty="0" smtClean="0"/>
                <a:t> Code</a:t>
              </a:r>
              <a:endParaRPr lang="en-US" sz="32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34100" y="3117561"/>
              <a:ext cx="1981200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Bent Arrow 11"/>
          <p:cNvSpPr/>
          <p:nvPr/>
        </p:nvSpPr>
        <p:spPr>
          <a:xfrm>
            <a:off x="1571310" y="2496779"/>
            <a:ext cx="1566684" cy="68580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1991158" y="3662715"/>
            <a:ext cx="685800" cy="1566684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>
            <a:off x="5761110" y="4103157"/>
            <a:ext cx="1566684" cy="68580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6266427" y="2056337"/>
            <a:ext cx="685800" cy="1566684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all </a:t>
            </a:r>
            <a:r>
              <a:rPr lang="en-US" dirty="0" err="1" smtClean="0"/>
              <a:t>Lua</a:t>
            </a:r>
            <a:r>
              <a:rPr lang="en-US" dirty="0" smtClean="0"/>
              <a:t> objects in use by a C function</a:t>
            </a:r>
          </a:p>
          <a:p>
            <a:r>
              <a:rPr lang="en-US" i="1" dirty="0" smtClean="0"/>
              <a:t>Injection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Converts a C value into a </a:t>
            </a:r>
            <a:r>
              <a:rPr lang="en-US" dirty="0" err="1" smtClean="0"/>
              <a:t>Lua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Push the result into the stack</a:t>
            </a:r>
          </a:p>
          <a:p>
            <a:r>
              <a:rPr lang="en-US" i="1" dirty="0" smtClean="0"/>
              <a:t>Projection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Convert a </a:t>
            </a:r>
            <a:r>
              <a:rPr lang="en-US" dirty="0" err="1" smtClean="0"/>
              <a:t>Lua</a:t>
            </a:r>
            <a:r>
              <a:rPr lang="en-US" dirty="0" smtClean="0"/>
              <a:t> value into a C value</a:t>
            </a:r>
          </a:p>
          <a:p>
            <a:pPr lvl="1"/>
            <a:r>
              <a:rPr lang="en-US" dirty="0" smtClean="0"/>
              <a:t>Get the </a:t>
            </a:r>
            <a:r>
              <a:rPr lang="en-US" dirty="0" err="1" smtClean="0"/>
              <a:t>Lua</a:t>
            </a:r>
            <a:r>
              <a:rPr lang="en-US" dirty="0" smtClean="0"/>
              <a:t> value from anywhere in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calling the </a:t>
            </a:r>
            <a:r>
              <a:rPr lang="en-US" dirty="0" err="1" smtClean="0"/>
              <a:t>Lua</a:t>
            </a:r>
            <a:r>
              <a:rPr lang="en-US" dirty="0" smtClean="0"/>
              <a:t> function “f” from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819400"/>
            <a:ext cx="6276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Example: calling a </a:t>
            </a:r>
            <a:r>
              <a:rPr lang="en-US" sz="2400" dirty="0" err="1" smtClean="0"/>
              <a:t>Lua</a:t>
            </a:r>
            <a:r>
              <a:rPr lang="en-US" sz="2400" dirty="0" smtClean="0"/>
              <a:t> function from C</a:t>
            </a:r>
          </a:p>
          <a:p>
            <a:pPr lvl="1"/>
            <a:r>
              <a:rPr lang="en-US" sz="2000" dirty="0" smtClean="0"/>
              <a:t>L is </a:t>
            </a:r>
            <a:r>
              <a:rPr lang="en-US" sz="2000" dirty="0" err="1" smtClean="0"/>
              <a:t>Lua</a:t>
            </a:r>
            <a:r>
              <a:rPr lang="en-US" sz="2000" dirty="0" smtClean="0"/>
              <a:t> State</a:t>
            </a:r>
          </a:p>
          <a:p>
            <a:pPr lvl="1"/>
            <a:r>
              <a:rPr lang="en-US" sz="2000" dirty="0" smtClean="0"/>
              <a:t>Pushes onto the stack the value of the global name (i.e., “f”)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819400"/>
            <a:ext cx="6219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Embed A Scripting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038600"/>
          </a:xfrm>
        </p:spPr>
        <p:txBody>
          <a:bodyPr/>
          <a:lstStyle/>
          <a:p>
            <a:r>
              <a:rPr lang="en-US" sz="2400" b="1" u="sng" dirty="0" smtClean="0"/>
              <a:t>Host C++</a:t>
            </a:r>
            <a:r>
              <a:rPr lang="en-US" sz="2400" dirty="0" smtClean="0"/>
              <a:t>: Means to customize application</a:t>
            </a:r>
          </a:p>
          <a:p>
            <a:pPr lvl="1"/>
            <a:r>
              <a:rPr lang="en-US" sz="2000" dirty="0" smtClean="0"/>
              <a:t>Initial ‘start up’ configuration</a:t>
            </a:r>
          </a:p>
          <a:p>
            <a:pPr lvl="1"/>
            <a:r>
              <a:rPr lang="en-US" sz="2000" dirty="0" smtClean="0"/>
              <a:t>Enable ‘custom’ logic to be injected at select points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Host </a:t>
            </a:r>
            <a:r>
              <a:rPr lang="en-US" sz="2400" b="1" u="sng" dirty="0" err="1" smtClean="0"/>
              <a:t>Lua</a:t>
            </a:r>
            <a:r>
              <a:rPr lang="en-US" sz="2400" dirty="0" smtClean="0"/>
              <a:t>: Means to provide REPL-based user interface (UI)</a:t>
            </a:r>
          </a:p>
          <a:p>
            <a:pPr lvl="1"/>
            <a:r>
              <a:rPr lang="en-US" sz="2000" dirty="0" smtClean="0"/>
              <a:t>As opposed to graphical UI (GUI)</a:t>
            </a:r>
            <a:endParaRPr lang="en-US" sz="1800" dirty="0" smtClean="0"/>
          </a:p>
          <a:p>
            <a:pPr lvl="1"/>
            <a:r>
              <a:rPr lang="en-US" sz="2000" dirty="0" smtClean="0"/>
              <a:t>Interpreter provides a structured (i.e., language) to perform computations and access C/C++ defined functionalities</a:t>
            </a:r>
            <a:endParaRPr lang="en-US" sz="1800" dirty="0" smtClean="0"/>
          </a:p>
          <a:p>
            <a:pPr lvl="1"/>
            <a:r>
              <a:rPr lang="en-US" sz="2000" dirty="0" smtClean="0"/>
              <a:t>To use / learn how to use functionalities</a:t>
            </a:r>
          </a:p>
          <a:p>
            <a:pPr lvl="1"/>
            <a:r>
              <a:rPr lang="en-US" sz="2000" dirty="0" smtClean="0"/>
              <a:t>To test functionalities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2350" y="1377124"/>
            <a:ext cx="7535832" cy="584776"/>
            <a:chOff x="914400" y="1524000"/>
            <a:chExt cx="7535832" cy="584776"/>
          </a:xfrm>
        </p:grpSpPr>
        <p:sp>
          <p:nvSpPr>
            <p:cNvPr id="6" name="TextBox 5"/>
            <p:cNvSpPr txBox="1"/>
            <p:nvPr/>
          </p:nvSpPr>
          <p:spPr>
            <a:xfrm>
              <a:off x="5333998" y="1524001"/>
              <a:ext cx="3116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Guest Code (</a:t>
              </a:r>
              <a:r>
                <a:rPr lang="en-US" sz="3200" b="1" dirty="0" err="1" smtClean="0"/>
                <a:t>Lua</a:t>
              </a:r>
              <a:r>
                <a:rPr lang="en-US" sz="3200" b="1" dirty="0" smtClean="0"/>
                <a:t>)</a:t>
              </a:r>
              <a:endParaRPr lang="en-US" sz="32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3999" y="1524000"/>
              <a:ext cx="3116233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400" y="1524000"/>
              <a:ext cx="2979767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1524000"/>
              <a:ext cx="3055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Host Code (C++)</a:t>
              </a:r>
              <a:endParaRPr lang="en-US" sz="3200" b="1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4122767" y="1600199"/>
              <a:ext cx="990600" cy="432375"/>
            </a:xfrm>
            <a:prstGeom prst="left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8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Example: calling a </a:t>
            </a:r>
            <a:r>
              <a:rPr lang="en-US" sz="2800" dirty="0" err="1"/>
              <a:t>Lua</a:t>
            </a:r>
            <a:r>
              <a:rPr lang="en-US" sz="2800" dirty="0"/>
              <a:t> function from C</a:t>
            </a:r>
          </a:p>
          <a:p>
            <a:pPr lvl="1"/>
            <a:r>
              <a:rPr lang="en-US" sz="2400" dirty="0"/>
              <a:t>push </a:t>
            </a:r>
            <a:r>
              <a:rPr lang="en-US" sz="2400" dirty="0" smtClean="0"/>
              <a:t>arguments (i.e., “hello” and 4.5)</a:t>
            </a:r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971800"/>
            <a:ext cx="6276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Example: calling a </a:t>
            </a:r>
            <a:r>
              <a:rPr lang="en-US" sz="2800" dirty="0" err="1"/>
              <a:t>Lua</a:t>
            </a:r>
            <a:r>
              <a:rPr lang="en-US" sz="2800" dirty="0"/>
              <a:t> function from C</a:t>
            </a:r>
          </a:p>
          <a:p>
            <a:pPr lvl="1"/>
            <a:r>
              <a:rPr lang="en-US" sz="2400" dirty="0" smtClean="0"/>
              <a:t>Calls a function (i.e., “f”)</a:t>
            </a:r>
          </a:p>
          <a:p>
            <a:pPr lvl="1"/>
            <a:r>
              <a:rPr lang="en-US" sz="2400" dirty="0" err="1" smtClean="0"/>
              <a:t>lua_call</a:t>
            </a:r>
            <a:r>
              <a:rPr lang="en-US" sz="2400" dirty="0" smtClean="0"/>
              <a:t>(</a:t>
            </a:r>
            <a:r>
              <a:rPr lang="en-US" sz="2400" dirty="0" err="1" smtClean="0"/>
              <a:t>lua_State</a:t>
            </a:r>
            <a:r>
              <a:rPr lang="en-US" sz="2400" dirty="0" smtClean="0"/>
              <a:t>*, # of </a:t>
            </a:r>
            <a:r>
              <a:rPr lang="en-US" sz="2400" dirty="0" err="1" smtClean="0"/>
              <a:t>args</a:t>
            </a:r>
            <a:r>
              <a:rPr lang="en-US" sz="2400" dirty="0" smtClean="0"/>
              <a:t>, # of results)</a:t>
            </a:r>
            <a:endParaRPr lang="en-US" sz="24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895600"/>
            <a:ext cx="62674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Example: calling a </a:t>
            </a:r>
            <a:r>
              <a:rPr lang="en-US" sz="2800" dirty="0" err="1"/>
              <a:t>Lua</a:t>
            </a:r>
            <a:r>
              <a:rPr lang="en-US" sz="2800" dirty="0"/>
              <a:t> function from C</a:t>
            </a:r>
          </a:p>
          <a:p>
            <a:pPr lvl="1"/>
            <a:r>
              <a:rPr lang="en-US" sz="2400" dirty="0" smtClean="0"/>
              <a:t>Get result back from stack</a:t>
            </a:r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3276600"/>
            <a:ext cx="6238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Example: calling a </a:t>
            </a:r>
            <a:r>
              <a:rPr lang="en-US" sz="2800" dirty="0" smtClean="0"/>
              <a:t>C </a:t>
            </a:r>
            <a:r>
              <a:rPr lang="en-US" sz="2800" dirty="0"/>
              <a:t>function from </a:t>
            </a:r>
            <a:r>
              <a:rPr lang="en-US" sz="2800" dirty="0" err="1" smtClean="0"/>
              <a:t>Lua</a:t>
            </a:r>
            <a:endParaRPr lang="en-US" sz="2800" dirty="0" smtClean="0"/>
          </a:p>
          <a:p>
            <a:pPr lvl="1"/>
            <a:r>
              <a:rPr lang="en-US" sz="2400" dirty="0" smtClean="0"/>
              <a:t>Define a “special” C function that can accept a </a:t>
            </a:r>
            <a:r>
              <a:rPr lang="en-US" sz="2400" dirty="0" err="1" smtClean="0"/>
              <a:t>Lua</a:t>
            </a:r>
            <a:r>
              <a:rPr lang="en-US" sz="2400" dirty="0" smtClean="0"/>
              <a:t> state</a:t>
            </a:r>
          </a:p>
          <a:p>
            <a:pPr lvl="1"/>
            <a:r>
              <a:rPr lang="en-US" sz="2400" dirty="0" smtClean="0"/>
              <a:t>The passed </a:t>
            </a:r>
            <a:r>
              <a:rPr lang="en-US" sz="2400" dirty="0" err="1" smtClean="0"/>
              <a:t>lua</a:t>
            </a:r>
            <a:r>
              <a:rPr lang="en-US" sz="2400" dirty="0" smtClean="0"/>
              <a:t> state will be used to obtain arguments and provide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429000"/>
            <a:ext cx="57721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Example: calling a </a:t>
            </a:r>
            <a:r>
              <a:rPr lang="en-US" sz="2800" dirty="0" smtClean="0"/>
              <a:t>C </a:t>
            </a:r>
            <a:r>
              <a:rPr lang="en-US" sz="2800" dirty="0"/>
              <a:t>function from </a:t>
            </a:r>
            <a:r>
              <a:rPr lang="en-US" sz="2800" dirty="0" err="1" smtClean="0"/>
              <a:t>Lua</a:t>
            </a:r>
            <a:endParaRPr lang="en-US" sz="2800" dirty="0" smtClean="0"/>
          </a:p>
          <a:p>
            <a:pPr lvl="1"/>
            <a:r>
              <a:rPr lang="en-US" sz="2400" dirty="0" smtClean="0"/>
              <a:t>Get arguments from the stack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3124200"/>
            <a:ext cx="5762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Example: calling a </a:t>
            </a:r>
            <a:r>
              <a:rPr lang="en-US" sz="2800" dirty="0" smtClean="0"/>
              <a:t>C </a:t>
            </a:r>
            <a:r>
              <a:rPr lang="en-US" sz="2800" dirty="0"/>
              <a:t>function from </a:t>
            </a:r>
            <a:r>
              <a:rPr lang="en-US" sz="2800" dirty="0" err="1" smtClean="0"/>
              <a:t>Lua</a:t>
            </a:r>
            <a:endParaRPr lang="en-US" sz="2800" dirty="0" smtClean="0"/>
          </a:p>
          <a:p>
            <a:pPr lvl="1"/>
            <a:r>
              <a:rPr lang="en-US" sz="2400" dirty="0" smtClean="0"/>
              <a:t>Execute “C” function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200400"/>
            <a:ext cx="57721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Example: calling a </a:t>
            </a:r>
            <a:r>
              <a:rPr lang="en-US" sz="2800" dirty="0" smtClean="0"/>
              <a:t>C </a:t>
            </a:r>
            <a:r>
              <a:rPr lang="en-US" sz="2800" dirty="0"/>
              <a:t>function from </a:t>
            </a:r>
            <a:r>
              <a:rPr lang="en-US" sz="2800" dirty="0" err="1" smtClean="0"/>
              <a:t>Lua</a:t>
            </a:r>
            <a:endParaRPr lang="en-US" sz="2800" dirty="0" smtClean="0"/>
          </a:p>
          <a:p>
            <a:pPr lvl="1"/>
            <a:r>
              <a:rPr lang="en-US" sz="2400" dirty="0" smtClean="0"/>
              <a:t>Push return value(s) back onto stack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3276600"/>
            <a:ext cx="5762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do I create an object instance</a:t>
            </a:r>
          </a:p>
          <a:p>
            <a:pPr lvl="1"/>
            <a:r>
              <a:rPr lang="en-US" sz="1800" dirty="0" smtClean="0"/>
              <a:t>From </a:t>
            </a:r>
            <a:r>
              <a:rPr lang="en-US" sz="1800" dirty="0" err="1" smtClean="0"/>
              <a:t>lua</a:t>
            </a:r>
            <a:r>
              <a:rPr lang="en-US" sz="1800" dirty="0" smtClean="0"/>
              <a:t>: call code to create instance – it should return </a:t>
            </a:r>
            <a:r>
              <a:rPr lang="en-US" sz="1800" dirty="0" err="1" smtClean="0"/>
              <a:t>userdata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Conceptually simple, but…..</a:t>
            </a:r>
          </a:p>
          <a:p>
            <a:endParaRPr lang="en-US" sz="2000" dirty="0"/>
          </a:p>
          <a:p>
            <a:r>
              <a:rPr lang="en-US" sz="2000" dirty="0" smtClean="0"/>
              <a:t>Who controls memory? (C code or </a:t>
            </a:r>
            <a:r>
              <a:rPr lang="en-US" sz="2000" dirty="0" err="1" smtClean="0"/>
              <a:t>Lua</a:t>
            </a:r>
            <a:r>
              <a:rPr lang="en-US" sz="2000" dirty="0" smtClean="0"/>
              <a:t> garbage collector?)</a:t>
            </a:r>
          </a:p>
          <a:p>
            <a:pPr lvl="1"/>
            <a:r>
              <a:rPr lang="en-US" sz="1800" dirty="0" smtClean="0"/>
              <a:t>Use cases</a:t>
            </a:r>
          </a:p>
          <a:p>
            <a:pPr lvl="2"/>
            <a:r>
              <a:rPr lang="en-US" sz="1600" dirty="0" smtClean="0"/>
              <a:t>C/C++ creates a block of data (</a:t>
            </a:r>
            <a:r>
              <a:rPr lang="en-US" sz="1600" dirty="0" err="1" smtClean="0"/>
              <a:t>userdata</a:t>
            </a:r>
            <a:r>
              <a:rPr lang="en-US" sz="1600" dirty="0" smtClean="0"/>
              <a:t>) and ‘passes’ it back to </a:t>
            </a:r>
            <a:r>
              <a:rPr lang="en-US" sz="1600" dirty="0" err="1" smtClean="0"/>
              <a:t>Lua</a:t>
            </a:r>
            <a:endParaRPr lang="en-US" sz="1600" dirty="0" smtClean="0"/>
          </a:p>
          <a:p>
            <a:pPr lvl="2"/>
            <a:r>
              <a:rPr lang="en-US" sz="1600" dirty="0" smtClean="0"/>
              <a:t>C/C++ returns a pointer in a block of data (</a:t>
            </a:r>
            <a:r>
              <a:rPr lang="en-US" sz="1600" dirty="0" err="1" smtClean="0"/>
              <a:t>userdata</a:t>
            </a:r>
            <a:r>
              <a:rPr lang="en-US" sz="1600" dirty="0" smtClean="0"/>
              <a:t>) that it is still using</a:t>
            </a:r>
          </a:p>
          <a:p>
            <a:endParaRPr lang="en-US" sz="2400" dirty="0"/>
          </a:p>
          <a:p>
            <a:r>
              <a:rPr lang="en-US" sz="2000" dirty="0" smtClean="0"/>
              <a:t>Lots of “boilerplate” code being used to marshal arguments back and forth – Can we simplify or automate?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219825" cy="68449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6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Automation Using </a:t>
            </a:r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590139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99833"/>
            <a:ext cx="2375763" cy="298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499833"/>
            <a:ext cx="4356255" cy="29868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00" y="3276600"/>
            <a:ext cx="7741180" cy="0"/>
          </a:xfrm>
          <a:prstGeom prst="line">
            <a:avLst/>
          </a:prstGeom>
          <a:ln w="9525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81400" y="3926445"/>
            <a:ext cx="0" cy="2133600"/>
          </a:xfrm>
          <a:prstGeom prst="line">
            <a:avLst/>
          </a:prstGeom>
          <a:ln w="9525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sol2 / sol3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0" y="2133600"/>
            <a:ext cx="45570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Files, Sizes,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194"/>
            <a:ext cx="5076825" cy="10001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5" idx="3"/>
          </p:cNvCxnSpPr>
          <p:nvPr/>
        </p:nvCxnSpPr>
        <p:spPr>
          <a:xfrm>
            <a:off x="3047999" y="2125329"/>
            <a:ext cx="361953" cy="29230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>
          <a:xfrm flipV="1">
            <a:off x="3047999" y="2786970"/>
            <a:ext cx="322355" cy="2644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0" y="2866760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Compiler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1940663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 UI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524000"/>
            <a:ext cx="3347202" cy="1821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0090" y="5761286"/>
            <a:ext cx="7927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only difference between wlua.exe and lua.exe is that the former has </a:t>
            </a:r>
            <a:r>
              <a:rPr lang="en-US" sz="1400" dirty="0" err="1" smtClean="0"/>
              <a:t>subsystem:windows</a:t>
            </a:r>
            <a:r>
              <a:rPr lang="en-US" sz="1400" dirty="0" smtClean="0"/>
              <a:t> rather than </a:t>
            </a:r>
            <a:r>
              <a:rPr lang="en-US" sz="1400" dirty="0" err="1" smtClean="0"/>
              <a:t>subsyste</a:t>
            </a:r>
            <a:r>
              <a:rPr lang="en-US" sz="1400" dirty="0" err="1"/>
              <a:t>m</a:t>
            </a:r>
            <a:r>
              <a:rPr lang="en-US" sz="1400" dirty="0" err="1" smtClean="0"/>
              <a:t>:console</a:t>
            </a:r>
            <a:r>
              <a:rPr lang="en-US" sz="1400" dirty="0" smtClean="0"/>
              <a:t> specified at link time.  As a result, Windows will not associate </a:t>
            </a:r>
            <a:r>
              <a:rPr lang="en-US" sz="1400" dirty="0" err="1" smtClean="0"/>
              <a:t>wlua</a:t>
            </a:r>
            <a:r>
              <a:rPr lang="en-US" sz="1400" dirty="0" smtClean="0"/>
              <a:t> with a console, and does not create a console window.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7876" y="348734"/>
            <a:ext cx="347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REPL =&gt; Read, Evaluate, Print, Loop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EOF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8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Lua</a:t>
            </a:r>
            <a:r>
              <a:rPr lang="en-US" dirty="0" smtClean="0"/>
              <a:t> REPL UI (100% C Code)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447800"/>
            <a:ext cx="5267325" cy="5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UI </a:t>
            </a:r>
            <a:r>
              <a:rPr lang="en-US" dirty="0" smtClean="0"/>
              <a:t>(lua.exe)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Lua</a:t>
            </a:r>
            <a:r>
              <a:rPr lang="en-US" dirty="0" smtClean="0"/>
              <a:t> command line interface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sophisticated than example</a:t>
            </a:r>
          </a:p>
          <a:p>
            <a:pPr lvl="2"/>
            <a:r>
              <a:rPr lang="en-US" dirty="0" smtClean="0"/>
              <a:t>It provide a better command line ‘editor’</a:t>
            </a:r>
          </a:p>
          <a:p>
            <a:pPr lvl="2"/>
            <a:r>
              <a:rPr lang="en-US" dirty="0" smtClean="0"/>
              <a:t>Accepts arguments to alter behavior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5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C-based Source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28950" y="6019800"/>
            <a:ext cx="2971800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Entire source tree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7056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1551</Words>
  <Application>Microsoft Office PowerPoint</Application>
  <PresentationFormat>On-screen Show (4:3)</PresentationFormat>
  <Paragraphs>217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CSCE 693 – Software Evolution  Lua : Language and Embedding</vt:lpstr>
      <vt:lpstr>References</vt:lpstr>
      <vt:lpstr>References: Details</vt:lpstr>
      <vt:lpstr>Motivation</vt:lpstr>
      <vt:lpstr>Why Embed A Scripting Language?</vt:lpstr>
      <vt:lpstr>Files, Sizes, Etc.</vt:lpstr>
      <vt:lpstr>Example Lua REPL UI (100% C Code)</vt:lpstr>
      <vt:lpstr>REPL UI (lua.exe)</vt:lpstr>
      <vt:lpstr>Lightweight C-based Source Code</vt:lpstr>
      <vt:lpstr>Performance</vt:lpstr>
      <vt:lpstr>Internals / How it Works</vt:lpstr>
      <vt:lpstr>Terminology</vt:lpstr>
      <vt:lpstr>Terminology</vt:lpstr>
      <vt:lpstr>Language</vt:lpstr>
      <vt:lpstr>Comments / Reserved Words</vt:lpstr>
      <vt:lpstr>Variables</vt:lpstr>
      <vt:lpstr>Variables</vt:lpstr>
      <vt:lpstr>Types</vt:lpstr>
      <vt:lpstr>Types: Eight Basic Value Types</vt:lpstr>
      <vt:lpstr>Basic Value Operations</vt:lpstr>
      <vt:lpstr>Lua table Type</vt:lpstr>
      <vt:lpstr>Constructor Expression {}</vt:lpstr>
      <vt:lpstr>Structure Syntax (Intention)</vt:lpstr>
      <vt:lpstr>Indexing a table With Any Type</vt:lpstr>
      <vt:lpstr>Table Constructors</vt:lpstr>
      <vt:lpstr>Table Constructors</vt:lpstr>
      <vt:lpstr>Arrays, Lists and Sequences</vt:lpstr>
      <vt:lpstr>Table Traversal</vt:lpstr>
      <vt:lpstr>Table Traversal (Ensuring Order)</vt:lpstr>
      <vt:lpstr>Modules</vt:lpstr>
      <vt:lpstr>Fundamentals</vt:lpstr>
      <vt:lpstr>Fundamentals</vt:lpstr>
      <vt:lpstr>PowerPoint Presentation</vt:lpstr>
      <vt:lpstr>Module With Export List</vt:lpstr>
      <vt:lpstr>Object-Oriented Programming</vt:lpstr>
      <vt:lpstr>Objects</vt:lpstr>
      <vt:lpstr>Object w/Global Data</vt:lpstr>
      <vt:lpstr>Object w/Python-like (self)</vt:lpstr>
      <vt:lpstr>Objects</vt:lpstr>
      <vt:lpstr>Objects w/Implicit ‘self’</vt:lpstr>
      <vt:lpstr>Metatable / Metamethods</vt:lpstr>
      <vt:lpstr>Embedding</vt:lpstr>
      <vt:lpstr>Basic Lua Interpreter w/REPL</vt:lpstr>
      <vt:lpstr>Addressing the Impedance Mismatch Between C/C++ and Lua</vt:lpstr>
      <vt:lpstr>Impedance Mismatch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Issues to Consider</vt:lpstr>
      <vt:lpstr>Automation Using Templates</vt:lpstr>
      <vt:lpstr>sol2 / sol3 Example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835</cp:revision>
  <dcterms:created xsi:type="dcterms:W3CDTF">2006-08-16T00:00:00Z</dcterms:created>
  <dcterms:modified xsi:type="dcterms:W3CDTF">2020-01-08T16:08:51Z</dcterms:modified>
</cp:coreProperties>
</file>