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51206400" cy="32918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8CB"/>
    <a:srgbClr val="6E7CB5"/>
    <a:srgbClr val="6E81BD"/>
    <a:srgbClr val="005D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6" autoAdjust="0"/>
    <p:restoredTop sz="94631"/>
  </p:normalViewPr>
  <p:slideViewPr>
    <p:cSldViewPr>
      <p:cViewPr>
        <p:scale>
          <a:sx n="33" d="100"/>
          <a:sy n="33" d="100"/>
        </p:scale>
        <p:origin x="24" y="-882"/>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BA131-BA7E-4E3E-866E-AF5BA33ACCCE}" type="datetimeFigureOut">
              <a:rPr lang="en-US" smtClean="0"/>
              <a:t>10/10/2019</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6CD15-27D8-4301-8401-28D57F220237}" type="slidenum">
              <a:rPr lang="en-US" smtClean="0"/>
              <a:t>‹#›</a:t>
            </a:fld>
            <a:endParaRPr lang="en-US"/>
          </a:p>
        </p:txBody>
      </p:sp>
    </p:spTree>
    <p:extLst>
      <p:ext uri="{BB962C8B-B14F-4D97-AF65-F5344CB8AC3E}">
        <p14:creationId xmlns:p14="http://schemas.microsoft.com/office/powerpoint/2010/main" val="113477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E6CD15-27D8-4301-8401-28D57F220237}" type="slidenum">
              <a:rPr lang="en-US" smtClean="0"/>
              <a:t>1</a:t>
            </a:fld>
            <a:endParaRPr lang="en-US"/>
          </a:p>
        </p:txBody>
      </p:sp>
    </p:spTree>
    <p:extLst>
      <p:ext uri="{BB962C8B-B14F-4D97-AF65-F5344CB8AC3E}">
        <p14:creationId xmlns:p14="http://schemas.microsoft.com/office/powerpoint/2010/main" val="406557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EF286B-6A09-4A92-86F2-17B47598D99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9087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9935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33924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F286B-6A09-4A92-86F2-17B47598D99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95346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F286B-6A09-4A92-86F2-17B47598D99F}"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4825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EF286B-6A09-4A92-86F2-17B47598D99F}"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35782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EF286B-6A09-4A92-86F2-17B47598D99F}"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87567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EF286B-6A09-4A92-86F2-17B47598D99F}"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7860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5DAA"/>
        </a:solidFill>
        <a:effectLst/>
      </p:bgPr>
    </p:bg>
    <p:spTree>
      <p:nvGrpSpPr>
        <p:cNvPr id="1" name=""/>
        <p:cNvGrpSpPr/>
        <p:nvPr/>
      </p:nvGrpSpPr>
      <p:grpSpPr>
        <a:xfrm>
          <a:off x="0" y="0"/>
          <a:ext cx="0" cy="0"/>
          <a:chOff x="0" y="0"/>
          <a:chExt cx="0" cy="0"/>
        </a:xfrm>
      </p:grpSpPr>
      <p:sp>
        <p:nvSpPr>
          <p:cNvPr id="5" name="Rectangle 4"/>
          <p:cNvSpPr/>
          <p:nvPr userDrawn="1"/>
        </p:nvSpPr>
        <p:spPr>
          <a:xfrm>
            <a:off x="-6927" y="0"/>
            <a:ext cx="51206400" cy="480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p:cNvSpPr>
            <a:spLocks noChangeArrowheads="1"/>
          </p:cNvSpPr>
          <p:nvPr userDrawn="1"/>
        </p:nvSpPr>
        <p:spPr bwMode="auto">
          <a:xfrm>
            <a:off x="0" y="4800600"/>
            <a:ext cx="51206400" cy="130175"/>
          </a:xfrm>
          <a:prstGeom prst="rect">
            <a:avLst/>
          </a:prstGeom>
          <a:solidFill>
            <a:schemeClr val="tx1"/>
          </a:solidFill>
          <a:ln>
            <a:noFill/>
          </a:ln>
          <a:effectLst/>
        </p:spPr>
        <p:txBody>
          <a:bodyPr wrap="none" anchor="ctr"/>
          <a:lstStyle/>
          <a:p>
            <a:endParaRPr lang="en-US"/>
          </a:p>
        </p:txBody>
      </p:sp>
      <p:sp>
        <p:nvSpPr>
          <p:cNvPr id="9" name="Rectangle 32"/>
          <p:cNvSpPr>
            <a:spLocks noChangeArrowheads="1"/>
          </p:cNvSpPr>
          <p:nvPr userDrawn="1"/>
        </p:nvSpPr>
        <p:spPr bwMode="auto">
          <a:xfrm>
            <a:off x="13469112" y="5662630"/>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0" name="Rectangle 34"/>
          <p:cNvSpPr>
            <a:spLocks noChangeArrowheads="1"/>
          </p:cNvSpPr>
          <p:nvPr userDrawn="1"/>
        </p:nvSpPr>
        <p:spPr bwMode="auto">
          <a:xfrm>
            <a:off x="26042112" y="5669557"/>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1" name="Rectangle 35"/>
          <p:cNvSpPr>
            <a:spLocks noChangeArrowheads="1"/>
          </p:cNvSpPr>
          <p:nvPr userDrawn="1"/>
        </p:nvSpPr>
        <p:spPr bwMode="auto">
          <a:xfrm>
            <a:off x="38624256" y="5641848"/>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886968" y="5638800"/>
            <a:ext cx="11695176" cy="26563638"/>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84424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FEEF286B-6A09-4A92-86F2-17B47598D99F}"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26699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FEEF286B-6A09-4A92-86F2-17B47598D99F}"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64416-1DB9-4A6D-8ED2-4919E046F134}" type="slidenum">
              <a:rPr lang="en-US" smtClean="0"/>
              <a:t>‹#›</a:t>
            </a:fld>
            <a:endParaRPr lang="en-US"/>
          </a:p>
        </p:txBody>
      </p:sp>
    </p:spTree>
    <p:extLst>
      <p:ext uri="{BB962C8B-B14F-4D97-AF65-F5344CB8AC3E}">
        <p14:creationId xmlns:p14="http://schemas.microsoft.com/office/powerpoint/2010/main" val="371440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FEEF286B-6A09-4A92-86F2-17B47598D99F}" type="datetimeFigureOut">
              <a:rPr lang="en-US" smtClean="0"/>
              <a:t>10/10/2019</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9D264416-1DB9-4A6D-8ED2-4919E046F134}" type="slidenum">
              <a:rPr lang="en-US" smtClean="0"/>
              <a:t>‹#›</a:t>
            </a:fld>
            <a:endParaRPr lang="en-US"/>
          </a:p>
        </p:txBody>
      </p:sp>
    </p:spTree>
    <p:extLst>
      <p:ext uri="{BB962C8B-B14F-4D97-AF65-F5344CB8AC3E}">
        <p14:creationId xmlns:p14="http://schemas.microsoft.com/office/powerpoint/2010/main" val="235201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893762"/>
            <a:ext cx="605313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76862" y="969962"/>
            <a:ext cx="6053138"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5"/>
          <p:cNvSpPr>
            <a:spLocks noChangeArrowheads="1"/>
          </p:cNvSpPr>
          <p:nvPr/>
        </p:nvSpPr>
        <p:spPr bwMode="auto">
          <a:xfrm>
            <a:off x="7958139" y="621006"/>
            <a:ext cx="34180461" cy="276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243" tIns="45614" rIns="91243" bIns="45614">
            <a:spAutoFit/>
          </a:bodyPr>
          <a:lstStyle/>
          <a:p>
            <a:pPr algn="ctr">
              <a:spcBef>
                <a:spcPct val="50000"/>
              </a:spcBef>
            </a:pPr>
            <a:r>
              <a:rPr lang="en-US" sz="6600" dirty="0">
                <a:latin typeface="Arial Black" pitchFamily="34" charset="0"/>
              </a:rPr>
              <a:t>Title of Water Unit Project Here</a:t>
            </a:r>
            <a:br>
              <a:rPr lang="en-US" sz="4000" dirty="0">
                <a:latin typeface="Arial Black" pitchFamily="34" charset="0"/>
              </a:rPr>
            </a:br>
            <a:r>
              <a:rPr lang="en-US" sz="4000" dirty="0">
                <a:latin typeface="Arial Black" pitchFamily="34" charset="0"/>
              </a:rPr>
              <a:t>Author Name Here</a:t>
            </a:r>
            <a:endParaRPr lang="en-US" sz="5400" b="1" baseline="30000" dirty="0">
              <a:latin typeface="Arial" charset="0"/>
            </a:endParaRPr>
          </a:p>
          <a:p>
            <a:pPr algn="ctr">
              <a:spcBef>
                <a:spcPct val="50000"/>
              </a:spcBef>
            </a:pPr>
            <a:endParaRPr lang="en-US" sz="4000" b="1" baseline="30000" dirty="0">
              <a:latin typeface="Arial" charset="0"/>
            </a:endParaRPr>
          </a:p>
          <a:p>
            <a:pPr algn="ctr" eaLnBrk="0" hangingPunct="0"/>
            <a:r>
              <a:rPr lang="en-US" sz="4000" b="1" baseline="30000" dirty="0">
                <a:latin typeface="Arial" charset="0"/>
              </a:rPr>
              <a:t>Department Association/Major here</a:t>
            </a:r>
            <a:r>
              <a:rPr lang="en-US" sz="2800" b="1" dirty="0">
                <a:latin typeface="Arial" charset="0"/>
              </a:rPr>
              <a:t>.</a:t>
            </a:r>
            <a:endParaRPr lang="en-US" sz="2800" i="1" dirty="0">
              <a:latin typeface="Arial Black" pitchFamily="34" charset="0"/>
            </a:endParaRPr>
          </a:p>
        </p:txBody>
      </p:sp>
      <p:sp>
        <p:nvSpPr>
          <p:cNvPr id="17" name="Text Box 7"/>
          <p:cNvSpPr txBox="1">
            <a:spLocks noChangeArrowheads="1"/>
          </p:cNvSpPr>
          <p:nvPr/>
        </p:nvSpPr>
        <p:spPr bwMode="auto">
          <a:xfrm>
            <a:off x="882650"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INTRODUCTION</a:t>
            </a:r>
          </a:p>
        </p:txBody>
      </p:sp>
      <p:sp>
        <p:nvSpPr>
          <p:cNvPr id="18" name="Text Box 7"/>
          <p:cNvSpPr txBox="1">
            <a:spLocks noChangeArrowheads="1"/>
          </p:cNvSpPr>
          <p:nvPr/>
        </p:nvSpPr>
        <p:spPr bwMode="auto">
          <a:xfrm>
            <a:off x="38644286" y="249174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References</a:t>
            </a:r>
          </a:p>
        </p:txBody>
      </p:sp>
      <p:sp>
        <p:nvSpPr>
          <p:cNvPr id="19" name="Text Box 7"/>
          <p:cNvSpPr txBox="1">
            <a:spLocks noChangeArrowheads="1"/>
          </p:cNvSpPr>
          <p:nvPr/>
        </p:nvSpPr>
        <p:spPr bwMode="auto">
          <a:xfrm>
            <a:off x="13469112"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Sizing the Tank</a:t>
            </a:r>
          </a:p>
        </p:txBody>
      </p:sp>
      <p:sp>
        <p:nvSpPr>
          <p:cNvPr id="20" name="Text Box 7"/>
          <p:cNvSpPr txBox="1">
            <a:spLocks noChangeArrowheads="1"/>
          </p:cNvSpPr>
          <p:nvPr/>
        </p:nvSpPr>
        <p:spPr bwMode="auto">
          <a:xfrm>
            <a:off x="26051256" y="5638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Pressure in the Waterline</a:t>
            </a:r>
          </a:p>
        </p:txBody>
      </p:sp>
      <p:sp>
        <p:nvSpPr>
          <p:cNvPr id="21" name="Text Box 7"/>
          <p:cNvSpPr txBox="1">
            <a:spLocks noChangeArrowheads="1"/>
          </p:cNvSpPr>
          <p:nvPr/>
        </p:nvSpPr>
        <p:spPr bwMode="auto">
          <a:xfrm>
            <a:off x="882650" y="216408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Design Process</a:t>
            </a:r>
          </a:p>
        </p:txBody>
      </p:sp>
      <p:sp>
        <p:nvSpPr>
          <p:cNvPr id="22" name="Text Box 7"/>
          <p:cNvSpPr txBox="1">
            <a:spLocks noChangeArrowheads="1"/>
          </p:cNvSpPr>
          <p:nvPr/>
        </p:nvSpPr>
        <p:spPr bwMode="auto">
          <a:xfrm>
            <a:off x="38644286" y="17662524"/>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FUTURE WORK</a:t>
            </a:r>
          </a:p>
        </p:txBody>
      </p:sp>
      <p:sp>
        <p:nvSpPr>
          <p:cNvPr id="28" name="Text Box 7"/>
          <p:cNvSpPr txBox="1">
            <a:spLocks noChangeArrowheads="1"/>
          </p:cNvSpPr>
          <p:nvPr/>
        </p:nvSpPr>
        <p:spPr bwMode="auto">
          <a:xfrm>
            <a:off x="13472595" y="16383000"/>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Forces in the Truss</a:t>
            </a:r>
          </a:p>
        </p:txBody>
      </p:sp>
      <p:sp>
        <p:nvSpPr>
          <p:cNvPr id="31" name="Text Box 7"/>
          <p:cNvSpPr txBox="1">
            <a:spLocks noChangeArrowheads="1"/>
          </p:cNvSpPr>
          <p:nvPr/>
        </p:nvSpPr>
        <p:spPr bwMode="auto">
          <a:xfrm>
            <a:off x="26049514" y="18241962"/>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Orthographic View</a:t>
            </a:r>
          </a:p>
        </p:txBody>
      </p:sp>
      <p:sp>
        <p:nvSpPr>
          <p:cNvPr id="33" name="Text Box 7"/>
          <p:cNvSpPr txBox="1">
            <a:spLocks noChangeArrowheads="1"/>
          </p:cNvSpPr>
          <p:nvPr/>
        </p:nvSpPr>
        <p:spPr bwMode="auto">
          <a:xfrm>
            <a:off x="38644286" y="5641848"/>
            <a:ext cx="11695176" cy="579438"/>
          </a:xfrm>
          <a:prstGeom prst="rect">
            <a:avLst/>
          </a:prstGeom>
          <a:solidFill>
            <a:srgbClr val="0034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67" tIns="45624" rIns="91267" bIns="45624">
            <a:spAutoFit/>
          </a:bodyPr>
          <a:lstStyle/>
          <a:p>
            <a:pPr algn="ctr" eaLnBrk="0" hangingPunct="0">
              <a:spcBef>
                <a:spcPct val="50000"/>
              </a:spcBef>
            </a:pPr>
            <a:r>
              <a:rPr lang="en-US" sz="3200" b="1" dirty="0">
                <a:solidFill>
                  <a:srgbClr val="F8F8F8"/>
                </a:solidFill>
                <a:latin typeface="Arial Black" pitchFamily="34" charset="0"/>
              </a:rPr>
              <a:t>Further Design Considerations</a:t>
            </a:r>
          </a:p>
        </p:txBody>
      </p:sp>
      <p:sp>
        <p:nvSpPr>
          <p:cNvPr id="5" name="AutoShape 5" descr="20090627acp316mb077"/>
          <p:cNvSpPr>
            <a:spLocks noChangeAspect="1" noChangeArrowheads="1"/>
          </p:cNvSpPr>
          <p:nvPr/>
        </p:nvSpPr>
        <p:spPr bwMode="auto">
          <a:xfrm>
            <a:off x="155575" y="-1905000"/>
            <a:ext cx="6096000" cy="397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 Box 14"/>
          <p:cNvSpPr txBox="1">
            <a:spLocks noChangeArrowheads="1"/>
          </p:cNvSpPr>
          <p:nvPr/>
        </p:nvSpPr>
        <p:spPr bwMode="auto">
          <a:xfrm>
            <a:off x="877824" y="22376011"/>
            <a:ext cx="116951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Use this space to discuss the parts of the engineering design process that went into developing the design for a water tower.  Use images if you want.</a:t>
            </a:r>
          </a:p>
          <a:p>
            <a:pPr algn="just"/>
            <a:endParaRPr lang="en-US" sz="3000" dirty="0">
              <a:latin typeface="Arial Narrow" pitchFamily="34" charset="0"/>
            </a:endParaRPr>
          </a:p>
        </p:txBody>
      </p:sp>
      <p:sp>
        <p:nvSpPr>
          <p:cNvPr id="47" name="Text Box 14"/>
          <p:cNvSpPr txBox="1">
            <a:spLocks noChangeArrowheads="1"/>
          </p:cNvSpPr>
          <p:nvPr/>
        </p:nvSpPr>
        <p:spPr bwMode="auto">
          <a:xfrm>
            <a:off x="13423115" y="6226373"/>
            <a:ext cx="1169517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homework 4, you performed a series of calculations to find the size of the water tower tank based on specific inputs for your development area.  Use this section to describe the methodology used to size the water tower tank.  Discuss the sizing of the tank and any relevant information about the size and design of it.</a:t>
            </a:r>
          </a:p>
        </p:txBody>
      </p:sp>
      <p:sp>
        <p:nvSpPr>
          <p:cNvPr id="48" name="Text Box 14"/>
          <p:cNvSpPr txBox="1">
            <a:spLocks noChangeArrowheads="1"/>
          </p:cNvSpPr>
          <p:nvPr/>
        </p:nvSpPr>
        <p:spPr bwMode="auto">
          <a:xfrm>
            <a:off x="13507212" y="16992600"/>
            <a:ext cx="116951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homework 5, you performed calculations in a truss system that would hold an elevated water tank.  Provide a discussion about the calculations you performed and identify reasons why doing these calculations was necessary.</a:t>
            </a:r>
          </a:p>
        </p:txBody>
      </p:sp>
      <p:sp>
        <p:nvSpPr>
          <p:cNvPr id="49" name="Text Box 14"/>
          <p:cNvSpPr txBox="1">
            <a:spLocks noChangeArrowheads="1"/>
          </p:cNvSpPr>
          <p:nvPr/>
        </p:nvSpPr>
        <p:spPr bwMode="auto">
          <a:xfrm>
            <a:off x="26070995" y="6205535"/>
            <a:ext cx="1169517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homework 7, you were asked to develop a spreadsheet that indicates the change in the pressure of water in the pipe vs. the change in height of the water in the tank.  Provide a discussion about how this was calculated, why this knowledge is important, relate it to conservation of energy, and provide a copy of the table you created.</a:t>
            </a:r>
          </a:p>
        </p:txBody>
      </p:sp>
      <p:sp>
        <p:nvSpPr>
          <p:cNvPr id="51" name="Text Box 14"/>
          <p:cNvSpPr txBox="1">
            <a:spLocks noChangeArrowheads="1"/>
          </p:cNvSpPr>
          <p:nvPr/>
        </p:nvSpPr>
        <p:spPr bwMode="auto">
          <a:xfrm>
            <a:off x="38633400" y="6205536"/>
            <a:ext cx="1169517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In this section identify further considerations that might need to be included in your design</a:t>
            </a:r>
          </a:p>
        </p:txBody>
      </p:sp>
      <p:sp>
        <p:nvSpPr>
          <p:cNvPr id="53" name="Text Box 14"/>
          <p:cNvSpPr txBox="1">
            <a:spLocks noChangeArrowheads="1"/>
          </p:cNvSpPr>
          <p:nvPr/>
        </p:nvSpPr>
        <p:spPr bwMode="auto">
          <a:xfrm>
            <a:off x="38591816" y="18319646"/>
            <a:ext cx="1169517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just"/>
            <a:r>
              <a:rPr lang="en-US" sz="3000" dirty="0">
                <a:latin typeface="Arial Narrow" pitchFamily="34" charset="0"/>
              </a:rPr>
              <a:t>Use this section to identify what other considerations should be included to develop this project.</a:t>
            </a:r>
          </a:p>
        </p:txBody>
      </p:sp>
      <p:sp>
        <p:nvSpPr>
          <p:cNvPr id="54" name="Text Box 14"/>
          <p:cNvSpPr txBox="1">
            <a:spLocks noChangeArrowheads="1"/>
          </p:cNvSpPr>
          <p:nvPr/>
        </p:nvSpPr>
        <p:spPr bwMode="auto">
          <a:xfrm>
            <a:off x="38628259" y="25496838"/>
            <a:ext cx="1169517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0" tIns="457200" rIns="457200" bIns="457200">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000" dirty="0">
                <a:latin typeface="Arial Narrow" pitchFamily="34" charset="0"/>
              </a:rPr>
              <a:t>Use this section to include links to any outside information you used to complete your work</a:t>
            </a:r>
          </a:p>
        </p:txBody>
      </p:sp>
      <p:sp>
        <p:nvSpPr>
          <p:cNvPr id="2" name="TextBox 1">
            <a:extLst>
              <a:ext uri="{FF2B5EF4-FFF2-40B4-BE49-F238E27FC236}">
                <a16:creationId xmlns:a16="http://schemas.microsoft.com/office/drawing/2014/main" id="{0F0B888E-E9DD-EB48-B849-5900B0B7F3A9}"/>
              </a:ext>
            </a:extLst>
          </p:cNvPr>
          <p:cNvSpPr txBox="1"/>
          <p:nvPr/>
        </p:nvSpPr>
        <p:spPr>
          <a:xfrm>
            <a:off x="26441401" y="19300924"/>
            <a:ext cx="11125200" cy="584775"/>
          </a:xfrm>
          <a:prstGeom prst="rect">
            <a:avLst/>
          </a:prstGeom>
          <a:noFill/>
        </p:spPr>
        <p:txBody>
          <a:bodyPr wrap="square" rtlCol="0">
            <a:spAutoFit/>
          </a:bodyPr>
          <a:lstStyle/>
          <a:p>
            <a:r>
              <a:rPr lang="en-US" sz="3200" dirty="0"/>
              <a:t>In this section, insert an orthographic drawing of a water tower</a:t>
            </a:r>
          </a:p>
        </p:txBody>
      </p:sp>
      <p:sp>
        <p:nvSpPr>
          <p:cNvPr id="3" name="TextBox 2">
            <a:extLst>
              <a:ext uri="{FF2B5EF4-FFF2-40B4-BE49-F238E27FC236}">
                <a16:creationId xmlns:a16="http://schemas.microsoft.com/office/drawing/2014/main" id="{39960AF1-0AD4-46AF-8AE8-32E16C7B123A}"/>
              </a:ext>
            </a:extLst>
          </p:cNvPr>
          <p:cNvSpPr txBox="1"/>
          <p:nvPr/>
        </p:nvSpPr>
        <p:spPr>
          <a:xfrm>
            <a:off x="1581912" y="6713367"/>
            <a:ext cx="10287000" cy="3970318"/>
          </a:xfrm>
          <a:prstGeom prst="rect">
            <a:avLst/>
          </a:prstGeom>
          <a:noFill/>
        </p:spPr>
        <p:txBody>
          <a:bodyPr wrap="square" rtlCol="0">
            <a:spAutoFit/>
          </a:bodyPr>
          <a:lstStyle/>
          <a:p>
            <a:r>
              <a:rPr lang="en-US" sz="2800" dirty="0"/>
              <a:t>We were asked to design a water tower and perform all the necessary calculation needed to do so. Over the course of the previous two months we learned the necessary parameters that go into designing a water tower. This includes the truss calculations needed to hold the water tower up, the necessary parameters to ensure we have a sufficient and safe amount of water stored in the tower, and finally we learned how to draw the technical drawings required to let other engineers and construction workers know exactly how to build our tower.</a:t>
            </a:r>
          </a:p>
        </p:txBody>
      </p:sp>
      <p:pic>
        <p:nvPicPr>
          <p:cNvPr id="6" name="Picture 5" descr="A large tall tower with a sky background&#10;&#10;Description automatically generated">
            <a:extLst>
              <a:ext uri="{FF2B5EF4-FFF2-40B4-BE49-F238E27FC236}">
                <a16:creationId xmlns:a16="http://schemas.microsoft.com/office/drawing/2014/main" id="{F2E30B28-7B68-4454-A28B-07F331EC3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5082" y="12440008"/>
            <a:ext cx="5102225" cy="6802967"/>
          </a:xfrm>
          <a:prstGeom prst="rect">
            <a:avLst/>
          </a:prstGeom>
        </p:spPr>
      </p:pic>
    </p:spTree>
    <p:extLst>
      <p:ext uri="{BB962C8B-B14F-4D97-AF65-F5344CB8AC3E}">
        <p14:creationId xmlns:p14="http://schemas.microsoft.com/office/powerpoint/2010/main" val="3805763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6C77EE2E9294428067ED635129F156" ma:contentTypeVersion="13" ma:contentTypeDescription="Create a new document." ma:contentTypeScope="" ma:versionID="6266babeb1a589b4354c6c02ce3e344f">
  <xsd:schema xmlns:xsd="http://www.w3.org/2001/XMLSchema" xmlns:xs="http://www.w3.org/2001/XMLSchema" xmlns:p="http://schemas.microsoft.com/office/2006/metadata/properties" xmlns:ns2="c9c1b4d2-6ed4-4f92-b28a-8531cf2d3888" xmlns:ns3="438a04f6-f991-4bac-949d-dec0d6368aa5" targetNamespace="http://schemas.microsoft.com/office/2006/metadata/properties" ma:root="true" ma:fieldsID="eb78c8059ab1cbcf8b6e84aebd2a4d43" ns2:_="" ns3:_="">
    <xsd:import namespace="c9c1b4d2-6ed4-4f92-b28a-8531cf2d3888"/>
    <xsd:import namespace="438a04f6-f991-4bac-949d-dec0d6368a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1b4d2-6ed4-4f92-b28a-8531cf2d388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38a04f6-f991-4bac-949d-dec0d6368a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73C2EA-8C50-4962-81D4-A9A97C842B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7EC67B-45F2-4C35-8D42-3A067350CEF4}">
  <ds:schemaRefs>
    <ds:schemaRef ds:uri="http://schemas.microsoft.com/sharepoint/v3/contenttype/forms"/>
  </ds:schemaRefs>
</ds:datastoreItem>
</file>

<file path=customXml/itemProps3.xml><?xml version="1.0" encoding="utf-8"?>
<ds:datastoreItem xmlns:ds="http://schemas.openxmlformats.org/officeDocument/2006/customXml" ds:itemID="{9BC5109C-A70E-4E88-974F-51B15B34C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c1b4d2-6ed4-4f92-b28a-8531cf2d3888"/>
    <ds:schemaRef ds:uri="438a04f6-f991-4bac-949d-dec0d6368a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667</TotalTime>
  <Words>381</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Arial Narrow</vt:lpstr>
      <vt:lpstr>Calibri</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Agouridis</dc:creator>
  <cp:lastModifiedBy>Green, Brennen D.</cp:lastModifiedBy>
  <cp:revision>61</cp:revision>
  <dcterms:created xsi:type="dcterms:W3CDTF">2012-09-27T20:51:39Z</dcterms:created>
  <dcterms:modified xsi:type="dcterms:W3CDTF">2019-10-10T13:04:02Z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0x010100E36C77EE2E9294428067ED635129F156</vt:lpwstr>
  </property>
</Properties>
</file>