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51206400" cy="32918400"/>
  <p:notesSz cx="6858000" cy="9144000"/>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88CB"/>
    <a:srgbClr val="6E7CB5"/>
    <a:srgbClr val="6E81BD"/>
    <a:srgbClr val="005D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79" autoAdjust="0"/>
    <p:restoredTop sz="94631"/>
  </p:normalViewPr>
  <p:slideViewPr>
    <p:cSldViewPr>
      <p:cViewPr>
        <p:scale>
          <a:sx n="33" d="100"/>
          <a:sy n="33" d="100"/>
        </p:scale>
        <p:origin x="114" y="-1026"/>
      </p:cViewPr>
      <p:guideLst>
        <p:guide orient="horz" pos="10368"/>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9BA131-BA7E-4E3E-866E-AF5BA33ACCCE}" type="datetimeFigureOut">
              <a:rPr lang="en-US" smtClean="0"/>
              <a:t>10/12/2019</a:t>
            </a:fld>
            <a:endParaRPr lang="en-US"/>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E6CD15-27D8-4301-8401-28D57F220237}" type="slidenum">
              <a:rPr lang="en-US" smtClean="0"/>
              <a:t>‹#›</a:t>
            </a:fld>
            <a:endParaRPr lang="en-US"/>
          </a:p>
        </p:txBody>
      </p:sp>
    </p:spTree>
    <p:extLst>
      <p:ext uri="{BB962C8B-B14F-4D97-AF65-F5344CB8AC3E}">
        <p14:creationId xmlns:p14="http://schemas.microsoft.com/office/powerpoint/2010/main" val="1134776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E6CD15-27D8-4301-8401-28D57F220237}" type="slidenum">
              <a:rPr lang="en-US" smtClean="0"/>
              <a:t>1</a:t>
            </a:fld>
            <a:endParaRPr lang="en-US"/>
          </a:p>
        </p:txBody>
      </p:sp>
    </p:spTree>
    <p:extLst>
      <p:ext uri="{BB962C8B-B14F-4D97-AF65-F5344CB8AC3E}">
        <p14:creationId xmlns:p14="http://schemas.microsoft.com/office/powerpoint/2010/main" val="4065578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EF286B-6A09-4A92-86F2-17B47598D99F}"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69087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F286B-6A09-4A92-86F2-17B47598D99F}"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9935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6324600"/>
            <a:ext cx="64514733"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6324600"/>
            <a:ext cx="192708527"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F286B-6A09-4A92-86F2-17B47598D99F}"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333924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F286B-6A09-4A92-86F2-17B47598D99F}"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953460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F286B-6A09-4A92-86F2-17B47598D99F}"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64825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3" y="36865560"/>
            <a:ext cx="128611627"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3" y="36865560"/>
            <a:ext cx="128611633"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EF286B-6A09-4A92-86F2-17B47598D99F}"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335782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4" name="Content Placeholder 3"/>
          <p:cNvSpPr>
            <a:spLocks noGrp="1"/>
          </p:cNvSpPr>
          <p:nvPr>
            <p:ph sz="half" idx="2"/>
          </p:nvPr>
        </p:nvSpPr>
        <p:spPr>
          <a:xfrm>
            <a:off x="2560320"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EF286B-6A09-4A92-86F2-17B47598D99F}" type="datetimeFigureOut">
              <a:rPr lang="en-US" smtClean="0"/>
              <a:t>10/12/2019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87567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EF286B-6A09-4A92-86F2-17B47598D99F}" type="datetimeFigureOut">
              <a:rPr lang="en-US" smtClean="0"/>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78603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5DAA"/>
        </a:solidFill>
        <a:effectLst/>
      </p:bgPr>
    </p:bg>
    <p:spTree>
      <p:nvGrpSpPr>
        <p:cNvPr id="1" name=""/>
        <p:cNvGrpSpPr/>
        <p:nvPr/>
      </p:nvGrpSpPr>
      <p:grpSpPr>
        <a:xfrm>
          <a:off x="0" y="0"/>
          <a:ext cx="0" cy="0"/>
          <a:chOff x="0" y="0"/>
          <a:chExt cx="0" cy="0"/>
        </a:xfrm>
      </p:grpSpPr>
      <p:sp>
        <p:nvSpPr>
          <p:cNvPr id="5" name="Rectangle 4"/>
          <p:cNvSpPr/>
          <p:nvPr userDrawn="1"/>
        </p:nvSpPr>
        <p:spPr>
          <a:xfrm>
            <a:off x="-6927" y="0"/>
            <a:ext cx="51206400" cy="480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p:cNvSpPr>
            <a:spLocks noChangeArrowheads="1"/>
          </p:cNvSpPr>
          <p:nvPr userDrawn="1"/>
        </p:nvSpPr>
        <p:spPr bwMode="auto">
          <a:xfrm>
            <a:off x="0" y="4800600"/>
            <a:ext cx="51206400" cy="130175"/>
          </a:xfrm>
          <a:prstGeom prst="rect">
            <a:avLst/>
          </a:prstGeom>
          <a:solidFill>
            <a:schemeClr val="tx1"/>
          </a:solidFill>
          <a:ln>
            <a:noFill/>
          </a:ln>
          <a:effectLst/>
        </p:spPr>
        <p:txBody>
          <a:bodyPr wrap="none" anchor="ctr"/>
          <a:lstStyle/>
          <a:p>
            <a:endParaRPr lang="en-US"/>
          </a:p>
        </p:txBody>
      </p:sp>
      <p:sp>
        <p:nvSpPr>
          <p:cNvPr id="9" name="Rectangle 32"/>
          <p:cNvSpPr>
            <a:spLocks noChangeArrowheads="1"/>
          </p:cNvSpPr>
          <p:nvPr userDrawn="1"/>
        </p:nvSpPr>
        <p:spPr bwMode="auto">
          <a:xfrm>
            <a:off x="13469112" y="5662630"/>
            <a:ext cx="11695176" cy="26563638"/>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
        <p:nvSpPr>
          <p:cNvPr id="10" name="Rectangle 34"/>
          <p:cNvSpPr>
            <a:spLocks noChangeArrowheads="1"/>
          </p:cNvSpPr>
          <p:nvPr userDrawn="1"/>
        </p:nvSpPr>
        <p:spPr bwMode="auto">
          <a:xfrm>
            <a:off x="26042112" y="5669557"/>
            <a:ext cx="11695176" cy="26563638"/>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
        <p:nvSpPr>
          <p:cNvPr id="11" name="Rectangle 35"/>
          <p:cNvSpPr>
            <a:spLocks noChangeArrowheads="1"/>
          </p:cNvSpPr>
          <p:nvPr userDrawn="1"/>
        </p:nvSpPr>
        <p:spPr bwMode="auto">
          <a:xfrm>
            <a:off x="38624256" y="5641848"/>
            <a:ext cx="11695176" cy="26563638"/>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
        <p:nvSpPr>
          <p:cNvPr id="12" name="Rectangle 32"/>
          <p:cNvSpPr>
            <a:spLocks noChangeArrowheads="1"/>
          </p:cNvSpPr>
          <p:nvPr userDrawn="1"/>
        </p:nvSpPr>
        <p:spPr bwMode="auto">
          <a:xfrm>
            <a:off x="886968" y="5638800"/>
            <a:ext cx="11695176" cy="26563638"/>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84424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FEEF286B-6A09-4A92-86F2-17B47598D99F}"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66990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endParaRPr lang="en-US"/>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FEEF286B-6A09-4A92-86F2-17B47598D99F}"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371440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a:t>Click to edit Master title style</a:t>
            </a:r>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FEEF286B-6A09-4A92-86F2-17B47598D99F}" type="datetimeFigureOut">
              <a:rPr lang="en-US" smtClean="0"/>
              <a:t>10/12/2019</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9D264416-1DB9-4A6D-8ED2-4919E046F134}" type="slidenum">
              <a:rPr lang="en-US" smtClean="0"/>
              <a:t>‹#›</a:t>
            </a:fld>
            <a:endParaRPr lang="en-US"/>
          </a:p>
        </p:txBody>
      </p:sp>
    </p:spTree>
    <p:extLst>
      <p:ext uri="{BB962C8B-B14F-4D97-AF65-F5344CB8AC3E}">
        <p14:creationId xmlns:p14="http://schemas.microsoft.com/office/powerpoint/2010/main" val="2352015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092"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4807092" rtl="0" eaLnBrk="1" latinLnBrk="0" hangingPunct="1">
        <a:spcBef>
          <a:spcPct val="20000"/>
        </a:spcBef>
        <a:buFont typeface="Arial" pitchFamily="34" charset="0"/>
        <a:buChar char="•"/>
        <a:defRPr sz="16800" kern="1200">
          <a:solidFill>
            <a:schemeClr val="tx1"/>
          </a:solidFill>
          <a:latin typeface="+mn-lt"/>
          <a:ea typeface="+mn-ea"/>
          <a:cs typeface="+mn-cs"/>
        </a:defRPr>
      </a:lvl1pPr>
      <a:lvl2pPr marL="3905762" indent="-1502216" algn="l" defTabSz="4807092" rtl="0" eaLnBrk="1" latinLnBrk="0" hangingPunct="1">
        <a:spcBef>
          <a:spcPct val="20000"/>
        </a:spcBef>
        <a:buFont typeface="Arial" pitchFamily="34" charset="0"/>
        <a:buChar char="–"/>
        <a:defRPr sz="14700" kern="1200">
          <a:solidFill>
            <a:schemeClr val="tx1"/>
          </a:solidFill>
          <a:latin typeface="+mn-lt"/>
          <a:ea typeface="+mn-ea"/>
          <a:cs typeface="+mn-cs"/>
        </a:defRPr>
      </a:lvl2pPr>
      <a:lvl3pPr marL="6008865" indent="-1201773" algn="l" defTabSz="4807092" rtl="0" eaLnBrk="1" latinLnBrk="0" hangingPunct="1">
        <a:spcBef>
          <a:spcPct val="20000"/>
        </a:spcBef>
        <a:buFont typeface="Arial" pitchFamily="34" charset="0"/>
        <a:buChar char="•"/>
        <a:defRPr sz="12600" kern="1200">
          <a:solidFill>
            <a:schemeClr val="tx1"/>
          </a:solidFill>
          <a:latin typeface="+mn-lt"/>
          <a:ea typeface="+mn-ea"/>
          <a:cs typeface="+mn-cs"/>
        </a:defRPr>
      </a:lvl3pPr>
      <a:lvl4pPr marL="8412411"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4pPr>
      <a:lvl5pPr marL="10815958"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5pPr>
      <a:lvl6pPr marL="13219504"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hyperlink" Target="https://www.pinterest.com/pin/37253220040581136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893762"/>
            <a:ext cx="6053138"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76862" y="969962"/>
            <a:ext cx="6053138"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5"/>
          <p:cNvSpPr>
            <a:spLocks noChangeArrowheads="1"/>
          </p:cNvSpPr>
          <p:nvPr/>
        </p:nvSpPr>
        <p:spPr bwMode="auto">
          <a:xfrm>
            <a:off x="7958139" y="621006"/>
            <a:ext cx="34180461" cy="276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243" tIns="45614" rIns="91243" bIns="45614">
            <a:spAutoFit/>
          </a:bodyPr>
          <a:lstStyle/>
          <a:p>
            <a:pPr algn="ctr">
              <a:spcBef>
                <a:spcPct val="50000"/>
              </a:spcBef>
            </a:pPr>
            <a:r>
              <a:rPr lang="en-US" sz="6600" dirty="0">
                <a:latin typeface="Arial Black" pitchFamily="34" charset="0"/>
              </a:rPr>
              <a:t>Title of Water Unit Project Here</a:t>
            </a:r>
            <a:br>
              <a:rPr lang="en-US" sz="4000" dirty="0">
                <a:latin typeface="Arial Black" pitchFamily="34" charset="0"/>
              </a:rPr>
            </a:br>
            <a:r>
              <a:rPr lang="en-US" sz="4000" dirty="0">
                <a:latin typeface="Arial Black" pitchFamily="34" charset="0"/>
              </a:rPr>
              <a:t>Author Name Here</a:t>
            </a:r>
            <a:endParaRPr lang="en-US" sz="5400" b="1" baseline="30000" dirty="0">
              <a:latin typeface="Arial" charset="0"/>
            </a:endParaRPr>
          </a:p>
          <a:p>
            <a:pPr algn="ctr">
              <a:spcBef>
                <a:spcPct val="50000"/>
              </a:spcBef>
            </a:pPr>
            <a:endParaRPr lang="en-US" sz="4000" b="1" baseline="30000" dirty="0">
              <a:latin typeface="Arial" charset="0"/>
            </a:endParaRPr>
          </a:p>
          <a:p>
            <a:pPr algn="ctr" eaLnBrk="0" hangingPunct="0"/>
            <a:r>
              <a:rPr lang="en-US" sz="4000" b="1" baseline="30000" dirty="0">
                <a:latin typeface="Arial" charset="0"/>
              </a:rPr>
              <a:t>Department Association/Major here</a:t>
            </a:r>
            <a:r>
              <a:rPr lang="en-US" sz="2800" b="1" dirty="0">
                <a:latin typeface="Arial" charset="0"/>
              </a:rPr>
              <a:t>.</a:t>
            </a:r>
            <a:endParaRPr lang="en-US" sz="2800" i="1" dirty="0">
              <a:latin typeface="Arial Black" pitchFamily="34" charset="0"/>
            </a:endParaRPr>
          </a:p>
        </p:txBody>
      </p:sp>
      <p:sp>
        <p:nvSpPr>
          <p:cNvPr id="17" name="Text Box 7"/>
          <p:cNvSpPr txBox="1">
            <a:spLocks noChangeArrowheads="1"/>
          </p:cNvSpPr>
          <p:nvPr/>
        </p:nvSpPr>
        <p:spPr bwMode="auto">
          <a:xfrm>
            <a:off x="882650" y="56388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INTRODUCTION</a:t>
            </a:r>
          </a:p>
        </p:txBody>
      </p:sp>
      <p:sp>
        <p:nvSpPr>
          <p:cNvPr id="18" name="Text Box 7"/>
          <p:cNvSpPr txBox="1">
            <a:spLocks noChangeArrowheads="1"/>
          </p:cNvSpPr>
          <p:nvPr/>
        </p:nvSpPr>
        <p:spPr bwMode="auto">
          <a:xfrm>
            <a:off x="38644286" y="249174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References</a:t>
            </a:r>
          </a:p>
        </p:txBody>
      </p:sp>
      <p:sp>
        <p:nvSpPr>
          <p:cNvPr id="19" name="Text Box 7"/>
          <p:cNvSpPr txBox="1">
            <a:spLocks noChangeArrowheads="1"/>
          </p:cNvSpPr>
          <p:nvPr/>
        </p:nvSpPr>
        <p:spPr bwMode="auto">
          <a:xfrm>
            <a:off x="13469112" y="56388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Sizing the Tank</a:t>
            </a:r>
          </a:p>
        </p:txBody>
      </p:sp>
      <p:sp>
        <p:nvSpPr>
          <p:cNvPr id="20" name="Text Box 7"/>
          <p:cNvSpPr txBox="1">
            <a:spLocks noChangeArrowheads="1"/>
          </p:cNvSpPr>
          <p:nvPr/>
        </p:nvSpPr>
        <p:spPr bwMode="auto">
          <a:xfrm>
            <a:off x="26051256" y="56388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Pressure in the Waterline</a:t>
            </a:r>
          </a:p>
        </p:txBody>
      </p:sp>
      <p:sp>
        <p:nvSpPr>
          <p:cNvPr id="21" name="Text Box 7"/>
          <p:cNvSpPr txBox="1">
            <a:spLocks noChangeArrowheads="1"/>
          </p:cNvSpPr>
          <p:nvPr/>
        </p:nvSpPr>
        <p:spPr bwMode="auto">
          <a:xfrm>
            <a:off x="882650" y="216408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Design Process</a:t>
            </a:r>
          </a:p>
        </p:txBody>
      </p:sp>
      <p:sp>
        <p:nvSpPr>
          <p:cNvPr id="22" name="Text Box 7"/>
          <p:cNvSpPr txBox="1">
            <a:spLocks noChangeArrowheads="1"/>
          </p:cNvSpPr>
          <p:nvPr/>
        </p:nvSpPr>
        <p:spPr bwMode="auto">
          <a:xfrm>
            <a:off x="38644286" y="17662524"/>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FUTURE WORK</a:t>
            </a:r>
          </a:p>
        </p:txBody>
      </p:sp>
      <p:sp>
        <p:nvSpPr>
          <p:cNvPr id="28" name="Text Box 7"/>
          <p:cNvSpPr txBox="1">
            <a:spLocks noChangeArrowheads="1"/>
          </p:cNvSpPr>
          <p:nvPr/>
        </p:nvSpPr>
        <p:spPr bwMode="auto">
          <a:xfrm>
            <a:off x="13472595" y="163830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Forces in the Truss</a:t>
            </a:r>
          </a:p>
        </p:txBody>
      </p:sp>
      <p:sp>
        <p:nvSpPr>
          <p:cNvPr id="31" name="Text Box 7"/>
          <p:cNvSpPr txBox="1">
            <a:spLocks noChangeArrowheads="1"/>
          </p:cNvSpPr>
          <p:nvPr/>
        </p:nvSpPr>
        <p:spPr bwMode="auto">
          <a:xfrm>
            <a:off x="26049514" y="18241962"/>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Orthographic View</a:t>
            </a:r>
          </a:p>
        </p:txBody>
      </p:sp>
      <p:sp>
        <p:nvSpPr>
          <p:cNvPr id="33" name="Text Box 7"/>
          <p:cNvSpPr txBox="1">
            <a:spLocks noChangeArrowheads="1"/>
          </p:cNvSpPr>
          <p:nvPr/>
        </p:nvSpPr>
        <p:spPr bwMode="auto">
          <a:xfrm>
            <a:off x="38644286" y="5641848"/>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Further Design Considerations</a:t>
            </a:r>
          </a:p>
        </p:txBody>
      </p:sp>
      <p:sp>
        <p:nvSpPr>
          <p:cNvPr id="5" name="AutoShape 5" descr="20090627acp316mb077"/>
          <p:cNvSpPr>
            <a:spLocks noChangeAspect="1" noChangeArrowheads="1"/>
          </p:cNvSpPr>
          <p:nvPr/>
        </p:nvSpPr>
        <p:spPr bwMode="auto">
          <a:xfrm>
            <a:off x="155575" y="-1905000"/>
            <a:ext cx="6096000" cy="397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 Box 14"/>
          <p:cNvSpPr txBox="1">
            <a:spLocks noChangeArrowheads="1"/>
          </p:cNvSpPr>
          <p:nvPr/>
        </p:nvSpPr>
        <p:spPr bwMode="auto">
          <a:xfrm>
            <a:off x="877824" y="22376011"/>
            <a:ext cx="11695176"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In order to design the water tower we had to come together as a team and create as many viable ideas as we could for developing our tower.</a:t>
            </a:r>
          </a:p>
          <a:p>
            <a:pPr algn="just"/>
            <a:endParaRPr lang="en-US" sz="3000" dirty="0">
              <a:latin typeface="Arial Narrow" pitchFamily="34" charset="0"/>
            </a:endParaRPr>
          </a:p>
          <a:p>
            <a:pPr algn="just"/>
            <a:r>
              <a:rPr lang="en-US" sz="3000" dirty="0">
                <a:latin typeface="Arial Narrow" pitchFamily="34" charset="0"/>
              </a:rPr>
              <a:t>Once we had developed several strong and agreed upon ideas, we had to prototype and test these ideas as well as put research into what could be possible flaws within them.</a:t>
            </a:r>
          </a:p>
          <a:p>
            <a:pPr algn="just"/>
            <a:endParaRPr lang="en-US" sz="3000" dirty="0">
              <a:latin typeface="Arial Narrow" pitchFamily="34" charset="0"/>
            </a:endParaRPr>
          </a:p>
          <a:p>
            <a:pPr algn="just"/>
            <a:r>
              <a:rPr lang="en-US" sz="3000" dirty="0">
                <a:latin typeface="Arial Narrow" pitchFamily="34" charset="0"/>
              </a:rPr>
              <a:t>After we concluded our research and felt we had arrived upon our best solution and design for our water tower then we were ready to move on and begin calculating the many factors discussed in this poster needed for the water tower to function optimally.</a:t>
            </a:r>
          </a:p>
          <a:p>
            <a:pPr algn="just"/>
            <a:endParaRPr lang="en-US" sz="3000" dirty="0">
              <a:latin typeface="Arial Narrow" pitchFamily="34" charset="0"/>
            </a:endParaRPr>
          </a:p>
        </p:txBody>
      </p:sp>
      <p:sp>
        <p:nvSpPr>
          <p:cNvPr id="47" name="Text Box 14"/>
          <p:cNvSpPr txBox="1">
            <a:spLocks noChangeArrowheads="1"/>
          </p:cNvSpPr>
          <p:nvPr/>
        </p:nvSpPr>
        <p:spPr bwMode="auto">
          <a:xfrm>
            <a:off x="13423115" y="6226373"/>
            <a:ext cx="11695176"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To find the necessary volume of a water tower we needed to consider several factors that will help us provide water to the development area. These factors were the population of the area, the daily demand for water per capita, emergency water needs (fire water flow for 5 hours daily and a surplus of water incase the water plant cannot provide), and the amount needed at peak daily demand.</a:t>
            </a:r>
          </a:p>
          <a:p>
            <a:pPr algn="just"/>
            <a:endParaRPr lang="en-US" sz="3000" dirty="0">
              <a:latin typeface="Arial Narrow" pitchFamily="34" charset="0"/>
            </a:endParaRPr>
          </a:p>
          <a:p>
            <a:pPr algn="just"/>
            <a:endParaRPr lang="en-US" sz="3000" dirty="0">
              <a:latin typeface="Arial Narrow" pitchFamily="34" charset="0"/>
            </a:endParaRPr>
          </a:p>
          <a:p>
            <a:pPr algn="just"/>
            <a:r>
              <a:rPr lang="en-US" sz="3000" dirty="0">
                <a:latin typeface="Arial Narrow" pitchFamily="34" charset="0"/>
              </a:rPr>
              <a:t>By adding these factors together we were able to arrive at a total volume necessary of 327.6 m^3 in order to properly provide water for our service area.</a:t>
            </a:r>
          </a:p>
        </p:txBody>
      </p:sp>
      <p:sp>
        <p:nvSpPr>
          <p:cNvPr id="48" name="Text Box 14"/>
          <p:cNvSpPr txBox="1">
            <a:spLocks noChangeArrowheads="1"/>
          </p:cNvSpPr>
          <p:nvPr/>
        </p:nvSpPr>
        <p:spPr bwMode="auto">
          <a:xfrm>
            <a:off x="13507212" y="16992600"/>
            <a:ext cx="1169517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In homework 5, you performed calculations in a truss system that would hold an elevated water tank.  Provide a discussion about the calculations you performed and identify reasons why doing these calculations was necessary.</a:t>
            </a:r>
          </a:p>
        </p:txBody>
      </p:sp>
      <p:sp>
        <p:nvSpPr>
          <p:cNvPr id="49" name="Text Box 14"/>
          <p:cNvSpPr txBox="1">
            <a:spLocks noChangeArrowheads="1"/>
          </p:cNvSpPr>
          <p:nvPr/>
        </p:nvSpPr>
        <p:spPr bwMode="auto">
          <a:xfrm>
            <a:off x="26070995" y="6205535"/>
            <a:ext cx="11695176"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In homework 7, you were asked to develop a spreadsheet that indicates the change in the pressure of water in the pipe vs. the change in height of the water in the tank.  Provide a discussion about how this was calculated, why this knowledge is important, relate it to conservation of energy, and provide a copy of the table you created.</a:t>
            </a:r>
          </a:p>
        </p:txBody>
      </p:sp>
      <p:sp>
        <p:nvSpPr>
          <p:cNvPr id="51" name="Text Box 14"/>
          <p:cNvSpPr txBox="1">
            <a:spLocks noChangeArrowheads="1"/>
          </p:cNvSpPr>
          <p:nvPr/>
        </p:nvSpPr>
        <p:spPr bwMode="auto">
          <a:xfrm>
            <a:off x="38633400" y="6205536"/>
            <a:ext cx="1169517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In this section identify further considerations that might need to be included in your design</a:t>
            </a:r>
          </a:p>
        </p:txBody>
      </p:sp>
      <p:sp>
        <p:nvSpPr>
          <p:cNvPr id="53" name="Text Box 14"/>
          <p:cNvSpPr txBox="1">
            <a:spLocks noChangeArrowheads="1"/>
          </p:cNvSpPr>
          <p:nvPr/>
        </p:nvSpPr>
        <p:spPr bwMode="auto">
          <a:xfrm>
            <a:off x="38591816" y="18319646"/>
            <a:ext cx="1169517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Use this section to identify what other considerations should be included to develop this project.</a:t>
            </a:r>
          </a:p>
        </p:txBody>
      </p:sp>
      <p:sp>
        <p:nvSpPr>
          <p:cNvPr id="54" name="Text Box 14"/>
          <p:cNvSpPr txBox="1">
            <a:spLocks noChangeArrowheads="1"/>
          </p:cNvSpPr>
          <p:nvPr/>
        </p:nvSpPr>
        <p:spPr bwMode="auto">
          <a:xfrm>
            <a:off x="38628259" y="25496838"/>
            <a:ext cx="11695176"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hlinkClick r:id="rId4"/>
              </a:rPr>
              <a:t>https://www.pinterest.com/pin/372532200405811369/</a:t>
            </a:r>
            <a:r>
              <a:rPr lang="en-US" sz="3200" dirty="0"/>
              <a:t> (ortho drawing)</a:t>
            </a:r>
            <a:endParaRPr lang="en-US" sz="3000" dirty="0">
              <a:latin typeface="Arial Narrow" pitchFamily="34" charset="0"/>
            </a:endParaRPr>
          </a:p>
        </p:txBody>
      </p:sp>
      <p:sp>
        <p:nvSpPr>
          <p:cNvPr id="2" name="TextBox 1">
            <a:extLst>
              <a:ext uri="{FF2B5EF4-FFF2-40B4-BE49-F238E27FC236}">
                <a16:creationId xmlns:a16="http://schemas.microsoft.com/office/drawing/2014/main" id="{0F0B888E-E9DD-EB48-B849-5900B0B7F3A9}"/>
              </a:ext>
            </a:extLst>
          </p:cNvPr>
          <p:cNvSpPr txBox="1"/>
          <p:nvPr/>
        </p:nvSpPr>
        <p:spPr>
          <a:xfrm>
            <a:off x="26441401" y="19300924"/>
            <a:ext cx="11125200" cy="584775"/>
          </a:xfrm>
          <a:prstGeom prst="rect">
            <a:avLst/>
          </a:prstGeom>
          <a:noFill/>
        </p:spPr>
        <p:txBody>
          <a:bodyPr wrap="square" rtlCol="0">
            <a:spAutoFit/>
          </a:bodyPr>
          <a:lstStyle/>
          <a:p>
            <a:r>
              <a:rPr lang="en-US" sz="3200" dirty="0"/>
              <a:t>In this section, insert an orthographic drawing of a water tower</a:t>
            </a:r>
          </a:p>
        </p:txBody>
      </p:sp>
      <p:sp>
        <p:nvSpPr>
          <p:cNvPr id="3" name="TextBox 2">
            <a:extLst>
              <a:ext uri="{FF2B5EF4-FFF2-40B4-BE49-F238E27FC236}">
                <a16:creationId xmlns:a16="http://schemas.microsoft.com/office/drawing/2014/main" id="{39960AF1-0AD4-46AF-8AE8-32E16C7B123A}"/>
              </a:ext>
            </a:extLst>
          </p:cNvPr>
          <p:cNvSpPr txBox="1"/>
          <p:nvPr/>
        </p:nvSpPr>
        <p:spPr>
          <a:xfrm>
            <a:off x="1581912" y="6713367"/>
            <a:ext cx="10287000" cy="3970318"/>
          </a:xfrm>
          <a:prstGeom prst="rect">
            <a:avLst/>
          </a:prstGeom>
          <a:noFill/>
        </p:spPr>
        <p:txBody>
          <a:bodyPr wrap="square" rtlCol="0">
            <a:spAutoFit/>
          </a:bodyPr>
          <a:lstStyle/>
          <a:p>
            <a:r>
              <a:rPr lang="en-US" sz="2800" dirty="0"/>
              <a:t>We were asked to design a water tower and perform all the necessary calculation needed to do so. Over the course of the previous two months we learned the necessary parameters that go into designing a water tower. This includes the truss calculations needed to hold the water tower up, the necessary parameters to ensure we have a sufficient and safe amount of water stored in the tower, and finally we learned how to draw the technical drawings required to let other engineers and construction workers know exactly how to build our tower.</a:t>
            </a:r>
          </a:p>
        </p:txBody>
      </p:sp>
      <p:pic>
        <p:nvPicPr>
          <p:cNvPr id="6" name="Picture 5" descr="A large tall tower with a sky background&#10;&#10;Description automatically generated">
            <a:extLst>
              <a:ext uri="{FF2B5EF4-FFF2-40B4-BE49-F238E27FC236}">
                <a16:creationId xmlns:a16="http://schemas.microsoft.com/office/drawing/2014/main" id="{F2E30B28-7B68-4454-A28B-07F331EC31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4299" y="12981516"/>
            <a:ext cx="5102225" cy="6802967"/>
          </a:xfrm>
          <a:prstGeom prst="rect">
            <a:avLst/>
          </a:prstGeom>
        </p:spPr>
      </p:pic>
      <p:pic>
        <p:nvPicPr>
          <p:cNvPr id="4" name="Picture 2" descr="Image result for water tower orthographic drawing">
            <a:extLst>
              <a:ext uri="{FF2B5EF4-FFF2-40B4-BE49-F238E27FC236}">
                <a16:creationId xmlns:a16="http://schemas.microsoft.com/office/drawing/2014/main" id="{707424EF-5013-41F0-9923-8F6BB99CB2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69999" y="20220447"/>
            <a:ext cx="10390199" cy="8618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763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36C77EE2E9294428067ED635129F156" ma:contentTypeVersion="13" ma:contentTypeDescription="Create a new document." ma:contentTypeScope="" ma:versionID="6266babeb1a589b4354c6c02ce3e344f">
  <xsd:schema xmlns:xsd="http://www.w3.org/2001/XMLSchema" xmlns:xs="http://www.w3.org/2001/XMLSchema" xmlns:p="http://schemas.microsoft.com/office/2006/metadata/properties" xmlns:ns2="c9c1b4d2-6ed4-4f92-b28a-8531cf2d3888" xmlns:ns3="438a04f6-f991-4bac-949d-dec0d6368aa5" targetNamespace="http://schemas.microsoft.com/office/2006/metadata/properties" ma:root="true" ma:fieldsID="eb78c8059ab1cbcf8b6e84aebd2a4d43" ns2:_="" ns3:_="">
    <xsd:import namespace="c9c1b4d2-6ed4-4f92-b28a-8531cf2d3888"/>
    <xsd:import namespace="438a04f6-f991-4bac-949d-dec0d6368a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c1b4d2-6ed4-4f92-b28a-8531cf2d388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38a04f6-f991-4bac-949d-dec0d6368a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73C2EA-8C50-4962-81D4-A9A97C842B4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17EC67B-45F2-4C35-8D42-3A067350CEF4}">
  <ds:schemaRefs>
    <ds:schemaRef ds:uri="http://schemas.microsoft.com/sharepoint/v3/contenttype/forms"/>
  </ds:schemaRefs>
</ds:datastoreItem>
</file>

<file path=customXml/itemProps3.xml><?xml version="1.0" encoding="utf-8"?>
<ds:datastoreItem xmlns:ds="http://schemas.openxmlformats.org/officeDocument/2006/customXml" ds:itemID="{9BC5109C-A70E-4E88-974F-51B15B34C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c1b4d2-6ed4-4f92-b28a-8531cf2d3888"/>
    <ds:schemaRef ds:uri="438a04f6-f991-4bac-949d-dec0d6368a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4693</TotalTime>
  <Words>505</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Arial Narrow</vt:lpstr>
      <vt:lpstr>Calibri</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Carmen Agouridis</dc:creator>
  <cp:lastModifiedBy>Green, Brennen D.</cp:lastModifiedBy>
  <cp:revision>66</cp:revision>
  <dcterms:created xsi:type="dcterms:W3CDTF">2012-09-27T20:51:39Z</dcterms:created>
  <dcterms:modified xsi:type="dcterms:W3CDTF">2019-10-15T11:59:16Z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0x010100E36C77EE2E9294428067ED635129F156</vt:lpwstr>
  </property>
</Properties>
</file>