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7620000"/>
  <p:notesSz cx="12192000" cy="7620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362200"/>
            <a:ext cx="103632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4267200"/>
            <a:ext cx="8534400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0" y="0"/>
                </a:moveTo>
                <a:lnTo>
                  <a:pt x="12192000" y="0"/>
                </a:lnTo>
                <a:lnTo>
                  <a:pt x="121920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ln w="95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0" y="0"/>
                </a:moveTo>
                <a:lnTo>
                  <a:pt x="12192000" y="0"/>
                </a:lnTo>
                <a:lnTo>
                  <a:pt x="121920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ln w="95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0010" y="2866188"/>
            <a:ext cx="4141989" cy="475381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752600"/>
            <a:ext cx="530352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752600"/>
            <a:ext cx="530352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0" y="0"/>
                </a:moveTo>
                <a:lnTo>
                  <a:pt x="12192000" y="0"/>
                </a:lnTo>
                <a:lnTo>
                  <a:pt x="121920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ln w="95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83" y="245664"/>
            <a:ext cx="6872042" cy="71286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03"/>
            <a:ext cx="12192000" cy="76165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7620000"/>
          </a:xfrm>
          <a:custGeom>
            <a:avLst/>
            <a:gdLst/>
            <a:ahLst/>
            <a:cxnLst/>
            <a:rect l="l" t="t" r="r" b="b"/>
            <a:pathLst>
              <a:path w="12192000" h="7620000">
                <a:moveTo>
                  <a:pt x="12192000" y="0"/>
                </a:moveTo>
                <a:lnTo>
                  <a:pt x="0" y="0"/>
                </a:lnTo>
                <a:lnTo>
                  <a:pt x="0" y="7620000"/>
                </a:lnTo>
                <a:lnTo>
                  <a:pt x="12192000" y="7620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78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5769" y="1519237"/>
            <a:ext cx="3267709" cy="461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0" i="0">
                <a:solidFill>
                  <a:schemeClr val="bg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752600"/>
            <a:ext cx="10972800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7086600"/>
            <a:ext cx="390144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7086600"/>
            <a:ext cx="280416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7086600"/>
            <a:ext cx="280416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2873" y="3480815"/>
            <a:ext cx="6913880" cy="8604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50">
                <a:solidFill>
                  <a:srgbClr val="FFFFFF"/>
                </a:solidFill>
                <a:latin typeface="Arial Rounded MT Bold"/>
                <a:cs typeface="Arial Rounded MT Bold"/>
              </a:rPr>
              <a:t>Mecânica</a:t>
            </a:r>
            <a:r>
              <a:rPr dirty="0" sz="5450" spc="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545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5450" spc="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5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Fluidos</a:t>
            </a:r>
            <a:endParaRPr sz="5450">
              <a:latin typeface="Arial Rounded MT Bold"/>
              <a:cs typeface="Arial Rounded MT Bold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52517" y="4661699"/>
            <a:ext cx="11087100" cy="0"/>
          </a:xfrm>
          <a:custGeom>
            <a:avLst/>
            <a:gdLst/>
            <a:ahLst/>
            <a:cxnLst/>
            <a:rect l="l" t="t" r="r" b="b"/>
            <a:pathLst>
              <a:path w="11087100" h="0">
                <a:moveTo>
                  <a:pt x="0" y="0"/>
                </a:moveTo>
                <a:lnTo>
                  <a:pt x="11086956" y="0"/>
                </a:lnTo>
              </a:path>
            </a:pathLst>
          </a:custGeom>
          <a:ln w="1905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3589" y="4812007"/>
            <a:ext cx="3228975" cy="2088514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35"/>
              </a:spcBef>
            </a:pP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Arthur</a:t>
            </a:r>
            <a:r>
              <a:rPr dirty="0" sz="2450" spc="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Melquiades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Brenno</a:t>
            </a:r>
            <a:r>
              <a:rPr dirty="0" sz="245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Santiago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João</a:t>
            </a:r>
            <a:r>
              <a:rPr dirty="0" sz="24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Victor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20">
                <a:solidFill>
                  <a:srgbClr val="FFFFFF"/>
                </a:solidFill>
                <a:latin typeface="Arial Rounded MT Bold"/>
                <a:cs typeface="Arial Rounded MT Bold"/>
              </a:rPr>
              <a:t>Souza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Marco</a:t>
            </a:r>
            <a:r>
              <a:rPr dirty="0" sz="245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Antônio</a:t>
            </a:r>
            <a:endParaRPr sz="2450">
              <a:latin typeface="Arial Rounded MT Bold"/>
              <a:cs typeface="Arial Rounded MT 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10477" y="4974871"/>
            <a:ext cx="5116830" cy="72072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90"/>
              </a:spcBef>
            </a:pPr>
            <a:r>
              <a:rPr dirty="0" sz="1950">
                <a:solidFill>
                  <a:srgbClr val="FFFFFF"/>
                </a:solidFill>
                <a:latin typeface="Arial Rounded MT Bold"/>
                <a:cs typeface="Arial Rounded MT Bold"/>
              </a:rPr>
              <a:t>PROGRAMAÇÃO</a:t>
            </a:r>
            <a:r>
              <a:rPr dirty="0" sz="19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950" spc="-20">
                <a:solidFill>
                  <a:srgbClr val="FFFFFF"/>
                </a:solidFill>
                <a:latin typeface="Arial Rounded MT Bold"/>
                <a:cs typeface="Arial Rounded MT Bold"/>
              </a:rPr>
              <a:t>ORIENTADA</a:t>
            </a:r>
            <a:r>
              <a:rPr dirty="0" sz="19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95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dirty="0" sz="19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OBJETOS</a:t>
            </a:r>
            <a:endParaRPr sz="1950">
              <a:latin typeface="Arial Rounded MT Bold"/>
              <a:cs typeface="Arial Rounded MT Bold"/>
            </a:endParaRPr>
          </a:p>
          <a:p>
            <a:pPr algn="ctr" marL="4445">
              <a:lnSpc>
                <a:spcPct val="100000"/>
              </a:lnSpc>
              <a:spcBef>
                <a:spcPts val="395"/>
              </a:spcBef>
            </a:pPr>
            <a:r>
              <a:rPr dirty="0" sz="1950" spc="-20">
                <a:solidFill>
                  <a:srgbClr val="FFFFFF"/>
                </a:solidFill>
                <a:latin typeface="Arial Rounded MT Bold"/>
                <a:cs typeface="Arial Rounded MT Bold"/>
              </a:rPr>
              <a:t>Prof.</a:t>
            </a:r>
            <a:r>
              <a:rPr dirty="0" sz="1950" spc="-7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Arial Rounded MT Bold"/>
                <a:cs typeface="Arial Rounded MT Bold"/>
              </a:rPr>
              <a:t>Richard</a:t>
            </a:r>
            <a:endParaRPr sz="195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-4762"/>
            <a:ext cx="12201525" cy="7629525"/>
            <a:chOff x="-4762" y="-4762"/>
            <a:chExt cx="12201525" cy="7629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7620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12192000" cy="7620000"/>
            </a:xfrm>
            <a:custGeom>
              <a:avLst/>
              <a:gdLst/>
              <a:ahLst/>
              <a:cxnLst/>
              <a:rect l="l" t="t" r="r" b="b"/>
              <a:pathLst>
                <a:path w="12192000" h="7620000">
                  <a:moveTo>
                    <a:pt x="0" y="0"/>
                  </a:moveTo>
                  <a:lnTo>
                    <a:pt x="12192000" y="0"/>
                  </a:lnTo>
                  <a:lnTo>
                    <a:pt x="1219200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ln w="9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8094" y="606831"/>
            <a:ext cx="1982470" cy="574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/>
              <a:t>O</a:t>
            </a:r>
            <a:r>
              <a:rPr dirty="0" sz="3600" spc="-65"/>
              <a:t> </a:t>
            </a:r>
            <a:r>
              <a:rPr dirty="0" sz="3600"/>
              <a:t>que</a:t>
            </a:r>
            <a:r>
              <a:rPr dirty="0" sz="3600" spc="-50"/>
              <a:t> </a:t>
            </a:r>
            <a:r>
              <a:rPr dirty="0" sz="3600" spc="-25"/>
              <a:t>é?</a:t>
            </a:r>
            <a:endParaRPr sz="3600"/>
          </a:p>
        </p:txBody>
      </p:sp>
      <p:sp>
        <p:nvSpPr>
          <p:cNvPr id="6" name="object 6" descr=""/>
          <p:cNvSpPr txBox="1"/>
          <p:nvPr/>
        </p:nvSpPr>
        <p:spPr>
          <a:xfrm>
            <a:off x="5527554" y="1629778"/>
            <a:ext cx="5088890" cy="829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É</a:t>
            </a:r>
            <a:r>
              <a:rPr dirty="0" sz="180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uma</a:t>
            </a:r>
            <a:r>
              <a:rPr dirty="0" sz="180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ramificação</a:t>
            </a:r>
            <a:r>
              <a:rPr dirty="0" sz="18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da</a:t>
            </a:r>
            <a:r>
              <a:rPr dirty="0" sz="180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física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085"/>
              </a:lnSpc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que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estuda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comportamento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120"/>
              </a:lnSpc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líquidos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gases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em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movimento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em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repouso.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27533" y="3296805"/>
            <a:ext cx="542290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Permite</a:t>
            </a:r>
            <a:r>
              <a:rPr dirty="0" sz="1800" spc="-7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compreender</a:t>
            </a:r>
            <a:r>
              <a:rPr dirty="0" sz="180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fenômenos</a:t>
            </a:r>
            <a:r>
              <a:rPr dirty="0" sz="180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naturais</a:t>
            </a:r>
            <a:endParaRPr sz="1800">
              <a:latin typeface="Arial Rounded MT Bold"/>
              <a:cs typeface="Arial Rounded MT Bold"/>
            </a:endParaRPr>
          </a:p>
          <a:p>
            <a:pPr marL="12700" marR="5080">
              <a:lnSpc>
                <a:spcPts val="2080"/>
              </a:lnSpc>
              <a:spcBef>
                <a:spcPts val="95"/>
              </a:spcBef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como</a:t>
            </a:r>
            <a:r>
              <a:rPr dirty="0" sz="18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dirty="0" sz="18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circulação</a:t>
            </a:r>
            <a:r>
              <a:rPr dirty="0" sz="18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atmosférica,</a:t>
            </a:r>
            <a:r>
              <a:rPr dirty="0" sz="18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os</a:t>
            </a:r>
            <a:r>
              <a:rPr dirty="0" sz="18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fluxos</a:t>
            </a:r>
            <a:r>
              <a:rPr dirty="0" sz="18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em</a:t>
            </a:r>
            <a:r>
              <a:rPr dirty="0" sz="18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Rounded MT Bold"/>
                <a:cs typeface="Arial Rounded MT Bold"/>
              </a:rPr>
              <a:t>rios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mares,</a:t>
            </a:r>
            <a:r>
              <a:rPr dirty="0" sz="18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bem</a:t>
            </a:r>
            <a:r>
              <a:rPr dirty="0" sz="18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como</a:t>
            </a:r>
            <a:r>
              <a:rPr dirty="0" sz="18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aplicações</a:t>
            </a:r>
            <a:r>
              <a:rPr dirty="0" sz="18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tecnológicas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030"/>
              </a:lnSpc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em</a:t>
            </a:r>
            <a:r>
              <a:rPr dirty="0" sz="18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sistemas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hidráulicos</a:t>
            </a:r>
            <a:r>
              <a:rPr dirty="0" sz="18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ventilação.</a:t>
            </a:r>
            <a:endParaRPr sz="1800">
              <a:latin typeface="Arial Rounded MT Bold"/>
              <a:cs typeface="Arial Rounded MT 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27544" y="5125720"/>
            <a:ext cx="5866765" cy="162306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com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o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avanço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da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tecnologia,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mecânica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80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fluidos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tem</a:t>
            </a:r>
            <a:r>
              <a:rPr dirty="0" sz="180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se</a:t>
            </a:r>
            <a:r>
              <a:rPr dirty="0" sz="18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beneficiado</a:t>
            </a:r>
            <a:r>
              <a:rPr dirty="0" sz="18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8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novas</a:t>
            </a:r>
            <a:r>
              <a:rPr dirty="0" sz="18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ferramentas computacionais</a:t>
            </a:r>
            <a:r>
              <a:rPr dirty="0" sz="180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que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permitem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 simulações</a:t>
            </a:r>
            <a:endParaRPr sz="1800">
              <a:latin typeface="Arial Rounded MT Bold"/>
              <a:cs typeface="Arial Rounded MT Bold"/>
            </a:endParaRPr>
          </a:p>
          <a:p>
            <a:pPr marL="12700" marR="688975">
              <a:lnSpc>
                <a:spcPts val="2080"/>
              </a:lnSpc>
              <a:spcBef>
                <a:spcPts val="10"/>
              </a:spcBef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precisas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detalhadas,</a:t>
            </a:r>
            <a:r>
              <a:rPr dirty="0" sz="18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possibilitando</a:t>
            </a:r>
            <a:r>
              <a:rPr dirty="0" sz="180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análise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8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situações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que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seriam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impossíveis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80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serem</a:t>
            </a:r>
            <a:endParaRPr sz="1800">
              <a:latin typeface="Arial Rounded MT Bold"/>
              <a:cs typeface="Arial Rounded MT Bold"/>
            </a:endParaRPr>
          </a:p>
          <a:p>
            <a:pPr marL="12700">
              <a:lnSpc>
                <a:spcPts val="2030"/>
              </a:lnSpc>
            </a:pP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estudadas</a:t>
            </a:r>
            <a:r>
              <a:rPr dirty="0" sz="180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apenas</a:t>
            </a:r>
            <a:r>
              <a:rPr dirty="0" sz="180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Arial Rounded MT Bold"/>
                <a:cs typeface="Arial Rounded MT Bold"/>
              </a:rPr>
              <a:t>através</a:t>
            </a:r>
            <a:r>
              <a:rPr dirty="0" sz="180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80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experimentos</a:t>
            </a:r>
            <a:r>
              <a:rPr dirty="0" sz="180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Rounded MT Bold"/>
                <a:cs typeface="Arial Rounded MT Bold"/>
              </a:rPr>
              <a:t>físicos.</a:t>
            </a:r>
            <a:endParaRPr sz="1800">
              <a:latin typeface="Arial Rounded MT Bold"/>
              <a:cs typeface="Arial Rounded MT Bold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822" y="1234782"/>
            <a:ext cx="4572307" cy="5279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700" y="370471"/>
            <a:ext cx="3164205" cy="4711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/>
              <a:t>Massa</a:t>
            </a:r>
            <a:r>
              <a:rPr dirty="0" sz="2900" spc="5"/>
              <a:t> </a:t>
            </a:r>
            <a:r>
              <a:rPr dirty="0" sz="2900" spc="-10"/>
              <a:t>Específica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699621" y="564248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0838" y="1910854"/>
            <a:ext cx="317500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Também</a:t>
            </a:r>
            <a:r>
              <a:rPr dirty="0" sz="155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chamada</a:t>
            </a:r>
            <a:r>
              <a:rPr dirty="0" sz="155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5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densidade.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4221" y="575310"/>
            <a:ext cx="4213225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88950" algn="l"/>
                <a:tab pos="2298065" algn="l"/>
              </a:tabLst>
            </a:pPr>
            <a:r>
              <a:rPr dirty="0" baseline="-35059" sz="7725" spc="-75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r>
              <a:rPr dirty="0" baseline="-35059" sz="7725">
                <a:solidFill>
                  <a:srgbClr val="FFFFFF"/>
                </a:solidFill>
                <a:latin typeface="Arial Rounded MT Bold"/>
                <a:cs typeface="Arial Rounded MT Bold"/>
              </a:rPr>
              <a:t>	</a:t>
            </a:r>
            <a:r>
              <a:rPr dirty="0" baseline="-120071" sz="2325" spc="-7">
                <a:solidFill>
                  <a:srgbClr val="FFFFFF"/>
                </a:solidFill>
                <a:latin typeface="Arial Rounded MT Bold"/>
                <a:cs typeface="Arial Rounded MT Bold"/>
              </a:rPr>
              <a:t>Fór</a:t>
            </a:r>
            <a:r>
              <a:rPr dirty="0" baseline="-120071" sz="2325" spc="-44">
                <a:solidFill>
                  <a:srgbClr val="FFFFFF"/>
                </a:solidFill>
                <a:latin typeface="Arial Rounded MT Bold"/>
                <a:cs typeface="Arial Rounded MT Bold"/>
              </a:rPr>
              <a:t>m</a:t>
            </a:r>
            <a:r>
              <a:rPr dirty="0" baseline="-120071" sz="2325" spc="-7">
                <a:solidFill>
                  <a:srgbClr val="FFFFFF"/>
                </a:solidFill>
                <a:latin typeface="Arial Rounded MT Bold"/>
                <a:cs typeface="Arial Rounded MT Bold"/>
              </a:rPr>
              <a:t>ula</a:t>
            </a:r>
            <a:r>
              <a:rPr dirty="0" baseline="-120071" sz="2325" spc="-10155">
                <a:solidFill>
                  <a:srgbClr val="FFFFFF"/>
                </a:solidFill>
                <a:latin typeface="Arial Rounded MT Bold"/>
                <a:cs typeface="Arial Rounded MT Bold"/>
              </a:rPr>
              <a:t>:</a:t>
            </a:r>
            <a:r>
              <a:rPr dirty="0" sz="1550" spc="-5">
                <a:solidFill>
                  <a:srgbClr val="FFFFFF"/>
                </a:solidFill>
                <a:latin typeface="Arial Rounded MT Bold"/>
                <a:cs typeface="Arial Rounded MT Bold"/>
              </a:rPr>
              <a:t>Aplica-</a:t>
            </a:r>
            <a:r>
              <a:rPr dirty="0" sz="1550" spc="55">
                <a:solidFill>
                  <a:srgbClr val="FFFFFF"/>
                </a:solidFill>
                <a:latin typeface="Arial Rounded MT Bold"/>
                <a:cs typeface="Arial Rounded MT Bold"/>
              </a:rPr>
              <a:t>s</a:t>
            </a:r>
            <a:r>
              <a:rPr dirty="0" sz="1550" spc="65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baseline="-120071" sz="2325" spc="-825">
                <a:solidFill>
                  <a:srgbClr val="FFFFFF"/>
                </a:solidFill>
                <a:latin typeface="Arial Rounded MT Bold"/>
                <a:cs typeface="Arial Rounded MT Bold"/>
              </a:rPr>
              <a:t>d</a:t>
            </a:r>
            <a:r>
              <a:rPr dirty="0" sz="1550" spc="11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dirty="0" baseline="-120071" sz="2325" spc="-787">
                <a:solidFill>
                  <a:srgbClr val="FFFFFF"/>
                </a:solidFill>
                <a:latin typeface="Arial Rounded MT Bold"/>
                <a:cs typeface="Arial Rounded MT Bold"/>
              </a:rPr>
              <a:t>=</a:t>
            </a:r>
            <a:r>
              <a:rPr dirty="0" sz="1550" spc="75">
                <a:solidFill>
                  <a:srgbClr val="FFFFFF"/>
                </a:solidFill>
                <a:latin typeface="Arial Rounded MT Bold"/>
                <a:cs typeface="Arial Rounded MT Bold"/>
              </a:rPr>
              <a:t>f</a:t>
            </a:r>
            <a:r>
              <a:rPr dirty="0" sz="1550" spc="55">
                <a:solidFill>
                  <a:srgbClr val="FFFFFF"/>
                </a:solidFill>
                <a:latin typeface="Arial Rounded MT Bold"/>
                <a:cs typeface="Arial Rounded MT Bold"/>
              </a:rPr>
              <a:t>luido</a:t>
            </a:r>
            <a:r>
              <a:rPr dirty="0" sz="1550" spc="-90">
                <a:solidFill>
                  <a:srgbClr val="FFFFFF"/>
                </a:solidFill>
                <a:latin typeface="Arial Rounded MT Bold"/>
                <a:cs typeface="Arial Rounded MT Bold"/>
              </a:rPr>
              <a:t>s</a:t>
            </a:r>
            <a:r>
              <a:rPr dirty="0" baseline="-120071" sz="2325" spc="82">
                <a:solidFill>
                  <a:srgbClr val="FFFFFF"/>
                </a:solidFill>
                <a:latin typeface="Arial Rounded MT Bold"/>
                <a:cs typeface="Arial Rounded MT Bold"/>
              </a:rPr>
              <a:t>(mass</a:t>
            </a:r>
            <a:r>
              <a:rPr dirty="0" baseline="-120071" sz="2325" spc="-10312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dirty="0" baseline="-120071" sz="2325" spc="-2767">
                <a:solidFill>
                  <a:srgbClr val="FFFFFF"/>
                </a:solidFill>
                <a:latin typeface="Arial Rounded MT Bold"/>
                <a:cs typeface="Arial Rounded MT Bold"/>
              </a:rPr>
              <a:t>V</a:t>
            </a:r>
            <a:r>
              <a:rPr dirty="0" baseline="-120071" sz="2325" spc="-3142">
                <a:solidFill>
                  <a:srgbClr val="FFFFFF"/>
                </a:solidFill>
                <a:latin typeface="Arial Rounded MT Bold"/>
                <a:cs typeface="Arial Rounded MT Bold"/>
              </a:rPr>
              <a:t>/</a:t>
            </a:r>
            <a:r>
              <a:rPr dirty="0" baseline="-120071" sz="2325" spc="82">
                <a:solidFill>
                  <a:srgbClr val="FFFFFF"/>
                </a:solidFill>
                <a:latin typeface="Arial Rounded MT Bold"/>
                <a:cs typeface="Arial Rounded MT Bold"/>
              </a:rPr>
              <a:t>M</a:t>
            </a:r>
            <a:r>
              <a:rPr dirty="0" baseline="-120071" sz="2325">
                <a:solidFill>
                  <a:srgbClr val="FFFFFF"/>
                </a:solidFill>
                <a:latin typeface="Arial Rounded MT Bold"/>
                <a:cs typeface="Arial Rounded MT Bold"/>
              </a:rPr>
              <a:t>	</a:t>
            </a:r>
            <a:r>
              <a:rPr dirty="0" sz="1550" spc="-395">
                <a:solidFill>
                  <a:srgbClr val="FFFFFF"/>
                </a:solidFill>
                <a:latin typeface="Arial Rounded MT Bold"/>
                <a:cs typeface="Arial Rounded MT Bold"/>
              </a:rPr>
              <a:t>(líquido</a:t>
            </a:r>
            <a:r>
              <a:rPr dirty="0" sz="1550" spc="-1575">
                <a:solidFill>
                  <a:srgbClr val="FFFFFF"/>
                </a:solidFill>
                <a:latin typeface="Arial Rounded MT Bold"/>
                <a:cs typeface="Arial Rounded MT Bold"/>
              </a:rPr>
              <a:t>s</a:t>
            </a:r>
            <a:r>
              <a:rPr dirty="0" baseline="-120071" sz="2325" spc="-585">
                <a:solidFill>
                  <a:srgbClr val="FFFFFF"/>
                </a:solidFill>
                <a:latin typeface="Arial Rounded MT Bold"/>
                <a:cs typeface="Arial Rounded MT Bold"/>
              </a:rPr>
              <a:t>po</a:t>
            </a:r>
            <a:r>
              <a:rPr dirty="0" baseline="-120071" sz="2325" spc="-2152">
                <a:solidFill>
                  <a:srgbClr val="FFFFFF"/>
                </a:solidFill>
                <a:latin typeface="Arial Rounded MT Bold"/>
                <a:cs typeface="Arial Rounded MT Bold"/>
              </a:rPr>
              <a:t>r</a:t>
            </a:r>
            <a:r>
              <a:rPr dirty="0" sz="1550" spc="-395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550" spc="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25">
                <a:solidFill>
                  <a:srgbClr val="FFFFFF"/>
                </a:solidFill>
                <a:latin typeface="Arial Rounded MT Bold"/>
                <a:cs typeface="Arial Rounded MT Bold"/>
              </a:rPr>
              <a:t>g</a:t>
            </a:r>
            <a:r>
              <a:rPr dirty="0" baseline="-120071" sz="2325" spc="22">
                <a:solidFill>
                  <a:srgbClr val="FFFFFF"/>
                </a:solidFill>
                <a:latin typeface="Arial Rounded MT Bold"/>
                <a:cs typeface="Arial Rounded MT Bold"/>
              </a:rPr>
              <a:t>olume)</a:t>
            </a:r>
            <a:r>
              <a:rPr dirty="0" baseline="-120071" sz="2325" spc="-9682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r>
              <a:rPr dirty="0" baseline="-120071" sz="2325" spc="-22">
                <a:solidFill>
                  <a:srgbClr val="FFFFFF"/>
                </a:solidFill>
                <a:latin typeface="Arial Rounded MT Bold"/>
                <a:cs typeface="Arial Rounded MT Bold"/>
              </a:rPr>
              <a:t>v</a:t>
            </a:r>
            <a:r>
              <a:rPr dirty="0" sz="1550" spc="15">
                <a:solidFill>
                  <a:srgbClr val="FFFFFF"/>
                </a:solidFill>
                <a:latin typeface="Arial Rounded MT Bold"/>
                <a:cs typeface="Arial Rounded MT Bold"/>
              </a:rPr>
              <a:t>ases).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9621" y="1425092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348234" y="370471"/>
            <a:ext cx="363918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>
                <a:solidFill>
                  <a:srgbClr val="FFFFFF"/>
                </a:solidFill>
                <a:latin typeface="Arial Rounded MT Bold"/>
                <a:cs typeface="Arial Rounded MT Bold"/>
              </a:rPr>
              <a:t>Densidade</a:t>
            </a:r>
            <a:r>
              <a:rPr dirty="0" sz="2900" spc="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Arial Rounded MT Bold"/>
                <a:cs typeface="Arial Rounded MT Bold"/>
              </a:rPr>
              <a:t>(Sólidos)</a:t>
            </a:r>
            <a:endParaRPr sz="2900">
              <a:latin typeface="Arial Rounded MT Bold"/>
              <a:cs typeface="Arial Rounded MT 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308153" y="564248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59371" y="1050023"/>
            <a:ext cx="243268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Mesma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fórmula: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d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=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M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/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25">
                <a:solidFill>
                  <a:srgbClr val="FFFFFF"/>
                </a:solidFill>
                <a:latin typeface="Arial Rounded MT Bold"/>
                <a:cs typeface="Arial Rounded MT Bold"/>
              </a:rPr>
              <a:t>V.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9700" y="2538602"/>
            <a:ext cx="1494790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10">
                <a:solidFill>
                  <a:srgbClr val="FFFFFF"/>
                </a:solidFill>
                <a:latin typeface="Arial Rounded MT Bold"/>
                <a:cs typeface="Arial Rounded MT Bold"/>
              </a:rPr>
              <a:t>Pressão</a:t>
            </a:r>
            <a:endParaRPr sz="2900">
              <a:latin typeface="Arial Rounded MT Bold"/>
              <a:cs typeface="Arial Rounded MT Bold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9621" y="2681833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50838" y="3148025"/>
            <a:ext cx="305435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Força</a:t>
            </a:r>
            <a:r>
              <a:rPr dirty="0" sz="15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aplicada</a:t>
            </a:r>
            <a:r>
              <a:rPr dirty="0" sz="15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sobre</a:t>
            </a:r>
            <a:r>
              <a:rPr dirty="0" sz="15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uma</a:t>
            </a:r>
            <a:r>
              <a:rPr dirty="0" sz="155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área.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50838" y="3590429"/>
            <a:ext cx="2072639" cy="1048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Fórmula: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P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=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F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/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25">
                <a:solidFill>
                  <a:srgbClr val="FFFFFF"/>
                </a:solidFill>
                <a:latin typeface="Arial Rounded MT Bold"/>
                <a:cs typeface="Arial Rounded MT Bold"/>
              </a:rPr>
              <a:t>A.</a:t>
            </a:r>
            <a:endParaRPr sz="1550">
              <a:latin typeface="Arial Rounded MT Bold"/>
              <a:cs typeface="Arial Rounded MT Bold"/>
            </a:endParaRPr>
          </a:p>
          <a:p>
            <a:pPr marL="12700" marR="5080">
              <a:lnSpc>
                <a:spcPct val="155400"/>
              </a:lnSpc>
              <a:spcBef>
                <a:spcPts val="4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Unidade:</a:t>
            </a:r>
            <a:r>
              <a:rPr dirty="0" sz="155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Pascal</a:t>
            </a:r>
            <a:r>
              <a:rPr dirty="0" sz="155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25">
                <a:solidFill>
                  <a:srgbClr val="FFFFFF"/>
                </a:solidFill>
                <a:latin typeface="Arial Rounded MT Bold"/>
                <a:cs typeface="Arial Rounded MT Bold"/>
              </a:rPr>
              <a:t>(Pa).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1</a:t>
            </a:r>
            <a:r>
              <a:rPr dirty="0" sz="155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Pa</a:t>
            </a:r>
            <a:r>
              <a:rPr dirty="0" sz="155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=</a:t>
            </a:r>
            <a:r>
              <a:rPr dirty="0" sz="155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1</a:t>
            </a:r>
            <a:r>
              <a:rPr dirty="0" sz="155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N/m².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9621" y="3104667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99621" y="3542665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99621" y="3890302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9700" y="5094389"/>
            <a:ext cx="380174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>
                <a:solidFill>
                  <a:srgbClr val="FFFFFF"/>
                </a:solidFill>
                <a:latin typeface="Arial Rounded MT Bold"/>
                <a:cs typeface="Arial Rounded MT Bold"/>
              </a:rPr>
              <a:t>Pressão</a:t>
            </a:r>
            <a:r>
              <a:rPr dirty="0" sz="2900" spc="-7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Arial Rounded MT Bold"/>
                <a:cs typeface="Arial Rounded MT Bold"/>
              </a:rPr>
              <a:t>Hidrostática</a:t>
            </a:r>
            <a:endParaRPr sz="2900">
              <a:latin typeface="Arial Rounded MT Bold"/>
              <a:cs typeface="Arial Rounded MT Bold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9621" y="5237619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50838" y="5703811"/>
            <a:ext cx="3257550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Pressão</a:t>
            </a:r>
            <a:r>
              <a:rPr dirty="0" sz="1550" spc="-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um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fluido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em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repouso.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50838" y="6146217"/>
            <a:ext cx="2901950" cy="681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Aumenta</a:t>
            </a:r>
            <a:r>
              <a:rPr dirty="0" sz="1550" spc="-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com</a:t>
            </a:r>
            <a:r>
              <a:rPr dirty="0" sz="1550" spc="-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a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profundidade.</a:t>
            </a:r>
            <a:endParaRPr sz="15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Fórmula: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P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=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d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g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25">
                <a:solidFill>
                  <a:srgbClr val="FFFFFF"/>
                </a:solidFill>
                <a:latin typeface="Arial Rounded MT Bold"/>
                <a:cs typeface="Arial Rounded MT Bold"/>
              </a:rPr>
              <a:t>h.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99621" y="5660453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99621" y="6098461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58229" y="2524239"/>
            <a:ext cx="5516880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165">
                <a:solidFill>
                  <a:srgbClr val="FFFFFF"/>
                </a:solidFill>
                <a:latin typeface="Arial Rounded MT Bold"/>
                <a:cs typeface="Arial Rounded MT Bold"/>
              </a:rPr>
              <a:t>Variáveis</a:t>
            </a:r>
            <a:r>
              <a:rPr dirty="0" sz="2900" spc="-1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900" spc="-80">
                <a:solidFill>
                  <a:srgbClr val="FFFFFF"/>
                </a:solidFill>
                <a:latin typeface="Arial Rounded MT Bold"/>
                <a:cs typeface="Arial Rounded MT Bold"/>
              </a:rPr>
              <a:t>da</a:t>
            </a:r>
            <a:r>
              <a:rPr dirty="0" sz="2900" spc="-1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900" spc="-150">
                <a:solidFill>
                  <a:srgbClr val="FFFFFF"/>
                </a:solidFill>
                <a:latin typeface="Arial Rounded MT Bold"/>
                <a:cs typeface="Arial Rounded MT Bold"/>
              </a:rPr>
              <a:t>Pressão</a:t>
            </a:r>
            <a:r>
              <a:rPr dirty="0" sz="2900" spc="-1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900" spc="-130">
                <a:solidFill>
                  <a:srgbClr val="FFFFFF"/>
                </a:solidFill>
                <a:latin typeface="Arial Rounded MT Bold"/>
                <a:cs typeface="Arial Rounded MT Bold"/>
              </a:rPr>
              <a:t>Hidrostática</a:t>
            </a:r>
            <a:endParaRPr sz="2900">
              <a:latin typeface="Arial Rounded MT Bold"/>
              <a:cs typeface="Arial Rounded MT Bold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318161" y="2667457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769366" y="3133648"/>
            <a:ext cx="2218055" cy="262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d:</a:t>
            </a:r>
            <a:r>
              <a:rPr dirty="0" sz="1550" spc="-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Densidade</a:t>
            </a:r>
            <a:r>
              <a:rPr dirty="0" sz="1550" spc="-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do</a:t>
            </a:r>
            <a:r>
              <a:rPr dirty="0" sz="1550" spc="-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fluido.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769366" y="3576053"/>
            <a:ext cx="1602740" cy="6813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g:</a:t>
            </a:r>
            <a:r>
              <a:rPr dirty="0" sz="1550" spc="-1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Gravidade.</a:t>
            </a:r>
            <a:endParaRPr sz="155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sz="1550">
                <a:solidFill>
                  <a:srgbClr val="FFFFFF"/>
                </a:solidFill>
                <a:latin typeface="Arial Rounded MT Bold"/>
                <a:cs typeface="Arial Rounded MT Bold"/>
              </a:rPr>
              <a:t>h: </a:t>
            </a:r>
            <a:r>
              <a:rPr dirty="0" sz="1550" spc="-10">
                <a:solidFill>
                  <a:srgbClr val="FFFFFF"/>
                </a:solidFill>
                <a:latin typeface="Arial Rounded MT Bold"/>
                <a:cs typeface="Arial Rounded MT Bold"/>
              </a:rPr>
              <a:t>Profundidade.</a:t>
            </a:r>
            <a:endParaRPr sz="1550">
              <a:latin typeface="Arial Rounded MT Bold"/>
              <a:cs typeface="Arial Rounded MT Bold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318161" y="3090291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318161" y="3528301"/>
            <a:ext cx="229870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15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620000"/>
            <a:chOff x="0" y="0"/>
            <a:chExt cx="12192000" cy="7620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7620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028" y="847763"/>
              <a:ext cx="4922829" cy="588694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72028" y="847763"/>
              <a:ext cx="4923155" cy="5887085"/>
            </a:xfrm>
            <a:custGeom>
              <a:avLst/>
              <a:gdLst/>
              <a:ahLst/>
              <a:cxnLst/>
              <a:rect l="l" t="t" r="r" b="b"/>
              <a:pathLst>
                <a:path w="4923155" h="5887084">
                  <a:moveTo>
                    <a:pt x="175294" y="0"/>
                  </a:moveTo>
                  <a:lnTo>
                    <a:pt x="4747531" y="0"/>
                  </a:lnTo>
                  <a:lnTo>
                    <a:pt x="4793995" y="6289"/>
                  </a:lnTo>
                  <a:lnTo>
                    <a:pt x="4835832" y="24021"/>
                  </a:lnTo>
                  <a:lnTo>
                    <a:pt x="4871337" y="51492"/>
                  </a:lnTo>
                  <a:lnTo>
                    <a:pt x="4898808" y="86997"/>
                  </a:lnTo>
                  <a:lnTo>
                    <a:pt x="4916540" y="128834"/>
                  </a:lnTo>
                  <a:lnTo>
                    <a:pt x="4922829" y="175298"/>
                  </a:lnTo>
                  <a:lnTo>
                    <a:pt x="4922829" y="5711652"/>
                  </a:lnTo>
                  <a:lnTo>
                    <a:pt x="4916540" y="5758114"/>
                  </a:lnTo>
                  <a:lnTo>
                    <a:pt x="4898808" y="5799949"/>
                  </a:lnTo>
                  <a:lnTo>
                    <a:pt x="4871337" y="5835454"/>
                  </a:lnTo>
                  <a:lnTo>
                    <a:pt x="4835832" y="5862925"/>
                  </a:lnTo>
                  <a:lnTo>
                    <a:pt x="4793995" y="5880657"/>
                  </a:lnTo>
                  <a:lnTo>
                    <a:pt x="4747531" y="5886946"/>
                  </a:lnTo>
                  <a:lnTo>
                    <a:pt x="175294" y="5886946"/>
                  </a:lnTo>
                  <a:lnTo>
                    <a:pt x="128832" y="5880657"/>
                  </a:lnTo>
                  <a:lnTo>
                    <a:pt x="86996" y="5862925"/>
                  </a:lnTo>
                  <a:lnTo>
                    <a:pt x="51491" y="5835454"/>
                  </a:lnTo>
                  <a:lnTo>
                    <a:pt x="24021" y="5799949"/>
                  </a:lnTo>
                  <a:lnTo>
                    <a:pt x="6289" y="5758114"/>
                  </a:lnTo>
                  <a:lnTo>
                    <a:pt x="0" y="5711652"/>
                  </a:lnTo>
                  <a:lnTo>
                    <a:pt x="0" y="175298"/>
                  </a:lnTo>
                  <a:lnTo>
                    <a:pt x="6289" y="128834"/>
                  </a:lnTo>
                  <a:lnTo>
                    <a:pt x="24021" y="86997"/>
                  </a:lnTo>
                  <a:lnTo>
                    <a:pt x="51491" y="51492"/>
                  </a:lnTo>
                  <a:lnTo>
                    <a:pt x="86996" y="24021"/>
                  </a:lnTo>
                  <a:lnTo>
                    <a:pt x="128832" y="6289"/>
                  </a:lnTo>
                  <a:lnTo>
                    <a:pt x="175294" y="0"/>
                  </a:lnTo>
                  <a:close/>
                </a:path>
              </a:pathLst>
            </a:custGeom>
            <a:ln w="95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dirty="0" spc="-10"/>
              <a:t> </a:t>
            </a:r>
            <a:r>
              <a:rPr dirty="0"/>
              <a:t>que</a:t>
            </a:r>
            <a:r>
              <a:rPr dirty="0" spc="-10"/>
              <a:t> </a:t>
            </a:r>
            <a:r>
              <a:rPr dirty="0"/>
              <a:t>são</a:t>
            </a:r>
            <a:r>
              <a:rPr dirty="0" spc="-5"/>
              <a:t> </a:t>
            </a:r>
            <a:r>
              <a:rPr dirty="0" spc="-10"/>
              <a:t>fluidos?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1990" y="2195740"/>
            <a:ext cx="5807710" cy="102806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330835" indent="-635">
              <a:lnSpc>
                <a:spcPts val="1960"/>
              </a:lnSpc>
              <a:spcBef>
                <a:spcPts val="220"/>
              </a:spcBef>
            </a:pP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Fluidos</a:t>
            </a:r>
            <a:r>
              <a:rPr dirty="0" sz="1650" spc="10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são</a:t>
            </a:r>
            <a:r>
              <a:rPr dirty="0" sz="1650" spc="10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substâncias</a:t>
            </a:r>
            <a:r>
              <a:rPr dirty="0" sz="1650" spc="10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sem</a:t>
            </a:r>
            <a:r>
              <a:rPr dirty="0" sz="1650" spc="10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forma</a:t>
            </a:r>
            <a:r>
              <a:rPr dirty="0" sz="1650" spc="10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própria,</a:t>
            </a:r>
            <a:r>
              <a:rPr dirty="0" sz="1650" spc="10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capazes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6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escoar</a:t>
            </a:r>
            <a:r>
              <a:rPr dirty="0" sz="16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650" spc="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se</a:t>
            </a:r>
            <a:r>
              <a:rPr dirty="0" sz="16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adaptar</a:t>
            </a:r>
            <a:r>
              <a:rPr dirty="0" sz="16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ao</a:t>
            </a:r>
            <a:r>
              <a:rPr dirty="0" sz="1650" spc="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formato</a:t>
            </a:r>
            <a:r>
              <a:rPr dirty="0" sz="16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do</a:t>
            </a:r>
            <a:r>
              <a:rPr dirty="0" sz="16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recipiente.</a:t>
            </a:r>
            <a:endParaRPr sz="1650">
              <a:latin typeface="Arial Rounded MT Bold"/>
              <a:cs typeface="Arial Rounded MT Bold"/>
            </a:endParaRPr>
          </a:p>
          <a:p>
            <a:pPr marL="12700">
              <a:lnSpc>
                <a:spcPts val="1875"/>
              </a:lnSpc>
            </a:pP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Incluem</a:t>
            </a:r>
            <a:r>
              <a:rPr dirty="0" sz="1650" spc="7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líquidos</a:t>
            </a:r>
            <a:r>
              <a:rPr dirty="0" sz="1650" spc="7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650" spc="7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gases,</a:t>
            </a:r>
            <a:r>
              <a:rPr dirty="0" sz="1650" spc="7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sendo</a:t>
            </a:r>
            <a:r>
              <a:rPr dirty="0" sz="1650" spc="8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facilmente</a:t>
            </a:r>
            <a:r>
              <a:rPr dirty="0" sz="1650" spc="7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deformáveis</a:t>
            </a:r>
            <a:endParaRPr sz="1650">
              <a:latin typeface="Arial Rounded MT Bold"/>
              <a:cs typeface="Arial Rounded MT Bold"/>
            </a:endParaRPr>
          </a:p>
          <a:p>
            <a:pPr marL="12700">
              <a:lnSpc>
                <a:spcPts val="1970"/>
              </a:lnSpc>
            </a:pP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por</a:t>
            </a:r>
            <a:r>
              <a:rPr dirty="0" sz="16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forças</a:t>
            </a:r>
            <a:r>
              <a:rPr dirty="0" sz="1650" spc="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externas.</a:t>
            </a:r>
            <a:endParaRPr sz="1650">
              <a:latin typeface="Arial Rounded MT Bold"/>
              <a:cs typeface="Arial Rounded MT 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77242" y="4609515"/>
            <a:ext cx="6109335" cy="1353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600">
                <a:solidFill>
                  <a:srgbClr val="FFFFFF"/>
                </a:solidFill>
                <a:latin typeface="Arial Rounded MT Bold"/>
                <a:cs typeface="Arial Rounded MT Bold"/>
              </a:rPr>
              <a:t>O</a:t>
            </a:r>
            <a:r>
              <a:rPr dirty="0" sz="260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600">
                <a:solidFill>
                  <a:srgbClr val="FFFFFF"/>
                </a:solidFill>
                <a:latin typeface="Arial Rounded MT Bold"/>
                <a:cs typeface="Arial Rounded MT Bold"/>
              </a:rPr>
              <a:t>que</a:t>
            </a:r>
            <a:r>
              <a:rPr dirty="0" sz="2600" spc="-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600">
                <a:solidFill>
                  <a:srgbClr val="FFFFFF"/>
                </a:solidFill>
                <a:latin typeface="Arial Rounded MT Bold"/>
                <a:cs typeface="Arial Rounded MT Bold"/>
              </a:rPr>
              <a:t>estuda</a:t>
            </a:r>
            <a:r>
              <a:rPr dirty="0" sz="2600" spc="-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600">
                <a:solidFill>
                  <a:srgbClr val="FFFFFF"/>
                </a:solidFill>
                <a:latin typeface="Arial Rounded MT Bold"/>
                <a:cs typeface="Arial Rounded MT Bold"/>
              </a:rPr>
              <a:t>a</a:t>
            </a:r>
            <a:r>
              <a:rPr dirty="0" sz="260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600">
                <a:solidFill>
                  <a:srgbClr val="FFFFFF"/>
                </a:solidFill>
                <a:latin typeface="Arial Rounded MT Bold"/>
                <a:cs typeface="Arial Rounded MT Bold"/>
              </a:rPr>
              <a:t>mecânica</a:t>
            </a:r>
            <a:r>
              <a:rPr dirty="0" sz="2600" spc="-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600">
                <a:solidFill>
                  <a:srgbClr val="FFFFFF"/>
                </a:solidFill>
                <a:latin typeface="Arial Rounded MT Bold"/>
                <a:cs typeface="Arial Rounded MT Bold"/>
              </a:rPr>
              <a:t>dos</a:t>
            </a:r>
            <a:r>
              <a:rPr dirty="0" sz="2600" spc="-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Arial Rounded MT Bold"/>
                <a:cs typeface="Arial Rounded MT Bold"/>
              </a:rPr>
              <a:t>fluidos?</a:t>
            </a:r>
            <a:endParaRPr sz="2600">
              <a:latin typeface="Arial Rounded MT Bold"/>
              <a:cs typeface="Arial Rounded MT Bold"/>
            </a:endParaRPr>
          </a:p>
          <a:p>
            <a:pPr marL="17145" marR="5080">
              <a:lnSpc>
                <a:spcPts val="1910"/>
              </a:lnSpc>
              <a:spcBef>
                <a:spcPts val="1664"/>
              </a:spcBef>
            </a:pP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É</a:t>
            </a:r>
            <a:r>
              <a:rPr dirty="0" sz="165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o</a:t>
            </a:r>
            <a:r>
              <a:rPr dirty="0" sz="165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ramo</a:t>
            </a:r>
            <a:r>
              <a:rPr dirty="0" sz="165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da</a:t>
            </a:r>
            <a:r>
              <a:rPr dirty="0" sz="165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Física</a:t>
            </a:r>
            <a:r>
              <a:rPr dirty="0" sz="165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que</a:t>
            </a:r>
            <a:r>
              <a:rPr dirty="0" sz="165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analisa</a:t>
            </a:r>
            <a:r>
              <a:rPr dirty="0" sz="165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o</a:t>
            </a:r>
            <a:r>
              <a:rPr dirty="0" sz="165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comportamento</a:t>
            </a:r>
            <a:r>
              <a:rPr dirty="0" sz="1650" spc="-3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dos</a:t>
            </a:r>
            <a:r>
              <a:rPr dirty="0" sz="165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fluidos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em</a:t>
            </a:r>
            <a:r>
              <a:rPr dirty="0" sz="16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repouso</a:t>
            </a:r>
            <a:r>
              <a:rPr dirty="0" sz="165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65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em</a:t>
            </a:r>
            <a:r>
              <a:rPr dirty="0" sz="165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movimento,</a:t>
            </a:r>
            <a:r>
              <a:rPr dirty="0" sz="165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investigando</a:t>
            </a:r>
            <a:r>
              <a:rPr dirty="0" sz="1650" spc="-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suas</a:t>
            </a:r>
            <a:r>
              <a:rPr dirty="0" sz="1650" spc="-4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forças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internas</a:t>
            </a:r>
            <a:r>
              <a:rPr dirty="0" sz="165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e</a:t>
            </a:r>
            <a:r>
              <a:rPr dirty="0" sz="16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interações</a:t>
            </a:r>
            <a:r>
              <a:rPr dirty="0" sz="16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>
                <a:solidFill>
                  <a:srgbClr val="FFFFFF"/>
                </a:solidFill>
                <a:latin typeface="Arial Rounded MT Bold"/>
                <a:cs typeface="Arial Rounded MT Bold"/>
              </a:rPr>
              <a:t>com</a:t>
            </a:r>
            <a:r>
              <a:rPr dirty="0" sz="16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650" spc="-10">
                <a:solidFill>
                  <a:srgbClr val="FFFFFF"/>
                </a:solidFill>
                <a:latin typeface="Arial Rounded MT Bold"/>
                <a:cs typeface="Arial Rounded MT Bold"/>
              </a:rPr>
              <a:t>superfícies.</a:t>
            </a:r>
            <a:endParaRPr sz="165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211" y="539953"/>
            <a:ext cx="7864475" cy="5238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/>
              <a:t>Experimento: Calculo de </a:t>
            </a:r>
            <a:r>
              <a:rPr dirty="0" sz="3250" spc="-10"/>
              <a:t>Esvaziamento</a:t>
            </a:r>
            <a:endParaRPr sz="3250"/>
          </a:p>
        </p:txBody>
      </p:sp>
      <p:sp>
        <p:nvSpPr>
          <p:cNvPr id="3" name="object 3" descr=""/>
          <p:cNvSpPr txBox="1"/>
          <p:nvPr/>
        </p:nvSpPr>
        <p:spPr>
          <a:xfrm>
            <a:off x="457445" y="1609826"/>
            <a:ext cx="349885" cy="1269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8150">
              <a:latin typeface="Arial Rounded MT Bold"/>
              <a:cs typeface="Arial Rounded MT Bold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73686" y="2349855"/>
            <a:ext cx="4177665" cy="28035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Equação</a:t>
            </a:r>
            <a:r>
              <a:rPr dirty="0" sz="2450" spc="4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2450" spc="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Torricelli</a:t>
            </a:r>
            <a:endParaRPr sz="2450">
              <a:latin typeface="Arial Rounded MT Bold"/>
              <a:cs typeface="Arial Rounded MT Bold"/>
            </a:endParaRPr>
          </a:p>
          <a:p>
            <a:pPr marL="12700" marR="1096010">
              <a:lnSpc>
                <a:spcPct val="160800"/>
              </a:lnSpc>
            </a:pP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Velocidade</a:t>
            </a:r>
            <a:r>
              <a:rPr dirty="0" sz="2450" spc="-5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24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saída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Vazão</a:t>
            </a:r>
            <a:r>
              <a:rPr dirty="0" sz="245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Volumétrica</a:t>
            </a:r>
            <a:endParaRPr sz="2450">
              <a:latin typeface="Arial Rounded MT Bold"/>
              <a:cs typeface="Arial Rounded MT Bold"/>
            </a:endParaRPr>
          </a:p>
          <a:p>
            <a:pPr marL="12700" marR="5080">
              <a:lnSpc>
                <a:spcPct val="160800"/>
              </a:lnSpc>
            </a:pP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Volume</a:t>
            </a:r>
            <a:r>
              <a:rPr dirty="0" sz="2450" spc="1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escoado</a:t>
            </a:r>
            <a:r>
              <a:rPr dirty="0" sz="2450" spc="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por</a:t>
            </a:r>
            <a:r>
              <a:rPr dirty="0" sz="2450" spc="2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tempo </a:t>
            </a:r>
            <a:r>
              <a:rPr dirty="0" sz="2450">
                <a:solidFill>
                  <a:srgbClr val="FFFFFF"/>
                </a:solidFill>
                <a:latin typeface="Arial Rounded MT Bold"/>
                <a:cs typeface="Arial Rounded MT Bold"/>
              </a:rPr>
              <a:t>Altura</a:t>
            </a:r>
            <a:r>
              <a:rPr dirty="0" sz="245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2450" spc="-10">
                <a:solidFill>
                  <a:srgbClr val="FFFFFF"/>
                </a:solidFill>
                <a:latin typeface="Arial Rounded MT Bold"/>
                <a:cs typeface="Arial Rounded MT Bold"/>
              </a:rPr>
              <a:t>Atual</a:t>
            </a:r>
            <a:endParaRPr sz="2450">
              <a:latin typeface="Arial Rounded MT Bold"/>
              <a:cs typeface="Arial Rounded MT 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7445" y="2179053"/>
            <a:ext cx="349885" cy="1269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8150">
              <a:latin typeface="Arial Rounded MT Bold"/>
              <a:cs typeface="Arial Rounded MT Bold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7445" y="2779344"/>
            <a:ext cx="349885" cy="1269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8150">
              <a:latin typeface="Arial Rounded MT Bold"/>
              <a:cs typeface="Arial Rounded MT Bold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7445" y="3410711"/>
            <a:ext cx="349885" cy="1269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8150">
              <a:latin typeface="Arial Rounded MT Bold"/>
              <a:cs typeface="Arial Rounded MT 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7445" y="3979951"/>
            <a:ext cx="349885" cy="12693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15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8150">
              <a:latin typeface="Arial Rounded MT Bold"/>
              <a:cs typeface="Arial Rounded MT Bold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270401" y="1029676"/>
            <a:ext cx="5215890" cy="5563870"/>
            <a:chOff x="6270401" y="1029676"/>
            <a:chExt cx="5215890" cy="5563870"/>
          </a:xfrm>
        </p:grpSpPr>
        <p:sp>
          <p:nvSpPr>
            <p:cNvPr id="10" name="object 10" descr=""/>
            <p:cNvSpPr/>
            <p:nvPr/>
          </p:nvSpPr>
          <p:spPr>
            <a:xfrm>
              <a:off x="7551896" y="1077300"/>
              <a:ext cx="3886835" cy="3886835"/>
            </a:xfrm>
            <a:custGeom>
              <a:avLst/>
              <a:gdLst/>
              <a:ahLst/>
              <a:cxnLst/>
              <a:rect l="l" t="t" r="r" b="b"/>
              <a:pathLst>
                <a:path w="3886834" h="3886835">
                  <a:moveTo>
                    <a:pt x="1943259" y="0"/>
                  </a:moveTo>
                  <a:lnTo>
                    <a:pt x="1991726" y="599"/>
                  </a:lnTo>
                  <a:lnTo>
                    <a:pt x="2039889" y="2390"/>
                  </a:lnTo>
                  <a:lnTo>
                    <a:pt x="2087757" y="5356"/>
                  </a:lnTo>
                  <a:lnTo>
                    <a:pt x="2135314" y="9484"/>
                  </a:lnTo>
                  <a:lnTo>
                    <a:pt x="2182547" y="14760"/>
                  </a:lnTo>
                  <a:lnTo>
                    <a:pt x="2229441" y="21169"/>
                  </a:lnTo>
                  <a:lnTo>
                    <a:pt x="2275983" y="28698"/>
                  </a:lnTo>
                  <a:lnTo>
                    <a:pt x="2322157" y="37332"/>
                  </a:lnTo>
                  <a:lnTo>
                    <a:pt x="2367950" y="47057"/>
                  </a:lnTo>
                  <a:lnTo>
                    <a:pt x="2413348" y="57858"/>
                  </a:lnTo>
                  <a:lnTo>
                    <a:pt x="2458337" y="69722"/>
                  </a:lnTo>
                  <a:lnTo>
                    <a:pt x="2502901" y="82635"/>
                  </a:lnTo>
                  <a:lnTo>
                    <a:pt x="2547028" y="96581"/>
                  </a:lnTo>
                  <a:lnTo>
                    <a:pt x="2590703" y="111548"/>
                  </a:lnTo>
                  <a:lnTo>
                    <a:pt x="2633911" y="127520"/>
                  </a:lnTo>
                  <a:lnTo>
                    <a:pt x="2676638" y="144484"/>
                  </a:lnTo>
                  <a:lnTo>
                    <a:pt x="2718871" y="162426"/>
                  </a:lnTo>
                  <a:lnTo>
                    <a:pt x="2760595" y="181330"/>
                  </a:lnTo>
                  <a:lnTo>
                    <a:pt x="2801796" y="201184"/>
                  </a:lnTo>
                  <a:lnTo>
                    <a:pt x="2842460" y="221972"/>
                  </a:lnTo>
                  <a:lnTo>
                    <a:pt x="2882572" y="243681"/>
                  </a:lnTo>
                  <a:lnTo>
                    <a:pt x="2922118" y="266296"/>
                  </a:lnTo>
                  <a:lnTo>
                    <a:pt x="2961084" y="289804"/>
                  </a:lnTo>
                  <a:lnTo>
                    <a:pt x="2999456" y="314189"/>
                  </a:lnTo>
                  <a:lnTo>
                    <a:pt x="3037220" y="339439"/>
                  </a:lnTo>
                  <a:lnTo>
                    <a:pt x="3074362" y="365538"/>
                  </a:lnTo>
                  <a:lnTo>
                    <a:pt x="3110866" y="392472"/>
                  </a:lnTo>
                  <a:lnTo>
                    <a:pt x="3146720" y="420228"/>
                  </a:lnTo>
                  <a:lnTo>
                    <a:pt x="3181909" y="448791"/>
                  </a:lnTo>
                  <a:lnTo>
                    <a:pt x="3216418" y="478146"/>
                  </a:lnTo>
                  <a:lnTo>
                    <a:pt x="3250234" y="508281"/>
                  </a:lnTo>
                  <a:lnTo>
                    <a:pt x="3283342" y="539180"/>
                  </a:lnTo>
                  <a:lnTo>
                    <a:pt x="3315728" y="570829"/>
                  </a:lnTo>
                  <a:lnTo>
                    <a:pt x="3347379" y="603214"/>
                  </a:lnTo>
                  <a:lnTo>
                    <a:pt x="3378279" y="636321"/>
                  </a:lnTo>
                  <a:lnTo>
                    <a:pt x="3408414" y="670136"/>
                  </a:lnTo>
                  <a:lnTo>
                    <a:pt x="3437771" y="704644"/>
                  </a:lnTo>
                  <a:lnTo>
                    <a:pt x="3466335" y="739832"/>
                  </a:lnTo>
                  <a:lnTo>
                    <a:pt x="3494092" y="775684"/>
                  </a:lnTo>
                  <a:lnTo>
                    <a:pt x="3521027" y="812188"/>
                  </a:lnTo>
                  <a:lnTo>
                    <a:pt x="3547127" y="849328"/>
                  </a:lnTo>
                  <a:lnTo>
                    <a:pt x="3572378" y="887091"/>
                  </a:lnTo>
                  <a:lnTo>
                    <a:pt x="3596765" y="925463"/>
                  </a:lnTo>
                  <a:lnTo>
                    <a:pt x="3620273" y="964428"/>
                  </a:lnTo>
                  <a:lnTo>
                    <a:pt x="3642890" y="1003973"/>
                  </a:lnTo>
                  <a:lnTo>
                    <a:pt x="3664599" y="1044085"/>
                  </a:lnTo>
                  <a:lnTo>
                    <a:pt x="3685389" y="1084747"/>
                  </a:lnTo>
                  <a:lnTo>
                    <a:pt x="3705243" y="1125947"/>
                  </a:lnTo>
                  <a:lnTo>
                    <a:pt x="3724149" y="1167671"/>
                  </a:lnTo>
                  <a:lnTo>
                    <a:pt x="3742091" y="1209903"/>
                  </a:lnTo>
                  <a:lnTo>
                    <a:pt x="3759056" y="1252630"/>
                  </a:lnTo>
                  <a:lnTo>
                    <a:pt x="3775029" y="1295838"/>
                  </a:lnTo>
                  <a:lnTo>
                    <a:pt x="3789996" y="1339512"/>
                  </a:lnTo>
                  <a:lnTo>
                    <a:pt x="3803943" y="1383638"/>
                  </a:lnTo>
                  <a:lnTo>
                    <a:pt x="3816857" y="1428202"/>
                  </a:lnTo>
                  <a:lnTo>
                    <a:pt x="3828721" y="1473190"/>
                  </a:lnTo>
                  <a:lnTo>
                    <a:pt x="3839523" y="1518588"/>
                  </a:lnTo>
                  <a:lnTo>
                    <a:pt x="3849249" y="1564381"/>
                  </a:lnTo>
                  <a:lnTo>
                    <a:pt x="3857883" y="1610556"/>
                  </a:lnTo>
                  <a:lnTo>
                    <a:pt x="3865412" y="1657097"/>
                  </a:lnTo>
                  <a:lnTo>
                    <a:pt x="3871822" y="1703991"/>
                  </a:lnTo>
                  <a:lnTo>
                    <a:pt x="3877098" y="1751224"/>
                  </a:lnTo>
                  <a:lnTo>
                    <a:pt x="3881227" y="1798782"/>
                  </a:lnTo>
                  <a:lnTo>
                    <a:pt x="3884193" y="1846649"/>
                  </a:lnTo>
                  <a:lnTo>
                    <a:pt x="3885983" y="1894813"/>
                  </a:lnTo>
                  <a:lnTo>
                    <a:pt x="3886583" y="1943259"/>
                  </a:lnTo>
                  <a:lnTo>
                    <a:pt x="3885983" y="1991715"/>
                  </a:lnTo>
                  <a:lnTo>
                    <a:pt x="3884193" y="2039879"/>
                  </a:lnTo>
                  <a:lnTo>
                    <a:pt x="3881227" y="2087747"/>
                  </a:lnTo>
                  <a:lnTo>
                    <a:pt x="3877098" y="2135304"/>
                  </a:lnTo>
                  <a:lnTo>
                    <a:pt x="3871822" y="2182537"/>
                  </a:lnTo>
                  <a:lnTo>
                    <a:pt x="3865412" y="2229432"/>
                  </a:lnTo>
                  <a:lnTo>
                    <a:pt x="3857883" y="2275973"/>
                  </a:lnTo>
                  <a:lnTo>
                    <a:pt x="3849249" y="2322147"/>
                  </a:lnTo>
                  <a:lnTo>
                    <a:pt x="3839523" y="2367941"/>
                  </a:lnTo>
                  <a:lnTo>
                    <a:pt x="3828721" y="2413338"/>
                  </a:lnTo>
                  <a:lnTo>
                    <a:pt x="3816857" y="2458326"/>
                  </a:lnTo>
                  <a:lnTo>
                    <a:pt x="3803943" y="2502891"/>
                  </a:lnTo>
                  <a:lnTo>
                    <a:pt x="3789996" y="2547017"/>
                  </a:lnTo>
                  <a:lnTo>
                    <a:pt x="3775029" y="2590691"/>
                  </a:lnTo>
                  <a:lnTo>
                    <a:pt x="3759056" y="2633899"/>
                  </a:lnTo>
                  <a:lnTo>
                    <a:pt x="3742091" y="2676626"/>
                  </a:lnTo>
                  <a:lnTo>
                    <a:pt x="3724149" y="2718858"/>
                  </a:lnTo>
                  <a:lnTo>
                    <a:pt x="3705243" y="2760581"/>
                  </a:lnTo>
                  <a:lnTo>
                    <a:pt x="3685389" y="2801781"/>
                  </a:lnTo>
                  <a:lnTo>
                    <a:pt x="3664599" y="2842444"/>
                  </a:lnTo>
                  <a:lnTo>
                    <a:pt x="3642890" y="2882555"/>
                  </a:lnTo>
                  <a:lnTo>
                    <a:pt x="3620273" y="2922101"/>
                  </a:lnTo>
                  <a:lnTo>
                    <a:pt x="3596765" y="2961066"/>
                  </a:lnTo>
                  <a:lnTo>
                    <a:pt x="3572378" y="2999437"/>
                  </a:lnTo>
                  <a:lnTo>
                    <a:pt x="3547127" y="3037200"/>
                  </a:lnTo>
                  <a:lnTo>
                    <a:pt x="3521027" y="3074341"/>
                  </a:lnTo>
                  <a:lnTo>
                    <a:pt x="3494092" y="3110844"/>
                  </a:lnTo>
                  <a:lnTo>
                    <a:pt x="3466335" y="3146697"/>
                  </a:lnTo>
                  <a:lnTo>
                    <a:pt x="3437771" y="3181885"/>
                  </a:lnTo>
                  <a:lnTo>
                    <a:pt x="3408414" y="3216393"/>
                  </a:lnTo>
                  <a:lnTo>
                    <a:pt x="3378279" y="3250208"/>
                  </a:lnTo>
                  <a:lnTo>
                    <a:pt x="3347379" y="3283315"/>
                  </a:lnTo>
                  <a:lnTo>
                    <a:pt x="3315728" y="3315700"/>
                  </a:lnTo>
                  <a:lnTo>
                    <a:pt x="3283342" y="3347349"/>
                  </a:lnTo>
                  <a:lnTo>
                    <a:pt x="3250234" y="3378248"/>
                  </a:lnTo>
                  <a:lnTo>
                    <a:pt x="3216418" y="3408382"/>
                  </a:lnTo>
                  <a:lnTo>
                    <a:pt x="3181909" y="3437738"/>
                  </a:lnTo>
                  <a:lnTo>
                    <a:pt x="3146720" y="3466301"/>
                  </a:lnTo>
                  <a:lnTo>
                    <a:pt x="3110866" y="3494056"/>
                  </a:lnTo>
                  <a:lnTo>
                    <a:pt x="3074362" y="3520991"/>
                  </a:lnTo>
                  <a:lnTo>
                    <a:pt x="3037220" y="3547090"/>
                  </a:lnTo>
                  <a:lnTo>
                    <a:pt x="2999456" y="3572339"/>
                  </a:lnTo>
                  <a:lnTo>
                    <a:pt x="2961084" y="3596725"/>
                  </a:lnTo>
                  <a:lnTo>
                    <a:pt x="2922118" y="3620233"/>
                  </a:lnTo>
                  <a:lnTo>
                    <a:pt x="2882572" y="3642848"/>
                  </a:lnTo>
                  <a:lnTo>
                    <a:pt x="2842460" y="3664557"/>
                  </a:lnTo>
                  <a:lnTo>
                    <a:pt x="2801796" y="3685345"/>
                  </a:lnTo>
                  <a:lnTo>
                    <a:pt x="2760595" y="3705199"/>
                  </a:lnTo>
                  <a:lnTo>
                    <a:pt x="2718871" y="3724103"/>
                  </a:lnTo>
                  <a:lnTo>
                    <a:pt x="2676638" y="3742044"/>
                  </a:lnTo>
                  <a:lnTo>
                    <a:pt x="2633911" y="3759008"/>
                  </a:lnTo>
                  <a:lnTo>
                    <a:pt x="2590703" y="3774981"/>
                  </a:lnTo>
                  <a:lnTo>
                    <a:pt x="2547028" y="3789947"/>
                  </a:lnTo>
                  <a:lnTo>
                    <a:pt x="2502901" y="3803894"/>
                  </a:lnTo>
                  <a:lnTo>
                    <a:pt x="2458337" y="3816806"/>
                  </a:lnTo>
                  <a:lnTo>
                    <a:pt x="2413348" y="3828670"/>
                  </a:lnTo>
                  <a:lnTo>
                    <a:pt x="2367950" y="3839472"/>
                  </a:lnTo>
                  <a:lnTo>
                    <a:pt x="2322157" y="3849197"/>
                  </a:lnTo>
                  <a:lnTo>
                    <a:pt x="2275983" y="3857831"/>
                  </a:lnTo>
                  <a:lnTo>
                    <a:pt x="2229441" y="3865359"/>
                  </a:lnTo>
                  <a:lnTo>
                    <a:pt x="2182547" y="3871769"/>
                  </a:lnTo>
                  <a:lnTo>
                    <a:pt x="2135314" y="3877045"/>
                  </a:lnTo>
                  <a:lnTo>
                    <a:pt x="2087757" y="3881173"/>
                  </a:lnTo>
                  <a:lnTo>
                    <a:pt x="2039889" y="3884139"/>
                  </a:lnTo>
                  <a:lnTo>
                    <a:pt x="1991726" y="3885929"/>
                  </a:lnTo>
                  <a:lnTo>
                    <a:pt x="1943281" y="3886529"/>
                  </a:lnTo>
                  <a:lnTo>
                    <a:pt x="1894814" y="3885929"/>
                  </a:lnTo>
                  <a:lnTo>
                    <a:pt x="1846650" y="3884139"/>
                  </a:lnTo>
                  <a:lnTo>
                    <a:pt x="1798783" y="3881173"/>
                  </a:lnTo>
                  <a:lnTo>
                    <a:pt x="1751226" y="3877045"/>
                  </a:lnTo>
                  <a:lnTo>
                    <a:pt x="1703993" y="3871769"/>
                  </a:lnTo>
                  <a:lnTo>
                    <a:pt x="1657099" y="3865359"/>
                  </a:lnTo>
                  <a:lnTo>
                    <a:pt x="1610558" y="3857831"/>
                  </a:lnTo>
                  <a:lnTo>
                    <a:pt x="1564384" y="3849197"/>
                  </a:lnTo>
                  <a:lnTo>
                    <a:pt x="1518591" y="3839472"/>
                  </a:lnTo>
                  <a:lnTo>
                    <a:pt x="1473194" y="3828670"/>
                  </a:lnTo>
                  <a:lnTo>
                    <a:pt x="1428206" y="3816806"/>
                  </a:lnTo>
                  <a:lnTo>
                    <a:pt x="1383642" y="3803894"/>
                  </a:lnTo>
                  <a:lnTo>
                    <a:pt x="1339516" y="3789947"/>
                  </a:lnTo>
                  <a:lnTo>
                    <a:pt x="1295842" y="3774981"/>
                  </a:lnTo>
                  <a:lnTo>
                    <a:pt x="1252634" y="3759008"/>
                  </a:lnTo>
                  <a:lnTo>
                    <a:pt x="1209907" y="3742044"/>
                  </a:lnTo>
                  <a:lnTo>
                    <a:pt x="1167675" y="3724103"/>
                  </a:lnTo>
                  <a:lnTo>
                    <a:pt x="1125952" y="3705199"/>
                  </a:lnTo>
                  <a:lnTo>
                    <a:pt x="1084752" y="3685345"/>
                  </a:lnTo>
                  <a:lnTo>
                    <a:pt x="1044089" y="3664557"/>
                  </a:lnTo>
                  <a:lnTo>
                    <a:pt x="1003978" y="3642848"/>
                  </a:lnTo>
                  <a:lnTo>
                    <a:pt x="964433" y="3620233"/>
                  </a:lnTo>
                  <a:lnTo>
                    <a:pt x="925467" y="3596725"/>
                  </a:lnTo>
                  <a:lnTo>
                    <a:pt x="887096" y="3572339"/>
                  </a:lnTo>
                  <a:lnTo>
                    <a:pt x="849333" y="3547090"/>
                  </a:lnTo>
                  <a:lnTo>
                    <a:pt x="812193" y="3520991"/>
                  </a:lnTo>
                  <a:lnTo>
                    <a:pt x="775689" y="3494056"/>
                  </a:lnTo>
                  <a:lnTo>
                    <a:pt x="739836" y="3466301"/>
                  </a:lnTo>
                  <a:lnTo>
                    <a:pt x="704649" y="3437738"/>
                  </a:lnTo>
                  <a:lnTo>
                    <a:pt x="670140" y="3408382"/>
                  </a:lnTo>
                  <a:lnTo>
                    <a:pt x="636325" y="3378248"/>
                  </a:lnTo>
                  <a:lnTo>
                    <a:pt x="603218" y="3347349"/>
                  </a:lnTo>
                  <a:lnTo>
                    <a:pt x="570833" y="3315700"/>
                  </a:lnTo>
                  <a:lnTo>
                    <a:pt x="539184" y="3283315"/>
                  </a:lnTo>
                  <a:lnTo>
                    <a:pt x="508285" y="3250208"/>
                  </a:lnTo>
                  <a:lnTo>
                    <a:pt x="478150" y="3216393"/>
                  </a:lnTo>
                  <a:lnTo>
                    <a:pt x="448794" y="3181885"/>
                  </a:lnTo>
                  <a:lnTo>
                    <a:pt x="420231" y="3146697"/>
                  </a:lnTo>
                  <a:lnTo>
                    <a:pt x="392475" y="3110844"/>
                  </a:lnTo>
                  <a:lnTo>
                    <a:pt x="365541" y="3074341"/>
                  </a:lnTo>
                  <a:lnTo>
                    <a:pt x="339442" y="3037200"/>
                  </a:lnTo>
                  <a:lnTo>
                    <a:pt x="314192" y="2999437"/>
                  </a:lnTo>
                  <a:lnTo>
                    <a:pt x="289806" y="2961066"/>
                  </a:lnTo>
                  <a:lnTo>
                    <a:pt x="266298" y="2922101"/>
                  </a:lnTo>
                  <a:lnTo>
                    <a:pt x="243683" y="2882555"/>
                  </a:lnTo>
                  <a:lnTo>
                    <a:pt x="221974" y="2842444"/>
                  </a:lnTo>
                  <a:lnTo>
                    <a:pt x="201185" y="2801781"/>
                  </a:lnTo>
                  <a:lnTo>
                    <a:pt x="181332" y="2760581"/>
                  </a:lnTo>
                  <a:lnTo>
                    <a:pt x="162427" y="2718858"/>
                  </a:lnTo>
                  <a:lnTo>
                    <a:pt x="144486" y="2676626"/>
                  </a:lnTo>
                  <a:lnTo>
                    <a:pt x="127522" y="2633899"/>
                  </a:lnTo>
                  <a:lnTo>
                    <a:pt x="111549" y="2590691"/>
                  </a:lnTo>
                  <a:lnTo>
                    <a:pt x="96582" y="2547017"/>
                  </a:lnTo>
                  <a:lnTo>
                    <a:pt x="82636" y="2502891"/>
                  </a:lnTo>
                  <a:lnTo>
                    <a:pt x="69723" y="2458326"/>
                  </a:lnTo>
                  <a:lnTo>
                    <a:pt x="57859" y="2413338"/>
                  </a:lnTo>
                  <a:lnTo>
                    <a:pt x="47057" y="2367941"/>
                  </a:lnTo>
                  <a:lnTo>
                    <a:pt x="37332" y="2322147"/>
                  </a:lnTo>
                  <a:lnTo>
                    <a:pt x="28698" y="2275973"/>
                  </a:lnTo>
                  <a:lnTo>
                    <a:pt x="21170" y="2229432"/>
                  </a:lnTo>
                  <a:lnTo>
                    <a:pt x="14760" y="2182537"/>
                  </a:lnTo>
                  <a:lnTo>
                    <a:pt x="9484" y="2135304"/>
                  </a:lnTo>
                  <a:lnTo>
                    <a:pt x="5356" y="2087747"/>
                  </a:lnTo>
                  <a:lnTo>
                    <a:pt x="2390" y="2039879"/>
                  </a:lnTo>
                  <a:lnTo>
                    <a:pt x="599" y="1991715"/>
                  </a:lnTo>
                  <a:lnTo>
                    <a:pt x="0" y="1943270"/>
                  </a:lnTo>
                  <a:lnTo>
                    <a:pt x="599" y="1894813"/>
                  </a:lnTo>
                  <a:lnTo>
                    <a:pt x="2390" y="1846649"/>
                  </a:lnTo>
                  <a:lnTo>
                    <a:pt x="5356" y="1798782"/>
                  </a:lnTo>
                  <a:lnTo>
                    <a:pt x="9484" y="1751224"/>
                  </a:lnTo>
                  <a:lnTo>
                    <a:pt x="14760" y="1703991"/>
                  </a:lnTo>
                  <a:lnTo>
                    <a:pt x="21170" y="1657097"/>
                  </a:lnTo>
                  <a:lnTo>
                    <a:pt x="28698" y="1610556"/>
                  </a:lnTo>
                  <a:lnTo>
                    <a:pt x="37332" y="1564381"/>
                  </a:lnTo>
                  <a:lnTo>
                    <a:pt x="47057" y="1518588"/>
                  </a:lnTo>
                  <a:lnTo>
                    <a:pt x="57859" y="1473190"/>
                  </a:lnTo>
                  <a:lnTo>
                    <a:pt x="69723" y="1428202"/>
                  </a:lnTo>
                  <a:lnTo>
                    <a:pt x="82636" y="1383638"/>
                  </a:lnTo>
                  <a:lnTo>
                    <a:pt x="96582" y="1339512"/>
                  </a:lnTo>
                  <a:lnTo>
                    <a:pt x="111549" y="1295838"/>
                  </a:lnTo>
                  <a:lnTo>
                    <a:pt x="127522" y="1252630"/>
                  </a:lnTo>
                  <a:lnTo>
                    <a:pt x="144486" y="1209903"/>
                  </a:lnTo>
                  <a:lnTo>
                    <a:pt x="162427" y="1167671"/>
                  </a:lnTo>
                  <a:lnTo>
                    <a:pt x="181332" y="1125947"/>
                  </a:lnTo>
                  <a:lnTo>
                    <a:pt x="201185" y="1084747"/>
                  </a:lnTo>
                  <a:lnTo>
                    <a:pt x="221974" y="1044085"/>
                  </a:lnTo>
                  <a:lnTo>
                    <a:pt x="243683" y="1003973"/>
                  </a:lnTo>
                  <a:lnTo>
                    <a:pt x="266298" y="964428"/>
                  </a:lnTo>
                  <a:lnTo>
                    <a:pt x="289806" y="925463"/>
                  </a:lnTo>
                  <a:lnTo>
                    <a:pt x="314192" y="887091"/>
                  </a:lnTo>
                  <a:lnTo>
                    <a:pt x="339442" y="849328"/>
                  </a:lnTo>
                  <a:lnTo>
                    <a:pt x="365541" y="812188"/>
                  </a:lnTo>
                  <a:lnTo>
                    <a:pt x="392475" y="775684"/>
                  </a:lnTo>
                  <a:lnTo>
                    <a:pt x="420231" y="739832"/>
                  </a:lnTo>
                  <a:lnTo>
                    <a:pt x="448794" y="704644"/>
                  </a:lnTo>
                  <a:lnTo>
                    <a:pt x="478150" y="670136"/>
                  </a:lnTo>
                  <a:lnTo>
                    <a:pt x="508285" y="636321"/>
                  </a:lnTo>
                  <a:lnTo>
                    <a:pt x="539184" y="603214"/>
                  </a:lnTo>
                  <a:lnTo>
                    <a:pt x="570833" y="570829"/>
                  </a:lnTo>
                  <a:lnTo>
                    <a:pt x="603218" y="539180"/>
                  </a:lnTo>
                  <a:lnTo>
                    <a:pt x="636325" y="508281"/>
                  </a:lnTo>
                  <a:lnTo>
                    <a:pt x="670140" y="478146"/>
                  </a:lnTo>
                  <a:lnTo>
                    <a:pt x="704649" y="448791"/>
                  </a:lnTo>
                  <a:lnTo>
                    <a:pt x="739836" y="420228"/>
                  </a:lnTo>
                  <a:lnTo>
                    <a:pt x="775689" y="392472"/>
                  </a:lnTo>
                  <a:lnTo>
                    <a:pt x="812193" y="365538"/>
                  </a:lnTo>
                  <a:lnTo>
                    <a:pt x="849333" y="339439"/>
                  </a:lnTo>
                  <a:lnTo>
                    <a:pt x="887096" y="314189"/>
                  </a:lnTo>
                  <a:lnTo>
                    <a:pt x="925467" y="289804"/>
                  </a:lnTo>
                  <a:lnTo>
                    <a:pt x="964433" y="266296"/>
                  </a:lnTo>
                  <a:lnTo>
                    <a:pt x="1003978" y="243681"/>
                  </a:lnTo>
                  <a:lnTo>
                    <a:pt x="1044089" y="221972"/>
                  </a:lnTo>
                  <a:lnTo>
                    <a:pt x="1084752" y="201184"/>
                  </a:lnTo>
                  <a:lnTo>
                    <a:pt x="1125952" y="181330"/>
                  </a:lnTo>
                  <a:lnTo>
                    <a:pt x="1167675" y="162426"/>
                  </a:lnTo>
                  <a:lnTo>
                    <a:pt x="1209907" y="144484"/>
                  </a:lnTo>
                  <a:lnTo>
                    <a:pt x="1252634" y="127520"/>
                  </a:lnTo>
                  <a:lnTo>
                    <a:pt x="1295842" y="111548"/>
                  </a:lnTo>
                  <a:lnTo>
                    <a:pt x="1339516" y="96581"/>
                  </a:lnTo>
                  <a:lnTo>
                    <a:pt x="1383642" y="82635"/>
                  </a:lnTo>
                  <a:lnTo>
                    <a:pt x="1428206" y="69722"/>
                  </a:lnTo>
                  <a:lnTo>
                    <a:pt x="1473194" y="57858"/>
                  </a:lnTo>
                  <a:lnTo>
                    <a:pt x="1518591" y="47057"/>
                  </a:lnTo>
                  <a:lnTo>
                    <a:pt x="1564384" y="37332"/>
                  </a:lnTo>
                  <a:lnTo>
                    <a:pt x="1610558" y="28698"/>
                  </a:lnTo>
                  <a:lnTo>
                    <a:pt x="1657099" y="21169"/>
                  </a:lnTo>
                  <a:lnTo>
                    <a:pt x="1703993" y="14760"/>
                  </a:lnTo>
                  <a:lnTo>
                    <a:pt x="1751226" y="9484"/>
                  </a:lnTo>
                  <a:lnTo>
                    <a:pt x="1798783" y="5356"/>
                  </a:lnTo>
                  <a:lnTo>
                    <a:pt x="1846650" y="2390"/>
                  </a:lnTo>
                  <a:lnTo>
                    <a:pt x="1894814" y="599"/>
                  </a:lnTo>
                  <a:lnTo>
                    <a:pt x="1943259" y="0"/>
                  </a:lnTo>
                  <a:close/>
                </a:path>
              </a:pathLst>
            </a:custGeom>
            <a:ln w="952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551877" y="1077645"/>
              <a:ext cx="3886835" cy="3886200"/>
            </a:xfrm>
            <a:custGeom>
              <a:avLst/>
              <a:gdLst/>
              <a:ahLst/>
              <a:cxnLst/>
              <a:rect l="l" t="t" r="r" b="b"/>
              <a:pathLst>
                <a:path w="3886834" h="3886200">
                  <a:moveTo>
                    <a:pt x="2182543" y="3873500"/>
                  </a:moveTo>
                  <a:lnTo>
                    <a:pt x="1703998" y="3873500"/>
                  </a:lnTo>
                  <a:lnTo>
                    <a:pt x="1751231" y="3886200"/>
                  </a:lnTo>
                  <a:lnTo>
                    <a:pt x="2135311" y="3886200"/>
                  </a:lnTo>
                  <a:lnTo>
                    <a:pt x="2182543" y="3873500"/>
                  </a:lnTo>
                  <a:close/>
                </a:path>
                <a:path w="3886834" h="3886200">
                  <a:moveTo>
                    <a:pt x="2275979" y="3860800"/>
                  </a:moveTo>
                  <a:lnTo>
                    <a:pt x="1610563" y="3860800"/>
                  </a:lnTo>
                  <a:lnTo>
                    <a:pt x="1657104" y="3873500"/>
                  </a:lnTo>
                  <a:lnTo>
                    <a:pt x="2229437" y="3873500"/>
                  </a:lnTo>
                  <a:lnTo>
                    <a:pt x="2275979" y="3860800"/>
                  </a:lnTo>
                  <a:close/>
                </a:path>
                <a:path w="3886834" h="3886200">
                  <a:moveTo>
                    <a:pt x="2322153" y="38100"/>
                  </a:moveTo>
                  <a:lnTo>
                    <a:pt x="1564389" y="38100"/>
                  </a:lnTo>
                  <a:lnTo>
                    <a:pt x="1295846" y="114300"/>
                  </a:lnTo>
                  <a:lnTo>
                    <a:pt x="1252638" y="139700"/>
                  </a:lnTo>
                  <a:lnTo>
                    <a:pt x="1167679" y="165100"/>
                  </a:lnTo>
                  <a:lnTo>
                    <a:pt x="1125955" y="190500"/>
                  </a:lnTo>
                  <a:lnTo>
                    <a:pt x="1084755" y="203200"/>
                  </a:lnTo>
                  <a:lnTo>
                    <a:pt x="1003981" y="254000"/>
                  </a:lnTo>
                  <a:lnTo>
                    <a:pt x="964436" y="266700"/>
                  </a:lnTo>
                  <a:lnTo>
                    <a:pt x="925470" y="292100"/>
                  </a:lnTo>
                  <a:lnTo>
                    <a:pt x="887099" y="317500"/>
                  </a:lnTo>
                  <a:lnTo>
                    <a:pt x="849336" y="342900"/>
                  </a:lnTo>
                  <a:lnTo>
                    <a:pt x="812195" y="368300"/>
                  </a:lnTo>
                  <a:lnTo>
                    <a:pt x="775691" y="393700"/>
                  </a:lnTo>
                  <a:lnTo>
                    <a:pt x="739838" y="431800"/>
                  </a:lnTo>
                  <a:lnTo>
                    <a:pt x="704651" y="457200"/>
                  </a:lnTo>
                  <a:lnTo>
                    <a:pt x="670142" y="482600"/>
                  </a:lnTo>
                  <a:lnTo>
                    <a:pt x="636327" y="508000"/>
                  </a:lnTo>
                  <a:lnTo>
                    <a:pt x="603220" y="546100"/>
                  </a:lnTo>
                  <a:lnTo>
                    <a:pt x="570834" y="571500"/>
                  </a:lnTo>
                  <a:lnTo>
                    <a:pt x="539185" y="609600"/>
                  </a:lnTo>
                  <a:lnTo>
                    <a:pt x="508286" y="647700"/>
                  </a:lnTo>
                  <a:lnTo>
                    <a:pt x="478151" y="673100"/>
                  </a:lnTo>
                  <a:lnTo>
                    <a:pt x="448795" y="711200"/>
                  </a:lnTo>
                  <a:lnTo>
                    <a:pt x="420232" y="749300"/>
                  </a:lnTo>
                  <a:lnTo>
                    <a:pt x="392476" y="787400"/>
                  </a:lnTo>
                  <a:lnTo>
                    <a:pt x="365542" y="812800"/>
                  </a:lnTo>
                  <a:lnTo>
                    <a:pt x="339442" y="850900"/>
                  </a:lnTo>
                  <a:lnTo>
                    <a:pt x="314193" y="889000"/>
                  </a:lnTo>
                  <a:lnTo>
                    <a:pt x="289807" y="927100"/>
                  </a:lnTo>
                  <a:lnTo>
                    <a:pt x="266299" y="965200"/>
                  </a:lnTo>
                  <a:lnTo>
                    <a:pt x="243684" y="1016000"/>
                  </a:lnTo>
                  <a:lnTo>
                    <a:pt x="221975" y="1054100"/>
                  </a:lnTo>
                  <a:lnTo>
                    <a:pt x="201186" y="1092200"/>
                  </a:lnTo>
                  <a:lnTo>
                    <a:pt x="181332" y="1130300"/>
                  </a:lnTo>
                  <a:lnTo>
                    <a:pt x="162428" y="1168400"/>
                  </a:lnTo>
                  <a:lnTo>
                    <a:pt x="144486" y="1219200"/>
                  </a:lnTo>
                  <a:lnTo>
                    <a:pt x="127522" y="1257300"/>
                  </a:lnTo>
                  <a:lnTo>
                    <a:pt x="111549" y="1308100"/>
                  </a:lnTo>
                  <a:lnTo>
                    <a:pt x="96583" y="1346200"/>
                  </a:lnTo>
                  <a:lnTo>
                    <a:pt x="82636" y="1384300"/>
                  </a:lnTo>
                  <a:lnTo>
                    <a:pt x="69723" y="1435100"/>
                  </a:lnTo>
                  <a:lnTo>
                    <a:pt x="57859" y="1473200"/>
                  </a:lnTo>
                  <a:lnTo>
                    <a:pt x="47057" y="1524000"/>
                  </a:lnTo>
                  <a:lnTo>
                    <a:pt x="37332" y="1574800"/>
                  </a:lnTo>
                  <a:lnTo>
                    <a:pt x="28698" y="1612900"/>
                  </a:lnTo>
                  <a:lnTo>
                    <a:pt x="21170" y="1663700"/>
                  </a:lnTo>
                  <a:lnTo>
                    <a:pt x="14760" y="1714500"/>
                  </a:lnTo>
                  <a:lnTo>
                    <a:pt x="9484" y="1752600"/>
                  </a:lnTo>
                  <a:lnTo>
                    <a:pt x="5356" y="1803400"/>
                  </a:lnTo>
                  <a:lnTo>
                    <a:pt x="2390" y="1854200"/>
                  </a:lnTo>
                  <a:lnTo>
                    <a:pt x="599" y="1905000"/>
                  </a:lnTo>
                  <a:lnTo>
                    <a:pt x="0" y="1943100"/>
                  </a:lnTo>
                  <a:lnTo>
                    <a:pt x="599" y="1993900"/>
                  </a:lnTo>
                  <a:lnTo>
                    <a:pt x="2390" y="2044700"/>
                  </a:lnTo>
                  <a:lnTo>
                    <a:pt x="5356" y="2095500"/>
                  </a:lnTo>
                  <a:lnTo>
                    <a:pt x="9484" y="2146300"/>
                  </a:lnTo>
                  <a:lnTo>
                    <a:pt x="14760" y="2184400"/>
                  </a:lnTo>
                  <a:lnTo>
                    <a:pt x="21170" y="2235200"/>
                  </a:lnTo>
                  <a:lnTo>
                    <a:pt x="28698" y="2286000"/>
                  </a:lnTo>
                  <a:lnTo>
                    <a:pt x="37332" y="2324100"/>
                  </a:lnTo>
                  <a:lnTo>
                    <a:pt x="47057" y="2374900"/>
                  </a:lnTo>
                  <a:lnTo>
                    <a:pt x="57859" y="2425700"/>
                  </a:lnTo>
                  <a:lnTo>
                    <a:pt x="69723" y="2463800"/>
                  </a:lnTo>
                  <a:lnTo>
                    <a:pt x="82636" y="2514600"/>
                  </a:lnTo>
                  <a:lnTo>
                    <a:pt x="96583" y="2552700"/>
                  </a:lnTo>
                  <a:lnTo>
                    <a:pt x="111549" y="2590800"/>
                  </a:lnTo>
                  <a:lnTo>
                    <a:pt x="127522" y="2641600"/>
                  </a:lnTo>
                  <a:lnTo>
                    <a:pt x="144486" y="2679700"/>
                  </a:lnTo>
                  <a:lnTo>
                    <a:pt x="162428" y="2730500"/>
                  </a:lnTo>
                  <a:lnTo>
                    <a:pt x="181332" y="2768600"/>
                  </a:lnTo>
                  <a:lnTo>
                    <a:pt x="201186" y="2806700"/>
                  </a:lnTo>
                  <a:lnTo>
                    <a:pt x="221975" y="2844800"/>
                  </a:lnTo>
                  <a:lnTo>
                    <a:pt x="243684" y="2882900"/>
                  </a:lnTo>
                  <a:lnTo>
                    <a:pt x="266299" y="2933700"/>
                  </a:lnTo>
                  <a:lnTo>
                    <a:pt x="289807" y="2971800"/>
                  </a:lnTo>
                  <a:lnTo>
                    <a:pt x="314193" y="3009900"/>
                  </a:lnTo>
                  <a:lnTo>
                    <a:pt x="339442" y="3048000"/>
                  </a:lnTo>
                  <a:lnTo>
                    <a:pt x="365542" y="3086100"/>
                  </a:lnTo>
                  <a:lnTo>
                    <a:pt x="392476" y="3111500"/>
                  </a:lnTo>
                  <a:lnTo>
                    <a:pt x="420232" y="3149600"/>
                  </a:lnTo>
                  <a:lnTo>
                    <a:pt x="448795" y="3187700"/>
                  </a:lnTo>
                  <a:lnTo>
                    <a:pt x="478151" y="3225800"/>
                  </a:lnTo>
                  <a:lnTo>
                    <a:pt x="508286" y="3251200"/>
                  </a:lnTo>
                  <a:lnTo>
                    <a:pt x="539185" y="3289300"/>
                  </a:lnTo>
                  <a:lnTo>
                    <a:pt x="570834" y="3327400"/>
                  </a:lnTo>
                  <a:lnTo>
                    <a:pt x="603220" y="3352800"/>
                  </a:lnTo>
                  <a:lnTo>
                    <a:pt x="636327" y="3378200"/>
                  </a:lnTo>
                  <a:lnTo>
                    <a:pt x="670142" y="3416300"/>
                  </a:lnTo>
                  <a:lnTo>
                    <a:pt x="704651" y="3441700"/>
                  </a:lnTo>
                  <a:lnTo>
                    <a:pt x="739838" y="3467100"/>
                  </a:lnTo>
                  <a:lnTo>
                    <a:pt x="775691" y="3505200"/>
                  </a:lnTo>
                  <a:lnTo>
                    <a:pt x="812195" y="3530600"/>
                  </a:lnTo>
                  <a:lnTo>
                    <a:pt x="849336" y="3556000"/>
                  </a:lnTo>
                  <a:lnTo>
                    <a:pt x="887099" y="3581400"/>
                  </a:lnTo>
                  <a:lnTo>
                    <a:pt x="925470" y="3606800"/>
                  </a:lnTo>
                  <a:lnTo>
                    <a:pt x="964436" y="3632200"/>
                  </a:lnTo>
                  <a:lnTo>
                    <a:pt x="1003981" y="3644900"/>
                  </a:lnTo>
                  <a:lnTo>
                    <a:pt x="1084755" y="3695700"/>
                  </a:lnTo>
                  <a:lnTo>
                    <a:pt x="1125955" y="3708400"/>
                  </a:lnTo>
                  <a:lnTo>
                    <a:pt x="1167679" y="3733800"/>
                  </a:lnTo>
                  <a:lnTo>
                    <a:pt x="1252638" y="3759200"/>
                  </a:lnTo>
                  <a:lnTo>
                    <a:pt x="1295846" y="3784600"/>
                  </a:lnTo>
                  <a:lnTo>
                    <a:pt x="1564389" y="3860800"/>
                  </a:lnTo>
                  <a:lnTo>
                    <a:pt x="2322153" y="3860800"/>
                  </a:lnTo>
                  <a:lnTo>
                    <a:pt x="2590695" y="3784600"/>
                  </a:lnTo>
                  <a:lnTo>
                    <a:pt x="2633902" y="3759200"/>
                  </a:lnTo>
                  <a:lnTo>
                    <a:pt x="2718861" y="3733800"/>
                  </a:lnTo>
                  <a:lnTo>
                    <a:pt x="2760584" y="3708400"/>
                  </a:lnTo>
                  <a:lnTo>
                    <a:pt x="2801784" y="3695700"/>
                  </a:lnTo>
                  <a:lnTo>
                    <a:pt x="2882558" y="3644900"/>
                  </a:lnTo>
                  <a:lnTo>
                    <a:pt x="2922103" y="3632200"/>
                  </a:lnTo>
                  <a:lnTo>
                    <a:pt x="2961068" y="3606800"/>
                  </a:lnTo>
                  <a:lnTo>
                    <a:pt x="2999439" y="3581400"/>
                  </a:lnTo>
                  <a:lnTo>
                    <a:pt x="3037202" y="3556000"/>
                  </a:lnTo>
                  <a:lnTo>
                    <a:pt x="3074342" y="3530600"/>
                  </a:lnTo>
                  <a:lnTo>
                    <a:pt x="3110846" y="3505200"/>
                  </a:lnTo>
                  <a:lnTo>
                    <a:pt x="3146699" y="3467100"/>
                  </a:lnTo>
                  <a:lnTo>
                    <a:pt x="3181886" y="3441700"/>
                  </a:lnTo>
                  <a:lnTo>
                    <a:pt x="3216394" y="3416300"/>
                  </a:lnTo>
                  <a:lnTo>
                    <a:pt x="3250209" y="3378200"/>
                  </a:lnTo>
                  <a:lnTo>
                    <a:pt x="3283316" y="3352800"/>
                  </a:lnTo>
                  <a:lnTo>
                    <a:pt x="3315701" y="3327400"/>
                  </a:lnTo>
                  <a:lnTo>
                    <a:pt x="3347350" y="3289300"/>
                  </a:lnTo>
                  <a:lnTo>
                    <a:pt x="3378249" y="3251200"/>
                  </a:lnTo>
                  <a:lnTo>
                    <a:pt x="3408383" y="3225800"/>
                  </a:lnTo>
                  <a:lnTo>
                    <a:pt x="3437739" y="3187700"/>
                  </a:lnTo>
                  <a:lnTo>
                    <a:pt x="3466302" y="3149600"/>
                  </a:lnTo>
                  <a:lnTo>
                    <a:pt x="3494057" y="3111500"/>
                  </a:lnTo>
                  <a:lnTo>
                    <a:pt x="3520992" y="3086100"/>
                  </a:lnTo>
                  <a:lnTo>
                    <a:pt x="3547091" y="3048000"/>
                  </a:lnTo>
                  <a:lnTo>
                    <a:pt x="3572340" y="3009900"/>
                  </a:lnTo>
                  <a:lnTo>
                    <a:pt x="3596726" y="2971800"/>
                  </a:lnTo>
                  <a:lnTo>
                    <a:pt x="3620233" y="2933700"/>
                  </a:lnTo>
                  <a:lnTo>
                    <a:pt x="3642849" y="2882900"/>
                  </a:lnTo>
                  <a:lnTo>
                    <a:pt x="3664557" y="2844800"/>
                  </a:lnTo>
                  <a:lnTo>
                    <a:pt x="3685346" y="2806700"/>
                  </a:lnTo>
                  <a:lnTo>
                    <a:pt x="3705199" y="2768600"/>
                  </a:lnTo>
                  <a:lnTo>
                    <a:pt x="3724104" y="2730500"/>
                  </a:lnTo>
                  <a:lnTo>
                    <a:pt x="3742045" y="2679700"/>
                  </a:lnTo>
                  <a:lnTo>
                    <a:pt x="3759009" y="2641600"/>
                  </a:lnTo>
                  <a:lnTo>
                    <a:pt x="3774981" y="2590800"/>
                  </a:lnTo>
                  <a:lnTo>
                    <a:pt x="3789948" y="2552700"/>
                  </a:lnTo>
                  <a:lnTo>
                    <a:pt x="3803894" y="2514600"/>
                  </a:lnTo>
                  <a:lnTo>
                    <a:pt x="3816807" y="2463800"/>
                  </a:lnTo>
                  <a:lnTo>
                    <a:pt x="3828671" y="2425700"/>
                  </a:lnTo>
                  <a:lnTo>
                    <a:pt x="3839473" y="2374900"/>
                  </a:lnTo>
                  <a:lnTo>
                    <a:pt x="3849197" y="2324100"/>
                  </a:lnTo>
                  <a:lnTo>
                    <a:pt x="3857831" y="2286000"/>
                  </a:lnTo>
                  <a:lnTo>
                    <a:pt x="3865360" y="2235200"/>
                  </a:lnTo>
                  <a:lnTo>
                    <a:pt x="3871769" y="2184400"/>
                  </a:lnTo>
                  <a:lnTo>
                    <a:pt x="3877045" y="2146300"/>
                  </a:lnTo>
                  <a:lnTo>
                    <a:pt x="3881173" y="2095500"/>
                  </a:lnTo>
                  <a:lnTo>
                    <a:pt x="3884140" y="2044700"/>
                  </a:lnTo>
                  <a:lnTo>
                    <a:pt x="3885930" y="1993900"/>
                  </a:lnTo>
                  <a:lnTo>
                    <a:pt x="3886530" y="1943100"/>
                  </a:lnTo>
                  <a:lnTo>
                    <a:pt x="3885930" y="1905000"/>
                  </a:lnTo>
                  <a:lnTo>
                    <a:pt x="3884140" y="1854200"/>
                  </a:lnTo>
                  <a:lnTo>
                    <a:pt x="3881173" y="1803400"/>
                  </a:lnTo>
                  <a:lnTo>
                    <a:pt x="3877045" y="1752600"/>
                  </a:lnTo>
                  <a:lnTo>
                    <a:pt x="3871769" y="1714500"/>
                  </a:lnTo>
                  <a:lnTo>
                    <a:pt x="3865360" y="1663700"/>
                  </a:lnTo>
                  <a:lnTo>
                    <a:pt x="3857831" y="1612900"/>
                  </a:lnTo>
                  <a:lnTo>
                    <a:pt x="3849197" y="1574800"/>
                  </a:lnTo>
                  <a:lnTo>
                    <a:pt x="3839473" y="1524000"/>
                  </a:lnTo>
                  <a:lnTo>
                    <a:pt x="3828671" y="1473200"/>
                  </a:lnTo>
                  <a:lnTo>
                    <a:pt x="3816807" y="1435100"/>
                  </a:lnTo>
                  <a:lnTo>
                    <a:pt x="3803894" y="1384300"/>
                  </a:lnTo>
                  <a:lnTo>
                    <a:pt x="3789948" y="1346200"/>
                  </a:lnTo>
                  <a:lnTo>
                    <a:pt x="3774981" y="1308100"/>
                  </a:lnTo>
                  <a:lnTo>
                    <a:pt x="3759009" y="1257300"/>
                  </a:lnTo>
                  <a:lnTo>
                    <a:pt x="3742045" y="1219200"/>
                  </a:lnTo>
                  <a:lnTo>
                    <a:pt x="3724104" y="1168400"/>
                  </a:lnTo>
                  <a:lnTo>
                    <a:pt x="3705199" y="1130300"/>
                  </a:lnTo>
                  <a:lnTo>
                    <a:pt x="3685346" y="1092200"/>
                  </a:lnTo>
                  <a:lnTo>
                    <a:pt x="3664557" y="1054100"/>
                  </a:lnTo>
                  <a:lnTo>
                    <a:pt x="3642849" y="1016000"/>
                  </a:lnTo>
                  <a:lnTo>
                    <a:pt x="3620233" y="965200"/>
                  </a:lnTo>
                  <a:lnTo>
                    <a:pt x="3596726" y="927100"/>
                  </a:lnTo>
                  <a:lnTo>
                    <a:pt x="3572340" y="889000"/>
                  </a:lnTo>
                  <a:lnTo>
                    <a:pt x="3547091" y="850900"/>
                  </a:lnTo>
                  <a:lnTo>
                    <a:pt x="3520992" y="812800"/>
                  </a:lnTo>
                  <a:lnTo>
                    <a:pt x="3494057" y="787400"/>
                  </a:lnTo>
                  <a:lnTo>
                    <a:pt x="3466302" y="749300"/>
                  </a:lnTo>
                  <a:lnTo>
                    <a:pt x="3437739" y="711200"/>
                  </a:lnTo>
                  <a:lnTo>
                    <a:pt x="3408383" y="673100"/>
                  </a:lnTo>
                  <a:lnTo>
                    <a:pt x="3378249" y="647700"/>
                  </a:lnTo>
                  <a:lnTo>
                    <a:pt x="3347350" y="609600"/>
                  </a:lnTo>
                  <a:lnTo>
                    <a:pt x="3315701" y="571500"/>
                  </a:lnTo>
                  <a:lnTo>
                    <a:pt x="3283316" y="546100"/>
                  </a:lnTo>
                  <a:lnTo>
                    <a:pt x="3250209" y="508000"/>
                  </a:lnTo>
                  <a:lnTo>
                    <a:pt x="3216394" y="482600"/>
                  </a:lnTo>
                  <a:lnTo>
                    <a:pt x="3181886" y="457200"/>
                  </a:lnTo>
                  <a:lnTo>
                    <a:pt x="3146699" y="431800"/>
                  </a:lnTo>
                  <a:lnTo>
                    <a:pt x="3110846" y="393700"/>
                  </a:lnTo>
                  <a:lnTo>
                    <a:pt x="3074342" y="368300"/>
                  </a:lnTo>
                  <a:lnTo>
                    <a:pt x="3037202" y="342900"/>
                  </a:lnTo>
                  <a:lnTo>
                    <a:pt x="2999439" y="317500"/>
                  </a:lnTo>
                  <a:lnTo>
                    <a:pt x="2961068" y="292100"/>
                  </a:lnTo>
                  <a:lnTo>
                    <a:pt x="2922103" y="266700"/>
                  </a:lnTo>
                  <a:lnTo>
                    <a:pt x="2882558" y="254000"/>
                  </a:lnTo>
                  <a:lnTo>
                    <a:pt x="2801784" y="203200"/>
                  </a:lnTo>
                  <a:lnTo>
                    <a:pt x="2760584" y="190500"/>
                  </a:lnTo>
                  <a:lnTo>
                    <a:pt x="2718861" y="165100"/>
                  </a:lnTo>
                  <a:lnTo>
                    <a:pt x="2633902" y="139700"/>
                  </a:lnTo>
                  <a:lnTo>
                    <a:pt x="2590695" y="114300"/>
                  </a:lnTo>
                  <a:lnTo>
                    <a:pt x="2322153" y="38100"/>
                  </a:lnTo>
                  <a:close/>
                </a:path>
                <a:path w="3886834" h="3886200">
                  <a:moveTo>
                    <a:pt x="2229437" y="25400"/>
                  </a:moveTo>
                  <a:lnTo>
                    <a:pt x="1657104" y="25400"/>
                  </a:lnTo>
                  <a:lnTo>
                    <a:pt x="1610563" y="38100"/>
                  </a:lnTo>
                  <a:lnTo>
                    <a:pt x="2275979" y="38100"/>
                  </a:lnTo>
                  <a:lnTo>
                    <a:pt x="2229437" y="25400"/>
                  </a:lnTo>
                  <a:close/>
                </a:path>
                <a:path w="3886834" h="3886200">
                  <a:moveTo>
                    <a:pt x="2135311" y="12700"/>
                  </a:moveTo>
                  <a:lnTo>
                    <a:pt x="1751231" y="12700"/>
                  </a:lnTo>
                  <a:lnTo>
                    <a:pt x="1703998" y="25400"/>
                  </a:lnTo>
                  <a:lnTo>
                    <a:pt x="2182543" y="25400"/>
                  </a:lnTo>
                  <a:lnTo>
                    <a:pt x="2135311" y="12700"/>
                  </a:lnTo>
                  <a:close/>
                </a:path>
                <a:path w="3886834" h="3886200">
                  <a:moveTo>
                    <a:pt x="1943265" y="0"/>
                  </a:moveTo>
                  <a:lnTo>
                    <a:pt x="1894819" y="12700"/>
                  </a:lnTo>
                  <a:lnTo>
                    <a:pt x="1991723" y="12700"/>
                  </a:lnTo>
                  <a:lnTo>
                    <a:pt x="1943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634" y="1092550"/>
              <a:ext cx="3693998" cy="387129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8140281" y="4133926"/>
              <a:ext cx="2326005" cy="829944"/>
            </a:xfrm>
            <a:custGeom>
              <a:avLst/>
              <a:gdLst/>
              <a:ahLst/>
              <a:cxnLst/>
              <a:rect l="l" t="t" r="r" b="b"/>
              <a:pathLst>
                <a:path w="2326004" h="829945">
                  <a:moveTo>
                    <a:pt x="1594140" y="817219"/>
                  </a:moveTo>
                  <a:lnTo>
                    <a:pt x="1115595" y="817219"/>
                  </a:lnTo>
                  <a:lnTo>
                    <a:pt x="1162827" y="829919"/>
                  </a:lnTo>
                  <a:lnTo>
                    <a:pt x="1546907" y="829919"/>
                  </a:lnTo>
                  <a:lnTo>
                    <a:pt x="1594140" y="817219"/>
                  </a:lnTo>
                  <a:close/>
                </a:path>
                <a:path w="2326004" h="829945">
                  <a:moveTo>
                    <a:pt x="1687575" y="804519"/>
                  </a:moveTo>
                  <a:lnTo>
                    <a:pt x="1022159" y="804519"/>
                  </a:lnTo>
                  <a:lnTo>
                    <a:pt x="1068701" y="817219"/>
                  </a:lnTo>
                  <a:lnTo>
                    <a:pt x="1641034" y="817219"/>
                  </a:lnTo>
                  <a:lnTo>
                    <a:pt x="1687575" y="804519"/>
                  </a:lnTo>
                  <a:close/>
                </a:path>
                <a:path w="2326004" h="829945">
                  <a:moveTo>
                    <a:pt x="2325839" y="0"/>
                  </a:moveTo>
                  <a:lnTo>
                    <a:pt x="0" y="0"/>
                  </a:lnTo>
                  <a:lnTo>
                    <a:pt x="0" y="284898"/>
                  </a:lnTo>
                  <a:lnTo>
                    <a:pt x="14816" y="296519"/>
                  </a:lnTo>
                  <a:lnTo>
                    <a:pt x="47923" y="321919"/>
                  </a:lnTo>
                  <a:lnTo>
                    <a:pt x="81738" y="360019"/>
                  </a:lnTo>
                  <a:lnTo>
                    <a:pt x="116247" y="385419"/>
                  </a:lnTo>
                  <a:lnTo>
                    <a:pt x="151435" y="410819"/>
                  </a:lnTo>
                  <a:lnTo>
                    <a:pt x="187288" y="448919"/>
                  </a:lnTo>
                  <a:lnTo>
                    <a:pt x="223791" y="474319"/>
                  </a:lnTo>
                  <a:lnTo>
                    <a:pt x="260932" y="499719"/>
                  </a:lnTo>
                  <a:lnTo>
                    <a:pt x="298695" y="525119"/>
                  </a:lnTo>
                  <a:lnTo>
                    <a:pt x="337066" y="550519"/>
                  </a:lnTo>
                  <a:lnTo>
                    <a:pt x="376032" y="575919"/>
                  </a:lnTo>
                  <a:lnTo>
                    <a:pt x="415577" y="588619"/>
                  </a:lnTo>
                  <a:lnTo>
                    <a:pt x="496351" y="639419"/>
                  </a:lnTo>
                  <a:lnTo>
                    <a:pt x="537552" y="652119"/>
                  </a:lnTo>
                  <a:lnTo>
                    <a:pt x="579275" y="677519"/>
                  </a:lnTo>
                  <a:lnTo>
                    <a:pt x="664234" y="702919"/>
                  </a:lnTo>
                  <a:lnTo>
                    <a:pt x="707442" y="728319"/>
                  </a:lnTo>
                  <a:lnTo>
                    <a:pt x="975985" y="804519"/>
                  </a:lnTo>
                  <a:lnTo>
                    <a:pt x="1733749" y="804519"/>
                  </a:lnTo>
                  <a:lnTo>
                    <a:pt x="2002291" y="728319"/>
                  </a:lnTo>
                  <a:lnTo>
                    <a:pt x="2045499" y="702919"/>
                  </a:lnTo>
                  <a:lnTo>
                    <a:pt x="2130458" y="677519"/>
                  </a:lnTo>
                  <a:lnTo>
                    <a:pt x="2172181" y="652119"/>
                  </a:lnTo>
                  <a:lnTo>
                    <a:pt x="2213381" y="639419"/>
                  </a:lnTo>
                  <a:lnTo>
                    <a:pt x="2294154" y="588619"/>
                  </a:lnTo>
                  <a:lnTo>
                    <a:pt x="2325839" y="578443"/>
                  </a:lnTo>
                  <a:lnTo>
                    <a:pt x="2325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21201" y="4007043"/>
              <a:ext cx="2536190" cy="2536190"/>
            </a:xfrm>
            <a:custGeom>
              <a:avLst/>
              <a:gdLst/>
              <a:ahLst/>
              <a:cxnLst/>
              <a:rect l="l" t="t" r="r" b="b"/>
              <a:pathLst>
                <a:path w="2536190" h="2536190">
                  <a:moveTo>
                    <a:pt x="1267836" y="0"/>
                  </a:moveTo>
                  <a:lnTo>
                    <a:pt x="1316272" y="920"/>
                  </a:lnTo>
                  <a:lnTo>
                    <a:pt x="1364263" y="3658"/>
                  </a:lnTo>
                  <a:lnTo>
                    <a:pt x="1411776" y="8180"/>
                  </a:lnTo>
                  <a:lnTo>
                    <a:pt x="1458777" y="14453"/>
                  </a:lnTo>
                  <a:lnTo>
                    <a:pt x="1505233" y="22444"/>
                  </a:lnTo>
                  <a:lnTo>
                    <a:pt x="1551110" y="32118"/>
                  </a:lnTo>
                  <a:lnTo>
                    <a:pt x="1596375" y="43443"/>
                  </a:lnTo>
                  <a:lnTo>
                    <a:pt x="1640994" y="56385"/>
                  </a:lnTo>
                  <a:lnTo>
                    <a:pt x="1684934" y="70910"/>
                  </a:lnTo>
                  <a:lnTo>
                    <a:pt x="1728161" y="86985"/>
                  </a:lnTo>
                  <a:lnTo>
                    <a:pt x="1770642" y="104577"/>
                  </a:lnTo>
                  <a:lnTo>
                    <a:pt x="1812343" y="123652"/>
                  </a:lnTo>
                  <a:lnTo>
                    <a:pt x="1853230" y="144176"/>
                  </a:lnTo>
                  <a:lnTo>
                    <a:pt x="1893272" y="166116"/>
                  </a:lnTo>
                  <a:lnTo>
                    <a:pt x="1932433" y="189439"/>
                  </a:lnTo>
                  <a:lnTo>
                    <a:pt x="1970680" y="214111"/>
                  </a:lnTo>
                  <a:lnTo>
                    <a:pt x="2007980" y="240098"/>
                  </a:lnTo>
                  <a:lnTo>
                    <a:pt x="2044300" y="267368"/>
                  </a:lnTo>
                  <a:lnTo>
                    <a:pt x="2079605" y="295886"/>
                  </a:lnTo>
                  <a:lnTo>
                    <a:pt x="2113863" y="325619"/>
                  </a:lnTo>
                  <a:lnTo>
                    <a:pt x="2147040" y="356534"/>
                  </a:lnTo>
                  <a:lnTo>
                    <a:pt x="2179102" y="388596"/>
                  </a:lnTo>
                  <a:lnTo>
                    <a:pt x="2210016" y="421774"/>
                  </a:lnTo>
                  <a:lnTo>
                    <a:pt x="2239748" y="456033"/>
                  </a:lnTo>
                  <a:lnTo>
                    <a:pt x="2268266" y="491339"/>
                  </a:lnTo>
                  <a:lnTo>
                    <a:pt x="2295535" y="527659"/>
                  </a:lnTo>
                  <a:lnTo>
                    <a:pt x="2321521" y="564961"/>
                  </a:lnTo>
                  <a:lnTo>
                    <a:pt x="2346193" y="603209"/>
                  </a:lnTo>
                  <a:lnTo>
                    <a:pt x="2369515" y="642371"/>
                  </a:lnTo>
                  <a:lnTo>
                    <a:pt x="2391455" y="682413"/>
                  </a:lnTo>
                  <a:lnTo>
                    <a:pt x="2411979" y="723302"/>
                  </a:lnTo>
                  <a:lnTo>
                    <a:pt x="2431053" y="765005"/>
                  </a:lnTo>
                  <a:lnTo>
                    <a:pt x="2448645" y="807487"/>
                  </a:lnTo>
                  <a:lnTo>
                    <a:pt x="2464720" y="850715"/>
                  </a:lnTo>
                  <a:lnTo>
                    <a:pt x="2479245" y="894657"/>
                  </a:lnTo>
                  <a:lnTo>
                    <a:pt x="2492186" y="939277"/>
                  </a:lnTo>
                  <a:lnTo>
                    <a:pt x="2503511" y="984543"/>
                  </a:lnTo>
                  <a:lnTo>
                    <a:pt x="2513185" y="1030422"/>
                  </a:lnTo>
                  <a:lnTo>
                    <a:pt x="2521176" y="1076880"/>
                  </a:lnTo>
                  <a:lnTo>
                    <a:pt x="2527449" y="1123882"/>
                  </a:lnTo>
                  <a:lnTo>
                    <a:pt x="2531971" y="1171397"/>
                  </a:lnTo>
                  <a:lnTo>
                    <a:pt x="2534709" y="1219390"/>
                  </a:lnTo>
                  <a:lnTo>
                    <a:pt x="2535629" y="1267829"/>
                  </a:lnTo>
                  <a:lnTo>
                    <a:pt x="2534709" y="1316267"/>
                  </a:lnTo>
                  <a:lnTo>
                    <a:pt x="2531971" y="1364260"/>
                  </a:lnTo>
                  <a:lnTo>
                    <a:pt x="2527449" y="1411774"/>
                  </a:lnTo>
                  <a:lnTo>
                    <a:pt x="2521176" y="1458777"/>
                  </a:lnTo>
                  <a:lnTo>
                    <a:pt x="2513185" y="1505235"/>
                  </a:lnTo>
                  <a:lnTo>
                    <a:pt x="2503511" y="1551113"/>
                  </a:lnTo>
                  <a:lnTo>
                    <a:pt x="2492186" y="1596380"/>
                  </a:lnTo>
                  <a:lnTo>
                    <a:pt x="2479245" y="1641000"/>
                  </a:lnTo>
                  <a:lnTo>
                    <a:pt x="2464720" y="1684941"/>
                  </a:lnTo>
                  <a:lnTo>
                    <a:pt x="2448645" y="1728169"/>
                  </a:lnTo>
                  <a:lnTo>
                    <a:pt x="2431053" y="1770651"/>
                  </a:lnTo>
                  <a:lnTo>
                    <a:pt x="2411979" y="1812353"/>
                  </a:lnTo>
                  <a:lnTo>
                    <a:pt x="2391455" y="1853242"/>
                  </a:lnTo>
                  <a:lnTo>
                    <a:pt x="2369515" y="1893284"/>
                  </a:lnTo>
                  <a:lnTo>
                    <a:pt x="2346193" y="1932446"/>
                  </a:lnTo>
                  <a:lnTo>
                    <a:pt x="2321521" y="1970694"/>
                  </a:lnTo>
                  <a:lnTo>
                    <a:pt x="2295535" y="2007995"/>
                  </a:lnTo>
                  <a:lnTo>
                    <a:pt x="2268266" y="2044315"/>
                  </a:lnTo>
                  <a:lnTo>
                    <a:pt x="2239748" y="2079622"/>
                  </a:lnTo>
                  <a:lnTo>
                    <a:pt x="2210016" y="2113880"/>
                  </a:lnTo>
                  <a:lnTo>
                    <a:pt x="2179102" y="2147057"/>
                  </a:lnTo>
                  <a:lnTo>
                    <a:pt x="2147040" y="2179120"/>
                  </a:lnTo>
                  <a:lnTo>
                    <a:pt x="2113863" y="2210034"/>
                  </a:lnTo>
                  <a:lnTo>
                    <a:pt x="2079605" y="2239767"/>
                  </a:lnTo>
                  <a:lnTo>
                    <a:pt x="2044300" y="2268285"/>
                  </a:lnTo>
                  <a:lnTo>
                    <a:pt x="2007980" y="2295554"/>
                  </a:lnTo>
                  <a:lnTo>
                    <a:pt x="1970680" y="2321541"/>
                  </a:lnTo>
                  <a:lnTo>
                    <a:pt x="1932433" y="2346213"/>
                  </a:lnTo>
                  <a:lnTo>
                    <a:pt x="1893272" y="2369535"/>
                  </a:lnTo>
                  <a:lnTo>
                    <a:pt x="1853230" y="2391475"/>
                  </a:lnTo>
                  <a:lnTo>
                    <a:pt x="1812343" y="2411999"/>
                  </a:lnTo>
                  <a:lnTo>
                    <a:pt x="1770642" y="2431074"/>
                  </a:lnTo>
                  <a:lnTo>
                    <a:pt x="1728161" y="2448666"/>
                  </a:lnTo>
                  <a:lnTo>
                    <a:pt x="1684934" y="2464741"/>
                  </a:lnTo>
                  <a:lnTo>
                    <a:pt x="1640994" y="2479266"/>
                  </a:lnTo>
                  <a:lnTo>
                    <a:pt x="1596375" y="2492207"/>
                  </a:lnTo>
                  <a:lnTo>
                    <a:pt x="1551110" y="2503532"/>
                  </a:lnTo>
                  <a:lnTo>
                    <a:pt x="1505233" y="2513207"/>
                  </a:lnTo>
                  <a:lnTo>
                    <a:pt x="1458777" y="2521197"/>
                  </a:lnTo>
                  <a:lnTo>
                    <a:pt x="1411776" y="2527470"/>
                  </a:lnTo>
                  <a:lnTo>
                    <a:pt x="1364263" y="2531992"/>
                  </a:lnTo>
                  <a:lnTo>
                    <a:pt x="1316272" y="2534730"/>
                  </a:lnTo>
                  <a:lnTo>
                    <a:pt x="1267836" y="2535650"/>
                  </a:lnTo>
                  <a:lnTo>
                    <a:pt x="1219397" y="2534730"/>
                  </a:lnTo>
                  <a:lnTo>
                    <a:pt x="1171403" y="2531992"/>
                  </a:lnTo>
                  <a:lnTo>
                    <a:pt x="1123887" y="2527470"/>
                  </a:lnTo>
                  <a:lnTo>
                    <a:pt x="1076883" y="2521197"/>
                  </a:lnTo>
                  <a:lnTo>
                    <a:pt x="1030425" y="2513207"/>
                  </a:lnTo>
                  <a:lnTo>
                    <a:pt x="984546" y="2503532"/>
                  </a:lnTo>
                  <a:lnTo>
                    <a:pt x="939279" y="2492207"/>
                  </a:lnTo>
                  <a:lnTo>
                    <a:pt x="894658" y="2479266"/>
                  </a:lnTo>
                  <a:lnTo>
                    <a:pt x="850716" y="2464741"/>
                  </a:lnTo>
                  <a:lnTo>
                    <a:pt x="807487" y="2448666"/>
                  </a:lnTo>
                  <a:lnTo>
                    <a:pt x="765005" y="2431074"/>
                  </a:lnTo>
                  <a:lnTo>
                    <a:pt x="723302" y="2411999"/>
                  </a:lnTo>
                  <a:lnTo>
                    <a:pt x="682413" y="2391475"/>
                  </a:lnTo>
                  <a:lnTo>
                    <a:pt x="642370" y="2369535"/>
                  </a:lnTo>
                  <a:lnTo>
                    <a:pt x="603208" y="2346213"/>
                  </a:lnTo>
                  <a:lnTo>
                    <a:pt x="564959" y="2321541"/>
                  </a:lnTo>
                  <a:lnTo>
                    <a:pt x="527658" y="2295554"/>
                  </a:lnTo>
                  <a:lnTo>
                    <a:pt x="491337" y="2268285"/>
                  </a:lnTo>
                  <a:lnTo>
                    <a:pt x="456031" y="2239767"/>
                  </a:lnTo>
                  <a:lnTo>
                    <a:pt x="421772" y="2210034"/>
                  </a:lnTo>
                  <a:lnTo>
                    <a:pt x="388595" y="2179120"/>
                  </a:lnTo>
                  <a:lnTo>
                    <a:pt x="356532" y="2147057"/>
                  </a:lnTo>
                  <a:lnTo>
                    <a:pt x="325617" y="2113880"/>
                  </a:lnTo>
                  <a:lnTo>
                    <a:pt x="295884" y="2079622"/>
                  </a:lnTo>
                  <a:lnTo>
                    <a:pt x="267366" y="2044315"/>
                  </a:lnTo>
                  <a:lnTo>
                    <a:pt x="240097" y="2007995"/>
                  </a:lnTo>
                  <a:lnTo>
                    <a:pt x="214109" y="1970694"/>
                  </a:lnTo>
                  <a:lnTo>
                    <a:pt x="189438" y="1932446"/>
                  </a:lnTo>
                  <a:lnTo>
                    <a:pt x="166115" y="1893284"/>
                  </a:lnTo>
                  <a:lnTo>
                    <a:pt x="144175" y="1853242"/>
                  </a:lnTo>
                  <a:lnTo>
                    <a:pt x="123651" y="1812353"/>
                  </a:lnTo>
                  <a:lnTo>
                    <a:pt x="104576" y="1770651"/>
                  </a:lnTo>
                  <a:lnTo>
                    <a:pt x="86985" y="1728169"/>
                  </a:lnTo>
                  <a:lnTo>
                    <a:pt x="70909" y="1684941"/>
                  </a:lnTo>
                  <a:lnTo>
                    <a:pt x="56384" y="1641000"/>
                  </a:lnTo>
                  <a:lnTo>
                    <a:pt x="43443" y="1596380"/>
                  </a:lnTo>
                  <a:lnTo>
                    <a:pt x="32118" y="1551113"/>
                  </a:lnTo>
                  <a:lnTo>
                    <a:pt x="22443" y="1505235"/>
                  </a:lnTo>
                  <a:lnTo>
                    <a:pt x="14453" y="1458777"/>
                  </a:lnTo>
                  <a:lnTo>
                    <a:pt x="8180" y="1411774"/>
                  </a:lnTo>
                  <a:lnTo>
                    <a:pt x="3657" y="1364260"/>
                  </a:lnTo>
                  <a:lnTo>
                    <a:pt x="920" y="1316267"/>
                  </a:lnTo>
                  <a:lnTo>
                    <a:pt x="0" y="1267829"/>
                  </a:lnTo>
                  <a:lnTo>
                    <a:pt x="920" y="1219390"/>
                  </a:lnTo>
                  <a:lnTo>
                    <a:pt x="3657" y="1171397"/>
                  </a:lnTo>
                  <a:lnTo>
                    <a:pt x="8180" y="1123882"/>
                  </a:lnTo>
                  <a:lnTo>
                    <a:pt x="14453" y="1076880"/>
                  </a:lnTo>
                  <a:lnTo>
                    <a:pt x="22443" y="1030422"/>
                  </a:lnTo>
                  <a:lnTo>
                    <a:pt x="32118" y="984543"/>
                  </a:lnTo>
                  <a:lnTo>
                    <a:pt x="43443" y="939277"/>
                  </a:lnTo>
                  <a:lnTo>
                    <a:pt x="56384" y="894657"/>
                  </a:lnTo>
                  <a:lnTo>
                    <a:pt x="70909" y="850715"/>
                  </a:lnTo>
                  <a:lnTo>
                    <a:pt x="86985" y="807487"/>
                  </a:lnTo>
                  <a:lnTo>
                    <a:pt x="104576" y="765005"/>
                  </a:lnTo>
                  <a:lnTo>
                    <a:pt x="123651" y="723302"/>
                  </a:lnTo>
                  <a:lnTo>
                    <a:pt x="144175" y="682413"/>
                  </a:lnTo>
                  <a:lnTo>
                    <a:pt x="166115" y="642371"/>
                  </a:lnTo>
                  <a:lnTo>
                    <a:pt x="189438" y="603209"/>
                  </a:lnTo>
                  <a:lnTo>
                    <a:pt x="214109" y="564961"/>
                  </a:lnTo>
                  <a:lnTo>
                    <a:pt x="240097" y="527659"/>
                  </a:lnTo>
                  <a:lnTo>
                    <a:pt x="267366" y="491339"/>
                  </a:lnTo>
                  <a:lnTo>
                    <a:pt x="295884" y="456033"/>
                  </a:lnTo>
                  <a:lnTo>
                    <a:pt x="325617" y="421774"/>
                  </a:lnTo>
                  <a:lnTo>
                    <a:pt x="356532" y="388596"/>
                  </a:lnTo>
                  <a:lnTo>
                    <a:pt x="388595" y="356534"/>
                  </a:lnTo>
                  <a:lnTo>
                    <a:pt x="421772" y="325619"/>
                  </a:lnTo>
                  <a:lnTo>
                    <a:pt x="456031" y="295886"/>
                  </a:lnTo>
                  <a:lnTo>
                    <a:pt x="491337" y="267368"/>
                  </a:lnTo>
                  <a:lnTo>
                    <a:pt x="527658" y="240098"/>
                  </a:lnTo>
                  <a:lnTo>
                    <a:pt x="564959" y="214111"/>
                  </a:lnTo>
                  <a:lnTo>
                    <a:pt x="603208" y="189439"/>
                  </a:lnTo>
                  <a:lnTo>
                    <a:pt x="642370" y="166116"/>
                  </a:lnTo>
                  <a:lnTo>
                    <a:pt x="682413" y="144176"/>
                  </a:lnTo>
                  <a:lnTo>
                    <a:pt x="723302" y="123652"/>
                  </a:lnTo>
                  <a:lnTo>
                    <a:pt x="765005" y="104577"/>
                  </a:lnTo>
                  <a:lnTo>
                    <a:pt x="807487" y="86985"/>
                  </a:lnTo>
                  <a:lnTo>
                    <a:pt x="850716" y="70910"/>
                  </a:lnTo>
                  <a:lnTo>
                    <a:pt x="894658" y="56385"/>
                  </a:lnTo>
                  <a:lnTo>
                    <a:pt x="939279" y="43443"/>
                  </a:lnTo>
                  <a:lnTo>
                    <a:pt x="984546" y="32118"/>
                  </a:lnTo>
                  <a:lnTo>
                    <a:pt x="1030425" y="22444"/>
                  </a:lnTo>
                  <a:lnTo>
                    <a:pt x="1076883" y="14453"/>
                  </a:lnTo>
                  <a:lnTo>
                    <a:pt x="1123887" y="8180"/>
                  </a:lnTo>
                  <a:lnTo>
                    <a:pt x="1171403" y="3658"/>
                  </a:lnTo>
                  <a:lnTo>
                    <a:pt x="1219397" y="920"/>
                  </a:lnTo>
                  <a:lnTo>
                    <a:pt x="1267836" y="0"/>
                  </a:lnTo>
                  <a:close/>
                </a:path>
              </a:pathLst>
            </a:custGeom>
            <a:ln w="1015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1209" y="4007027"/>
              <a:ext cx="2535669" cy="2535668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9636" y="4444136"/>
              <a:ext cx="1898815" cy="1661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774" y="1761324"/>
            <a:ext cx="3277235" cy="896619"/>
          </a:xfrm>
          <a:prstGeom prst="rect"/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3370"/>
              </a:lnSpc>
              <a:spcBef>
                <a:spcPts val="315"/>
              </a:spcBef>
            </a:pPr>
            <a:r>
              <a:rPr dirty="0" sz="2900" spc="-10"/>
              <a:t>Experimento: </a:t>
            </a:r>
            <a:r>
              <a:rPr dirty="0" sz="2900"/>
              <a:t>Código</a:t>
            </a:r>
            <a:r>
              <a:rPr dirty="0" sz="2900" spc="-40"/>
              <a:t> </a:t>
            </a:r>
            <a:r>
              <a:rPr dirty="0" sz="2900"/>
              <a:t>em</a:t>
            </a:r>
            <a:r>
              <a:rPr dirty="0" sz="2900" spc="-35"/>
              <a:t> </a:t>
            </a:r>
            <a:r>
              <a:rPr dirty="0" sz="2900" spc="-10"/>
              <a:t>Python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484327" y="2898838"/>
            <a:ext cx="2482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600">
              <a:latin typeface="Arial Rounded MT Bold"/>
              <a:cs typeface="Arial Rounded MT Bold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4327" y="3289567"/>
            <a:ext cx="2482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600">
              <a:latin typeface="Arial Rounded MT Bold"/>
              <a:cs typeface="Arial Rounded MT Bold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84327" y="3701605"/>
            <a:ext cx="2482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600">
              <a:latin typeface="Arial Rounded MT Bold"/>
              <a:cs typeface="Arial Rounded MT Bold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4327" y="4134980"/>
            <a:ext cx="2482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600">
              <a:latin typeface="Arial Rounded MT Bold"/>
              <a:cs typeface="Arial Rounded MT Bold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4327" y="4525708"/>
            <a:ext cx="2482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600">
              <a:latin typeface="Arial Rounded MT Bold"/>
              <a:cs typeface="Arial Rounded MT Bold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5956" y="3406800"/>
            <a:ext cx="3190875" cy="2390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Bibliotecas</a:t>
            </a:r>
            <a:endParaRPr sz="1700">
              <a:latin typeface="Arial Rounded MT Bold"/>
              <a:cs typeface="Arial Rounded MT Bold"/>
            </a:endParaRPr>
          </a:p>
          <a:p>
            <a:pPr marL="12700" marR="426084">
              <a:lnSpc>
                <a:spcPct val="159000"/>
              </a:lnSpc>
            </a:pPr>
            <a:r>
              <a:rPr dirty="0" sz="1700">
                <a:solidFill>
                  <a:srgbClr val="FFFFFF"/>
                </a:solidFill>
                <a:latin typeface="Arial Rounded MT Bold"/>
                <a:cs typeface="Arial Rounded MT Bold"/>
              </a:rPr>
              <a:t>Classes</a:t>
            </a:r>
            <a:r>
              <a:rPr dirty="0" sz="1700" spc="-7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700">
                <a:solidFill>
                  <a:srgbClr val="FFFFFF"/>
                </a:solidFill>
                <a:latin typeface="Arial Rounded MT Bold"/>
                <a:cs typeface="Arial Rounded MT Bold"/>
              </a:rPr>
              <a:t>para</a:t>
            </a:r>
            <a:r>
              <a:rPr dirty="0" sz="1700" spc="-7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700">
                <a:solidFill>
                  <a:srgbClr val="FFFFFF"/>
                </a:solidFill>
                <a:latin typeface="Arial Rounded MT Bold"/>
                <a:cs typeface="Arial Rounded MT Bold"/>
              </a:rPr>
              <a:t>cada</a:t>
            </a:r>
            <a:r>
              <a:rPr dirty="0" sz="1700" spc="-6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cálculo </a:t>
            </a:r>
            <a:r>
              <a:rPr dirty="0" sz="1700">
                <a:solidFill>
                  <a:srgbClr val="FFFFFF"/>
                </a:solidFill>
                <a:latin typeface="Arial Rounded MT Bold"/>
                <a:cs typeface="Arial Rounded MT Bold"/>
              </a:rPr>
              <a:t>Massa</a:t>
            </a:r>
            <a:r>
              <a:rPr dirty="0" sz="1700" spc="-6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Especifica</a:t>
            </a:r>
            <a:endParaRPr sz="1700">
              <a:latin typeface="Arial Rounded MT Bold"/>
              <a:cs typeface="Arial Rounded MT Bold"/>
            </a:endParaRPr>
          </a:p>
          <a:p>
            <a:pPr marL="16510">
              <a:lnSpc>
                <a:spcPct val="100000"/>
              </a:lnSpc>
              <a:spcBef>
                <a:spcPts val="1240"/>
              </a:spcBef>
            </a:pP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Pressão</a:t>
            </a:r>
            <a:endParaRPr sz="17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Pressão</a:t>
            </a:r>
            <a:r>
              <a:rPr dirty="0" sz="1700" spc="-5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Hidrostática</a:t>
            </a:r>
            <a:endParaRPr sz="1700">
              <a:latin typeface="Arial Rounded MT Bold"/>
              <a:cs typeface="Arial Rounded MT Bold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Esvaziamento</a:t>
            </a:r>
            <a:r>
              <a:rPr dirty="0" sz="1700" spc="-30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700">
                <a:solidFill>
                  <a:srgbClr val="FFFFFF"/>
                </a:solidFill>
                <a:latin typeface="Arial Rounded MT Bold"/>
                <a:cs typeface="Arial Rounded MT Bold"/>
              </a:rPr>
              <a:t>de</a:t>
            </a:r>
            <a:r>
              <a:rPr dirty="0" sz="1700" spc="-25">
                <a:solidFill>
                  <a:srgbClr val="FFFFFF"/>
                </a:solidFill>
                <a:latin typeface="Arial Rounded MT Bold"/>
                <a:cs typeface="Arial Rounded MT Bold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Arial Rounded MT Bold"/>
                <a:cs typeface="Arial Rounded MT Bold"/>
              </a:rPr>
              <a:t>Reservatório</a:t>
            </a:r>
            <a:endParaRPr sz="1700">
              <a:latin typeface="Arial Rounded MT Bold"/>
              <a:cs typeface="Arial Rounded MT Bold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4327" y="4983302"/>
            <a:ext cx="24828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50">
                <a:solidFill>
                  <a:srgbClr val="FFFFFF"/>
                </a:solidFill>
                <a:latin typeface="Arial Rounded MT Bold"/>
                <a:cs typeface="Arial Rounded MT Bold"/>
              </a:rPr>
              <a:t>.</a:t>
            </a:r>
            <a:endParaRPr sz="5600">
              <a:latin typeface="Arial Rounded MT Bold"/>
              <a:cs typeface="Arial Rounded MT Bold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456164" y="323811"/>
            <a:ext cx="7317105" cy="6972934"/>
            <a:chOff x="4456164" y="323811"/>
            <a:chExt cx="7317105" cy="6972934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5448" y="3538829"/>
              <a:ext cx="3204578" cy="170854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293" y="5328366"/>
              <a:ext cx="3210433" cy="168330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9710" y="608329"/>
              <a:ext cx="3155899" cy="27033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05253" y="475399"/>
              <a:ext cx="3041611" cy="339958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8705253" y="475399"/>
              <a:ext cx="3041650" cy="3399790"/>
            </a:xfrm>
            <a:custGeom>
              <a:avLst/>
              <a:gdLst/>
              <a:ahLst/>
              <a:cxnLst/>
              <a:rect l="l" t="t" r="r" b="b"/>
              <a:pathLst>
                <a:path w="3041650" h="3399790">
                  <a:moveTo>
                    <a:pt x="0" y="0"/>
                  </a:moveTo>
                  <a:lnTo>
                    <a:pt x="3041624" y="0"/>
                  </a:lnTo>
                  <a:lnTo>
                    <a:pt x="3041624" y="3399586"/>
                  </a:lnTo>
                  <a:lnTo>
                    <a:pt x="0" y="3399586"/>
                  </a:lnTo>
                  <a:lnTo>
                    <a:pt x="0" y="0"/>
                  </a:lnTo>
                  <a:close/>
                </a:path>
              </a:pathLst>
            </a:custGeom>
            <a:ln w="95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2923" y="4043691"/>
              <a:ext cx="3059823" cy="310092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460925" y="323811"/>
              <a:ext cx="7282815" cy="6972934"/>
            </a:xfrm>
            <a:custGeom>
              <a:avLst/>
              <a:gdLst/>
              <a:ahLst/>
              <a:cxnLst/>
              <a:rect l="l" t="t" r="r" b="b"/>
              <a:pathLst>
                <a:path w="7282815" h="6972934">
                  <a:moveTo>
                    <a:pt x="4236338" y="3719880"/>
                  </a:moveTo>
                  <a:lnTo>
                    <a:pt x="7282548" y="3719880"/>
                  </a:lnTo>
                  <a:lnTo>
                    <a:pt x="7282548" y="6794672"/>
                  </a:lnTo>
                  <a:lnTo>
                    <a:pt x="4236338" y="6794672"/>
                  </a:lnTo>
                  <a:lnTo>
                    <a:pt x="4236338" y="3719880"/>
                  </a:lnTo>
                  <a:close/>
                </a:path>
                <a:path w="7282815" h="6972934">
                  <a:moveTo>
                    <a:pt x="0" y="0"/>
                  </a:moveTo>
                  <a:lnTo>
                    <a:pt x="0" y="6972374"/>
                  </a:lnTo>
                </a:path>
                <a:path w="7282815" h="6972934">
                  <a:moveTo>
                    <a:pt x="524535" y="3215017"/>
                  </a:moveTo>
                  <a:lnTo>
                    <a:pt x="3729113" y="3215017"/>
                  </a:lnTo>
                  <a:lnTo>
                    <a:pt x="3729113" y="4923561"/>
                  </a:lnTo>
                  <a:lnTo>
                    <a:pt x="524535" y="4923561"/>
                  </a:lnTo>
                  <a:lnTo>
                    <a:pt x="524535" y="3215017"/>
                  </a:lnTo>
                  <a:close/>
                </a:path>
                <a:path w="7282815" h="6972934">
                  <a:moveTo>
                    <a:pt x="524535" y="5004562"/>
                  </a:moveTo>
                  <a:lnTo>
                    <a:pt x="3729113" y="5004562"/>
                  </a:lnTo>
                  <a:lnTo>
                    <a:pt x="3729113" y="6679907"/>
                  </a:lnTo>
                  <a:lnTo>
                    <a:pt x="524535" y="6679907"/>
                  </a:lnTo>
                  <a:lnTo>
                    <a:pt x="524535" y="5004562"/>
                  </a:lnTo>
                  <a:close/>
                </a:path>
              </a:pathLst>
            </a:custGeom>
            <a:ln w="952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950" y="876985"/>
            <a:ext cx="3754754" cy="15176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9800">
                <a:solidFill>
                  <a:srgbClr val="000000"/>
                </a:solidFill>
              </a:rPr>
              <a:t>FIM</a:t>
            </a:r>
            <a:r>
              <a:rPr dirty="0" sz="9800" spc="-180">
                <a:solidFill>
                  <a:srgbClr val="000000"/>
                </a:solidFill>
              </a:rPr>
              <a:t> </a:t>
            </a:r>
            <a:r>
              <a:rPr dirty="0" sz="9800" spc="-25">
                <a:solidFill>
                  <a:srgbClr val="000000"/>
                </a:solidFill>
              </a:rPr>
              <a:t>!!!</a:t>
            </a:r>
            <a:endParaRPr sz="9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MFMF</dc:creator>
  <dc:title>SLIDE TDP.cdr</dc:title>
  <dcterms:created xsi:type="dcterms:W3CDTF">2025-05-22T20:52:56Z</dcterms:created>
  <dcterms:modified xsi:type="dcterms:W3CDTF">2025-05-22T20:52:56Z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CorelDRAW 2024</vt:lpwstr>
  </property>
  <property fmtid="{D5CDD505-2E9C-101B-9397-08002B2CF9AE}" pid="4" name="LastSaved">
    <vt:filetime>2025-05-22T00:00:00Z</vt:filetime>
  </property>
  <property fmtid="{D5CDD505-2E9C-101B-9397-08002B2CF9AE}" pid="5" name="Producer">
    <vt:lpwstr>3-Heights(TM) PDF Security Shell 4.8.25.2 (http://www.pdf-tools.com)</vt:lpwstr>
  </property>
</Properties>
</file>