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89" r:id="rId9"/>
    <p:sldId id="280" r:id="rId10"/>
    <p:sldId id="284" r:id="rId11"/>
    <p:sldId id="285" r:id="rId12"/>
    <p:sldId id="281" r:id="rId13"/>
    <p:sldId id="286" r:id="rId14"/>
    <p:sldId id="287" r:id="rId15"/>
    <p:sldId id="288" r:id="rId16"/>
    <p:sldId id="263" r:id="rId17"/>
    <p:sldId id="290" r:id="rId18"/>
    <p:sldId id="291" r:id="rId19"/>
    <p:sldId id="300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79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8A8B-F30B-420C-9C79-45D93090C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D8914-D96D-4E38-92D0-AA62D3D6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4B7F-B398-4F95-9B16-590FD457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81CC-C878-4492-BF51-39A6D70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C040-3068-45EE-8106-315C76C8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71D6-BD9D-4C20-979A-52CB73F2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95BB-EF95-4CD1-8DAC-A18B02326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12CE3-4ABC-4DE7-9C69-E6026E8B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DA20-8D6A-4401-BCC9-7BCFF070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9E2-4DC0-4C2A-9C86-4E6F1005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D64C8-C365-4328-9117-BA7C3166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96F1B-260F-4B97-92FC-6E4110DC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C123-B555-4ACF-BB26-F0E4C20E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6CCA-3C33-44E4-9223-282F34E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87E2-BF73-457B-839E-61DD0E67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1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636B-64F4-4C1E-A74F-80ECBA2F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E8F8-35B6-4DEE-B3B4-944C2A96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1994-7143-4CAD-8520-A33297DB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C9A9-4B4C-4E43-94A3-2A4D4B07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BF8F-9C86-4DFD-8BCA-0532C996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02B7-CBEB-4895-BB8E-9ABCDAF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8981-523E-42E3-96BD-C766CC39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6320-F98C-48B7-84D1-A547553A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8821-7356-430F-84A2-A438856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2B20-532B-4978-84C8-0DA712F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1F79-764A-4112-A397-D874AC9D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C2C2-E8A1-4DB0-90F8-AA7833ED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DEFB-F173-4B3A-81B8-1CB79497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2B3-CBB3-47E6-9460-14EEC01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AB5D-1436-4101-B480-FFFF6FE8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F188-12EB-40F5-BA30-5559C2C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33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E115-54E6-421E-BAF6-08025543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689D-8F50-4C8C-8AB5-D1DDF4DF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5BF9-A238-48DC-BFBB-E8841EB9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2AECE-98AB-4922-AC72-460802C99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AEED7-A1B6-4D36-8463-00B160AB0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69A43-3BB0-45A0-87B6-3494EEE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3C8D0-21BC-497A-8C8D-238BD85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51E58-0CCE-4E62-817E-261871FA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9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C351-F6B0-4F17-97F0-5EB30DC4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E1DB-182D-4E84-9CB8-AA1C0450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F8A78-12DC-4571-8221-E302391A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BF302-73A6-4308-BFD4-9522A96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3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C019-097D-4A76-93B6-3916604B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F32DA-6D0C-4963-B565-FE05E0E6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62006-A7ED-4E2C-83AF-2D0A7A81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450-11F9-4B7D-B123-8745B13B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AC8E-0C91-4BC5-9419-EE8D4495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9BC2A-A4EC-441D-93B4-7995CC958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78325-0A65-4E0C-B3D0-7448E90E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A-C8FE-4E85-BC34-9415A25E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EDD2-938E-49DE-AAA3-C678876D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5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D1E-582B-4844-A2A6-D7B71724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A0E73-9B6F-4A35-BB8D-0CE09DEDE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FF29-D768-46E3-81F1-53564A32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A066-8FA7-40E8-AA86-242192BB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2054-DCC7-45D7-AB9C-F4F07177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5BC2-9BD7-4BBC-B259-B51A33B7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3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8B6DB-DBA5-4FF1-9B19-D768A1B6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FB66-DA7D-4D2C-BC7B-E3AF548F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D950-4160-4EA6-9C96-54243C835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5FE-8F8F-43EC-BC43-CDDBC559E3E1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7DDC-7E82-43D0-9B07-7AED75EDD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3FA4-EABF-48B8-99FB-6FF61227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DAA6-DA65-4CBD-A7B2-AAF364FE23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37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5.jpe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png"/><Relationship Id="rId7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3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60.png"/><Relationship Id="rId5" Type="http://schemas.openxmlformats.org/officeDocument/2006/relationships/image" Target="../media/image28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64.png"/><Relationship Id="rId5" Type="http://schemas.openxmlformats.org/officeDocument/2006/relationships/image" Target="../media/image28.png"/><Relationship Id="rId10" Type="http://schemas.openxmlformats.org/officeDocument/2006/relationships/image" Target="../media/image63.svg"/><Relationship Id="rId4" Type="http://schemas.openxmlformats.org/officeDocument/2006/relationships/image" Target="../media/image53.svg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8BE2-7308-493F-A073-7AED477AA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7894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dirty="0"/>
              <a:t>Projeto Zona Oeste Conectada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B468-ED81-47FD-8F3D-95870CF0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7569"/>
            <a:ext cx="9144000" cy="1655762"/>
          </a:xfrm>
        </p:spPr>
        <p:txBody>
          <a:bodyPr/>
          <a:lstStyle/>
          <a:p>
            <a:r>
              <a:rPr lang="pt-BR" dirty="0"/>
              <a:t>Conexão entre pontos externos via Rádio Frequência</a:t>
            </a:r>
          </a:p>
          <a:p>
            <a:r>
              <a:rPr lang="pt-BR" dirty="0"/>
              <a:t> com projeto de redes e infraestrutura interna da faculdade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02" y="696085"/>
            <a:ext cx="1777396" cy="18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4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Torre do Mendanha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219984" y="1659254"/>
            <a:ext cx="34637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Informações gerais</a:t>
            </a:r>
          </a:p>
          <a:p>
            <a:r>
              <a:rPr lang="pt-BR" sz="1600" dirty="0"/>
              <a:t>Tendo o pico mais alto localizado a 974m ao nível do mar, sendo o Pico do Guandu. A área de floresta urbana compartilhando os municipios de Rio de Janeiro, Mesquita e Nova Iguaçu tendo a primeira torre em 1960 de Furnas e demais instaladas na decada de 1980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E6640-B7B2-4249-B7AE-4BC61E92F452}"/>
              </a:ext>
            </a:extLst>
          </p:cNvPr>
          <p:cNvSpPr txBox="1"/>
          <p:nvPr/>
        </p:nvSpPr>
        <p:spPr>
          <a:xfrm>
            <a:off x="8160023" y="4083645"/>
            <a:ext cx="34637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Geografia</a:t>
            </a:r>
          </a:p>
          <a:p>
            <a:r>
              <a:rPr lang="pt-BR" sz="1600" dirty="0"/>
              <a:t>Torre de rádio localizada na Serra do Mendanha.</a:t>
            </a:r>
          </a:p>
          <a:p>
            <a:r>
              <a:rPr lang="pt-BR" sz="1600" dirty="0"/>
              <a:t>Com presença de torres de rádio de até 30 metros de altura e localizado a aproximadamente 732 metros acima do nível do mar.</a:t>
            </a:r>
          </a:p>
        </p:txBody>
      </p:sp>
      <p:pic>
        <p:nvPicPr>
          <p:cNvPr id="13" name="image24.jpeg">
            <a:extLst>
              <a:ext uri="{FF2B5EF4-FFF2-40B4-BE49-F238E27FC236}">
                <a16:creationId xmlns:a16="http://schemas.microsoft.com/office/drawing/2014/main" id="{7FF017B8-FF1E-4450-9D7A-6AD18E3EC4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725" y="1966009"/>
            <a:ext cx="4387091" cy="2689136"/>
          </a:xfrm>
          <a:prstGeom prst="rect">
            <a:avLst/>
          </a:prstGeom>
        </p:spPr>
      </p:pic>
      <p:pic>
        <p:nvPicPr>
          <p:cNvPr id="15" name="image25.jpeg">
            <a:extLst>
              <a:ext uri="{FF2B5EF4-FFF2-40B4-BE49-F238E27FC236}">
                <a16:creationId xmlns:a16="http://schemas.microsoft.com/office/drawing/2014/main" id="{80AF05FC-5497-44F3-8852-0460682588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550" y="3716480"/>
            <a:ext cx="3673696" cy="2689136"/>
          </a:xfrm>
          <a:prstGeom prst="rect">
            <a:avLst/>
          </a:prstGeom>
        </p:spPr>
      </p:pic>
      <p:pic>
        <p:nvPicPr>
          <p:cNvPr id="16" name="Graphic 15" descr="Compass">
            <a:extLst>
              <a:ext uri="{FF2B5EF4-FFF2-40B4-BE49-F238E27FC236}">
                <a16:creationId xmlns:a16="http://schemas.microsoft.com/office/drawing/2014/main" id="{523552AE-D73A-45C0-A6B5-9A1CB97EA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7027" y="4083645"/>
            <a:ext cx="593035" cy="593035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AAF9FAE9-B489-4325-A0DB-B2A462982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6988" y="1659254"/>
            <a:ext cx="593035" cy="593035"/>
          </a:xfrm>
          <a:prstGeom prst="rect">
            <a:avLst/>
          </a:prstGeom>
        </p:spPr>
      </p:pic>
      <p:pic>
        <p:nvPicPr>
          <p:cNvPr id="12" name="image27.jpeg">
            <a:extLst>
              <a:ext uri="{FF2B5EF4-FFF2-40B4-BE49-F238E27FC236}">
                <a16:creationId xmlns:a16="http://schemas.microsoft.com/office/drawing/2014/main" id="{2E80BE5D-A381-4BF6-8E56-F8307E849F8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3725" y="1966009"/>
            <a:ext cx="4387091" cy="2278375"/>
          </a:xfrm>
          <a:prstGeom prst="rect">
            <a:avLst/>
          </a:prstGeom>
        </p:spPr>
      </p:pic>
      <p:pic>
        <p:nvPicPr>
          <p:cNvPr id="21" name="image26.jpeg">
            <a:extLst>
              <a:ext uri="{FF2B5EF4-FFF2-40B4-BE49-F238E27FC236}">
                <a16:creationId xmlns:a16="http://schemas.microsoft.com/office/drawing/2014/main" id="{9D6B45A4-94EA-4C2A-8F1D-8FCF600548D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6860" y="3729076"/>
            <a:ext cx="3673696" cy="2689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27FB5-8704-474D-91AF-3FF72A3A61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2017" y="2905552"/>
            <a:ext cx="2971073" cy="28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Campus UERJ-ZO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219984" y="2230754"/>
            <a:ext cx="34637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Informações gerais</a:t>
            </a:r>
          </a:p>
          <a:p>
            <a:r>
              <a:rPr lang="pt-BR" sz="1600" dirty="0"/>
              <a:t>Centro universitário da zona oeste, onde antigamente era conhecido como UEZO (univ. estadual da zona oeste) e incorporado pela Univ. Estadual do Rio de Janeiro, atualmente compartilha campus com a Instituto de educação sarah kubitschek (IESK)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E6640-B7B2-4249-B7AE-4BC61E92F452}"/>
              </a:ext>
            </a:extLst>
          </p:cNvPr>
          <p:cNvSpPr txBox="1"/>
          <p:nvPr/>
        </p:nvSpPr>
        <p:spPr>
          <a:xfrm>
            <a:off x="8219984" y="4358684"/>
            <a:ext cx="34637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Geografia</a:t>
            </a:r>
          </a:p>
          <a:p>
            <a:r>
              <a:rPr lang="pt-BR" sz="1600" dirty="0"/>
              <a:t>Estando a aproximadamente 23 metros de altura do nível do mar, e em ambiente urbano sem muitas estruturas de elevada altitude próxima.</a:t>
            </a:r>
          </a:p>
        </p:txBody>
      </p:sp>
      <p:pic>
        <p:nvPicPr>
          <p:cNvPr id="16" name="Graphic 15" descr="Compass">
            <a:extLst>
              <a:ext uri="{FF2B5EF4-FFF2-40B4-BE49-F238E27FC236}">
                <a16:creationId xmlns:a16="http://schemas.microsoft.com/office/drawing/2014/main" id="{523552AE-D73A-45C0-A6B5-9A1CB97E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988" y="4358684"/>
            <a:ext cx="593035" cy="593035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AAF9FAE9-B489-4325-A0DB-B2A462982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6988" y="2230754"/>
            <a:ext cx="593035" cy="593035"/>
          </a:xfrm>
          <a:prstGeom prst="rect">
            <a:avLst/>
          </a:prstGeom>
        </p:spPr>
      </p:pic>
      <p:pic>
        <p:nvPicPr>
          <p:cNvPr id="12" name="image29.png">
            <a:extLst>
              <a:ext uri="{FF2B5EF4-FFF2-40B4-BE49-F238E27FC236}">
                <a16:creationId xmlns:a16="http://schemas.microsoft.com/office/drawing/2014/main" id="{50B698D4-EC3C-4708-85A2-6523516749E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789" y="2148634"/>
            <a:ext cx="4984115" cy="2994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A51ACF-C979-4CC2-B1BA-9A96C3C17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594" y="4244384"/>
            <a:ext cx="3931354" cy="21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5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Conexão Sumaré x Mendanha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178804" y="2230754"/>
            <a:ext cx="368299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Link</a:t>
            </a:r>
          </a:p>
          <a:p>
            <a:r>
              <a:rPr lang="pt-BR" sz="1600" dirty="0"/>
              <a:t>Distância: Aproximadamente 33Km</a:t>
            </a:r>
          </a:p>
          <a:p>
            <a:endParaRPr lang="pt-BR" sz="1600" dirty="0"/>
          </a:p>
          <a:p>
            <a:r>
              <a:rPr lang="pt-BR" sz="1600" dirty="0"/>
              <a:t>Visada direta de mesma altura entre as torres, com o ponto obstáculo mais próximo localizado a 486m em relação ao nível do mar. </a:t>
            </a:r>
          </a:p>
          <a:p>
            <a:endParaRPr lang="pt-BR" sz="1600" dirty="0"/>
          </a:p>
          <a:p>
            <a:r>
              <a:rPr lang="pt-BR" sz="1600" dirty="0"/>
              <a:t>Altura para localização de antena:</a:t>
            </a:r>
          </a:p>
          <a:p>
            <a:pPr lvl="1"/>
            <a:r>
              <a:rPr lang="pt-BR" sz="1600" dirty="0"/>
              <a:t>Ambas fixadas a 760m acima do nível do mar.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Sumaré: +16m de altura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Mendanha: +28m de altura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endParaRPr lang="pt-BR" sz="1600" dirty="0"/>
          </a:p>
        </p:txBody>
      </p:sp>
      <p:pic>
        <p:nvPicPr>
          <p:cNvPr id="11" name="image30.jpeg">
            <a:extLst>
              <a:ext uri="{FF2B5EF4-FFF2-40B4-BE49-F238E27FC236}">
                <a16:creationId xmlns:a16="http://schemas.microsoft.com/office/drawing/2014/main" id="{FF236934-7620-46A1-B44A-8157CE8100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039" y="2108517"/>
            <a:ext cx="5115961" cy="2441647"/>
          </a:xfrm>
          <a:prstGeom prst="rect">
            <a:avLst/>
          </a:prstGeom>
        </p:spPr>
      </p:pic>
      <p:pic>
        <p:nvPicPr>
          <p:cNvPr id="12" name="Graphic 11" descr="Satellite dish">
            <a:extLst>
              <a:ext uri="{FF2B5EF4-FFF2-40B4-BE49-F238E27FC236}">
                <a16:creationId xmlns:a16="http://schemas.microsoft.com/office/drawing/2014/main" id="{47D197A2-295B-4EC2-875A-DFF70A631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6795" y="2230754"/>
            <a:ext cx="630568" cy="593036"/>
          </a:xfrm>
          <a:prstGeom prst="rect">
            <a:avLst/>
          </a:prstGeom>
        </p:spPr>
      </p:pic>
      <p:pic>
        <p:nvPicPr>
          <p:cNvPr id="13" name="image31.jpeg">
            <a:extLst>
              <a:ext uri="{FF2B5EF4-FFF2-40B4-BE49-F238E27FC236}">
                <a16:creationId xmlns:a16="http://schemas.microsoft.com/office/drawing/2014/main" id="{79C9F9FA-0292-49BC-A306-44ADD6F33B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5217" y="3950551"/>
            <a:ext cx="5115961" cy="24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0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Conexão Sumaré x Mendanha (Solução)</a:t>
            </a:r>
            <a:endParaRPr lang="pt-B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DD65F-E4C4-4A4F-A8E7-C68E9594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1" y="3343275"/>
            <a:ext cx="6745509" cy="3514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C4FE32-6EB3-4281-84D4-8AFBBA5D8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82130"/>
            <a:ext cx="6062542" cy="47245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7548EA-D6EA-4933-84EE-98EA76237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69" y="1377548"/>
            <a:ext cx="1276350" cy="12763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9E1CAA-03B4-4480-B7A0-857C31FDFC00}"/>
              </a:ext>
            </a:extLst>
          </p:cNvPr>
          <p:cNvSpPr/>
          <p:nvPr/>
        </p:nvSpPr>
        <p:spPr>
          <a:xfrm>
            <a:off x="7768619" y="1123146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770">
              <a:spcBef>
                <a:spcPts val="515"/>
              </a:spcBef>
              <a:spcAft>
                <a:spcPts val="0"/>
              </a:spcAft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ALGcom</a:t>
            </a:r>
            <a:r>
              <a:rPr lang="pt-PT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UHP</a:t>
            </a:r>
            <a:r>
              <a:rPr lang="pt-PT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5800 30.5</a:t>
            </a:r>
            <a:r>
              <a:rPr lang="pt-PT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dBi</a:t>
            </a:r>
            <a:endParaRPr lang="pt-BR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AF6B9-67A2-4AFC-A66D-EA8FD6001565}"/>
              </a:ext>
            </a:extLst>
          </p:cNvPr>
          <p:cNvSpPr/>
          <p:nvPr/>
        </p:nvSpPr>
        <p:spPr>
          <a:xfrm>
            <a:off x="7566989" y="1510662"/>
            <a:ext cx="4625011" cy="155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735">
              <a:lnSpc>
                <a:spcPts val="1375"/>
              </a:lnSpc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Frequência</a:t>
            </a:r>
            <a:r>
              <a:rPr lang="pt-PT" sz="1400" b="1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b="1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Operação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PT" sz="14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5.8 GHz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 marR="721360"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Potência</a:t>
            </a:r>
            <a:r>
              <a:rPr lang="pt-PT" sz="1400" b="1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b="1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PT" sz="1400" spc="13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Dependente</a:t>
            </a:r>
            <a:r>
              <a:rPr lang="pt-PT" sz="1400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</a:t>
            </a:r>
            <a:r>
              <a:rPr lang="pt-PT" sz="1400" spc="13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rádio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conectado,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compatível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</a:t>
            </a:r>
            <a:r>
              <a:rPr lang="pt-PT" sz="1400" spc="14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potências</a:t>
            </a:r>
            <a:r>
              <a:rPr lang="pt-PT" sz="1400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até</a:t>
            </a:r>
            <a:r>
              <a:rPr lang="pt-PT" sz="1400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r>
              <a:rPr lang="pt-PT" sz="1400" spc="-28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dBm.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lnSpc>
                <a:spcPct val="98000"/>
              </a:lnSpc>
              <a:spcBef>
                <a:spcPts val="10"/>
              </a:spcBef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Limiar</a:t>
            </a:r>
            <a:r>
              <a:rPr lang="pt-PT" sz="1400" b="1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b="1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Rx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PT" sz="1400" spc="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conforme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pt-PT" sz="14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rádio,</a:t>
            </a:r>
            <a:r>
              <a:rPr lang="pt-PT" sz="1400" spc="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</a:t>
            </a:r>
            <a:r>
              <a:rPr lang="pt-PT" sz="14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antena</a:t>
            </a:r>
            <a:r>
              <a:rPr lang="pt-PT" sz="14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oferece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excelente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ganho</a:t>
            </a:r>
            <a:r>
              <a:rPr lang="pt-PT" sz="14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pt-PT" sz="14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eficiência</a:t>
            </a:r>
            <a:r>
              <a:rPr lang="pt-PT" sz="1400" spc="-28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feixe para captar sinais de baixa potência.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4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Conexão Mendanha x UERJ-ZO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178804" y="2230754"/>
            <a:ext cx="3682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Link</a:t>
            </a:r>
          </a:p>
          <a:p>
            <a:r>
              <a:rPr lang="pt-BR" sz="1600" dirty="0"/>
              <a:t>Distância: Aproximadamente 10,5Km</a:t>
            </a:r>
          </a:p>
          <a:p>
            <a:endParaRPr lang="pt-BR" sz="1600" dirty="0"/>
          </a:p>
          <a:p>
            <a:r>
              <a:rPr lang="pt-BR" sz="1600" dirty="0"/>
              <a:t>Visada direta de um relevo elevado entre o morro do Mendanha e o Campus da UERJ-ZO, sem obstaculos de altura elevada na trajetória para ter interferência na visada.</a:t>
            </a:r>
          </a:p>
          <a:p>
            <a:r>
              <a:rPr lang="pt-BR" sz="1600" dirty="0"/>
              <a:t>Altura para localização de antena:</a:t>
            </a:r>
          </a:p>
          <a:p>
            <a:pPr lvl="1"/>
            <a:r>
              <a:rPr lang="pt-BR" sz="1600" dirty="0"/>
              <a:t>Ambas fixadas a 760m acima do nível do mar.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Mendanha: +28m de altura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UERJ-ZO: (altura do prédio + torre + 23m de altura em relação ao nível do mar) totalizando 63m de altura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endParaRPr lang="pt-BR" sz="1600" dirty="0"/>
          </a:p>
        </p:txBody>
      </p:sp>
      <p:pic>
        <p:nvPicPr>
          <p:cNvPr id="12" name="Graphic 11" descr="Satellite dish">
            <a:extLst>
              <a:ext uri="{FF2B5EF4-FFF2-40B4-BE49-F238E27FC236}">
                <a16:creationId xmlns:a16="http://schemas.microsoft.com/office/drawing/2014/main" id="{47D197A2-295B-4EC2-875A-DFF70A631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795" y="2230754"/>
            <a:ext cx="630568" cy="593036"/>
          </a:xfrm>
          <a:prstGeom prst="rect">
            <a:avLst/>
          </a:prstGeom>
        </p:spPr>
      </p:pic>
      <p:pic>
        <p:nvPicPr>
          <p:cNvPr id="10" name="image32.jpeg">
            <a:extLst>
              <a:ext uri="{FF2B5EF4-FFF2-40B4-BE49-F238E27FC236}">
                <a16:creationId xmlns:a16="http://schemas.microsoft.com/office/drawing/2014/main" id="{FCE124AF-AC79-4889-AC1C-07C0EDCEC4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0039" y="2121770"/>
            <a:ext cx="5339080" cy="2381250"/>
          </a:xfrm>
          <a:prstGeom prst="rect">
            <a:avLst/>
          </a:prstGeom>
        </p:spPr>
      </p:pic>
      <p:pic>
        <p:nvPicPr>
          <p:cNvPr id="14" name="image33.jpeg">
            <a:extLst>
              <a:ext uri="{FF2B5EF4-FFF2-40B4-BE49-F238E27FC236}">
                <a16:creationId xmlns:a16="http://schemas.microsoft.com/office/drawing/2014/main" id="{5E5887A8-9FAE-4E42-9CFF-E859E039DFC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5217" y="4010948"/>
            <a:ext cx="533908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Conexão Mendanha x UERJ-ZO (Solução)</a:t>
            </a:r>
            <a:endParaRPr lang="pt-B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7548EA-D6EA-4933-84EE-98EA7623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69" y="1377548"/>
            <a:ext cx="1276350" cy="12763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9E1CAA-03B4-4480-B7A0-857C31FDFC00}"/>
              </a:ext>
            </a:extLst>
          </p:cNvPr>
          <p:cNvSpPr/>
          <p:nvPr/>
        </p:nvSpPr>
        <p:spPr>
          <a:xfrm>
            <a:off x="7768619" y="1123146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770">
              <a:spcBef>
                <a:spcPts val="515"/>
              </a:spcBef>
              <a:spcAft>
                <a:spcPts val="0"/>
              </a:spcAft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ALGcom</a:t>
            </a:r>
            <a:r>
              <a:rPr lang="pt-PT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UHP</a:t>
            </a:r>
            <a:r>
              <a:rPr lang="pt-PT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5800 30.5</a:t>
            </a:r>
            <a:r>
              <a:rPr lang="pt-PT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dBi</a:t>
            </a:r>
            <a:endParaRPr lang="pt-BR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AF6B9-67A2-4AFC-A66D-EA8FD6001565}"/>
              </a:ext>
            </a:extLst>
          </p:cNvPr>
          <p:cNvSpPr/>
          <p:nvPr/>
        </p:nvSpPr>
        <p:spPr>
          <a:xfrm>
            <a:off x="7566989" y="1510662"/>
            <a:ext cx="4625011" cy="155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735">
              <a:lnSpc>
                <a:spcPts val="1375"/>
              </a:lnSpc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Frequência</a:t>
            </a:r>
            <a:r>
              <a:rPr lang="pt-PT" sz="1400" b="1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b="1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Operação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PT" sz="14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5.8 GHz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 marR="721360"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Potência</a:t>
            </a:r>
            <a:r>
              <a:rPr lang="pt-PT" sz="1400" b="1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b="1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PT" sz="1400" spc="13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Dependente</a:t>
            </a:r>
            <a:r>
              <a:rPr lang="pt-PT" sz="1400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</a:t>
            </a:r>
            <a:r>
              <a:rPr lang="pt-PT" sz="1400" spc="13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rádio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conectado,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compatível</a:t>
            </a:r>
            <a:r>
              <a:rPr lang="pt-PT" sz="1400" spc="1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</a:t>
            </a:r>
            <a:r>
              <a:rPr lang="pt-PT" sz="1400" spc="14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potências</a:t>
            </a:r>
            <a:r>
              <a:rPr lang="pt-PT" sz="1400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até</a:t>
            </a:r>
            <a:r>
              <a:rPr lang="pt-PT" sz="1400" spc="1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r>
              <a:rPr lang="pt-PT" sz="1400" spc="-28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dBm.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lnSpc>
                <a:spcPct val="98000"/>
              </a:lnSpc>
              <a:spcBef>
                <a:spcPts val="10"/>
              </a:spcBef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Limiar</a:t>
            </a:r>
            <a:r>
              <a:rPr lang="pt-PT" sz="1400" b="1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b="1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Rx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PT" sz="1400" spc="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conforme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pt-PT" sz="14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rádio,</a:t>
            </a:r>
            <a:r>
              <a:rPr lang="pt-PT" sz="1400" spc="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</a:t>
            </a:r>
            <a:r>
              <a:rPr lang="pt-PT" sz="14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antena</a:t>
            </a:r>
            <a:r>
              <a:rPr lang="pt-PT" sz="14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oferece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excelente</a:t>
            </a:r>
            <a:r>
              <a:rPr lang="pt-PT" sz="1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ganho</a:t>
            </a:r>
            <a:r>
              <a:rPr lang="pt-PT" sz="14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pt-PT" sz="14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eficiência</a:t>
            </a:r>
            <a:r>
              <a:rPr lang="pt-PT" sz="1400" spc="-28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feixe para captar sinais de baixa potência.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C9C49-C656-4A7F-8CC0-F86E7E6BF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711" y="3888403"/>
            <a:ext cx="6200775" cy="2638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924FE6-0E29-4AE6-B793-6B93D2B7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88" y="1816600"/>
            <a:ext cx="6070737" cy="4506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EF159A-F332-47D9-99E9-85AA49420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87" y="5199579"/>
            <a:ext cx="607073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Cabeamento Estruturado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Normas e padrões</a:t>
            </a:r>
          </a:p>
        </p:txBody>
      </p:sp>
      <p:pic>
        <p:nvPicPr>
          <p:cNvPr id="5" name="image48.jpeg">
            <a:extLst>
              <a:ext uri="{FF2B5EF4-FFF2-40B4-BE49-F238E27FC236}">
                <a16:creationId xmlns:a16="http://schemas.microsoft.com/office/drawing/2014/main" id="{FD6A997A-DD08-40D8-B806-27FCFBF13D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6626" y="1555330"/>
            <a:ext cx="6612944" cy="47716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680200-E569-48E1-A1A5-2D893B15E29F}"/>
              </a:ext>
            </a:extLst>
          </p:cNvPr>
          <p:cNvSpPr/>
          <p:nvPr/>
        </p:nvSpPr>
        <p:spPr>
          <a:xfrm>
            <a:off x="336636" y="2112998"/>
            <a:ext cx="4559990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85344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Após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mapeamento, o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cabeamento</a:t>
            </a:r>
            <a:r>
              <a:rPr lang="pt-PT" sz="1600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estruturado do projeto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parte</a:t>
            </a:r>
            <a:r>
              <a:rPr lang="pt-PT" sz="16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crucial para</a:t>
            </a:r>
            <a:r>
              <a:rPr lang="pt-PT" sz="16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manter</a:t>
            </a:r>
            <a:r>
              <a:rPr lang="pt-PT" sz="16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PT" sz="1600" spc="-28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totalmente integrada e em funcionamento de forma segura, escalável, de fácil</a:t>
            </a:r>
            <a:r>
              <a:rPr lang="pt-PT" sz="1600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detecção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600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e</a:t>
            </a:r>
            <a:r>
              <a:rPr lang="pt-PT" sz="16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</a:t>
            </a:r>
            <a:r>
              <a:rPr lang="pt-PT" sz="16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manutenção bem</a:t>
            </a:r>
            <a:r>
              <a:rPr lang="pt-PT" sz="1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reduzido.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2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Cabeamento Estruturado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Normas e padrões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680200-E569-48E1-A1A5-2D893B15E29F}"/>
              </a:ext>
            </a:extLst>
          </p:cNvPr>
          <p:cNvSpPr/>
          <p:nvPr/>
        </p:nvSpPr>
        <p:spPr>
          <a:xfrm>
            <a:off x="336636" y="2112998"/>
            <a:ext cx="4559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Para a implementação do projeto de cabeamento estruturado, é necessário levar em consideração alguns fatores importantes antes de partir diretamente para a estruturação: Seguir fielmente as normas para Cabeamento Estruturado (NBR 14565) e caminhos e espaços para o Cabeamento Estruturado (NBR 16415)</a:t>
            </a:r>
            <a:endParaRPr lang="pt-BR" dirty="0"/>
          </a:p>
        </p:txBody>
      </p:sp>
      <p:pic>
        <p:nvPicPr>
          <p:cNvPr id="7" name="image49.jpeg">
            <a:extLst>
              <a:ext uri="{FF2B5EF4-FFF2-40B4-BE49-F238E27FC236}">
                <a16:creationId xmlns:a16="http://schemas.microsoft.com/office/drawing/2014/main" id="{5A86B8FB-4F4F-421C-9B73-A2DF91BA1E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0364" y="1607270"/>
            <a:ext cx="7024999" cy="49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Cabeamento Estruturado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Interligações entre edifícios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680200-E569-48E1-A1A5-2D893B15E29F}"/>
              </a:ext>
            </a:extLst>
          </p:cNvPr>
          <p:cNvSpPr/>
          <p:nvPr/>
        </p:nvSpPr>
        <p:spPr>
          <a:xfrm>
            <a:off x="925788" y="2090078"/>
            <a:ext cx="45599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 diagrama a seguir mostra explicitamente como deve ser realizada a ligação entre os prédios 1 e 2 dentro do Campus da UERJ-ZO, onde temos o recebimento do link via rádio e fibra óptica  no prédio 1, tendo consigo a distribuição interna da rede em seus andares de biblioteca e setores administrativos, como também a passagem com redundância para o prédio 2.</a:t>
            </a:r>
          </a:p>
          <a:p>
            <a:endParaRPr lang="pt-PT" dirty="0"/>
          </a:p>
          <a:p>
            <a:r>
              <a:rPr lang="pt-PT" dirty="0"/>
              <a:t>A ligação com o prédio 2 se dará com uma via por fibra óptica e um link de redundância de Infra Vermelho utilizando-se de canhão de laser como transmissão de dados reserva.</a:t>
            </a:r>
            <a:endParaRPr lang="pt-BR" dirty="0"/>
          </a:p>
        </p:txBody>
      </p:sp>
      <p:pic>
        <p:nvPicPr>
          <p:cNvPr id="9" name="image50.jpeg">
            <a:extLst>
              <a:ext uri="{FF2B5EF4-FFF2-40B4-BE49-F238E27FC236}">
                <a16:creationId xmlns:a16="http://schemas.microsoft.com/office/drawing/2014/main" id="{47528EBE-B26C-4580-BEB0-EC7FCCAD11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8460" y="590392"/>
            <a:ext cx="4677410" cy="57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Cabeamento Estruturado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Aterramento e Energia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680200-E569-48E1-A1A5-2D893B15E29F}"/>
              </a:ext>
            </a:extLst>
          </p:cNvPr>
          <p:cNvSpPr/>
          <p:nvPr/>
        </p:nvSpPr>
        <p:spPr>
          <a:xfrm>
            <a:off x="1267654" y="1801430"/>
            <a:ext cx="55924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Energização mínima</a:t>
            </a:r>
            <a:endParaRPr lang="pt-BR" b="1" dirty="0"/>
          </a:p>
          <a:p>
            <a:r>
              <a:rPr lang="pt-PT" sz="1600" dirty="0"/>
              <a:t>Em caso de não possuirmos energização initerrupta (gerador), todos os equipamentos que recebem energia deverão ter: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Transformador de Isolamento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Transformador de Isolamento Blindado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Transformador de Mitigação Harmônica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Dispositivos de proteção contra surtos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Reguladores de Tensão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Condicionador de Energia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Filtro Harmônico</a:t>
            </a:r>
            <a:endParaRPr lang="pt-BR" sz="1600" dirty="0"/>
          </a:p>
          <a:p>
            <a:r>
              <a:rPr lang="pt-PT" dirty="0"/>
              <a:t> </a:t>
            </a:r>
            <a:endParaRPr lang="pt-BR" dirty="0"/>
          </a:p>
          <a:p>
            <a:r>
              <a:rPr lang="pt-PT" sz="1600" dirty="0"/>
              <a:t>Caso tenhamos gerador, todas as tomadas da Sala Facilidade de Entrada (EF) deverão estar conectadas ao gerador.</a:t>
            </a:r>
          </a:p>
          <a:p>
            <a:endParaRPr lang="pt-PT" sz="1600" dirty="0"/>
          </a:p>
          <a:p>
            <a:r>
              <a:rPr lang="pt-PT" sz="1600" dirty="0"/>
              <a:t>Para prosseguirmos mantendo a conformidade com estas normas, também devemos manter toda a estrutura propriamente energizada, aterrada, e ligada, incluindo os racks e equipamentos, como descrevemos no diagrama a seguir.</a:t>
            </a:r>
            <a:endParaRPr lang="pt-BR" sz="1600" dirty="0"/>
          </a:p>
          <a:p>
            <a:endParaRPr lang="pt-BR" sz="1600" dirty="0"/>
          </a:p>
        </p:txBody>
      </p:sp>
      <p:pic>
        <p:nvPicPr>
          <p:cNvPr id="5" name="Graphic 4" descr="Battery charging">
            <a:extLst>
              <a:ext uri="{FF2B5EF4-FFF2-40B4-BE49-F238E27FC236}">
                <a16:creationId xmlns:a16="http://schemas.microsoft.com/office/drawing/2014/main" id="{C0F84178-810E-453D-9F4D-D6A3E157A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9" y="1801430"/>
            <a:ext cx="593035" cy="59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A525E-C7E8-40C1-93AA-A697469F1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770" y="361364"/>
            <a:ext cx="3985984" cy="64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9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Sumário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Conteúdo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837CA-A48C-405F-A308-B7AFC9CB570F}"/>
              </a:ext>
            </a:extLst>
          </p:cNvPr>
          <p:cNvSpPr txBox="1"/>
          <p:nvPr/>
        </p:nvSpPr>
        <p:spPr>
          <a:xfrm>
            <a:off x="1974572" y="1801430"/>
            <a:ext cx="10681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3200" dirty="0"/>
              <a:t>Apresentação e Objetivos</a:t>
            </a:r>
          </a:p>
          <a:p>
            <a:pPr marL="342900" indent="-342900">
              <a:buAutoNum type="arabicPeriod"/>
            </a:pPr>
            <a:r>
              <a:rPr lang="pt-BR" sz="3200" dirty="0"/>
              <a:t>Estrutura analítica</a:t>
            </a:r>
          </a:p>
          <a:p>
            <a:pPr marL="342900" indent="-342900">
              <a:buAutoNum type="arabicPeriod"/>
            </a:pPr>
            <a:r>
              <a:rPr lang="pt-BR" sz="3200" dirty="0"/>
              <a:t>Links de rádio frequência</a:t>
            </a:r>
          </a:p>
          <a:p>
            <a:pPr marL="342900" indent="-342900">
              <a:buAutoNum type="arabicPeriod"/>
            </a:pPr>
            <a:r>
              <a:rPr lang="pt-BR" sz="3200" dirty="0"/>
              <a:t>Plantas baixas de infraestrutura</a:t>
            </a:r>
          </a:p>
          <a:p>
            <a:pPr marL="342900" indent="-342900">
              <a:buAutoNum type="arabicPeriod"/>
            </a:pPr>
            <a:r>
              <a:rPr lang="pt-BR" sz="3200" dirty="0"/>
              <a:t>Cabeamento estruturado</a:t>
            </a:r>
          </a:p>
          <a:p>
            <a:pPr marL="342900" indent="-342900">
              <a:buAutoNum type="arabicPeriod"/>
            </a:pPr>
            <a:r>
              <a:rPr lang="pt-BR" sz="3200" dirty="0"/>
              <a:t>Segurança &amp; Resfriamento</a:t>
            </a:r>
          </a:p>
          <a:p>
            <a:pPr marL="342900" indent="-342900">
              <a:buAutoNum type="arabicPeriod"/>
            </a:pPr>
            <a:r>
              <a:rPr lang="pt-BR" sz="3200" dirty="0"/>
              <a:t>Rede &amp; infraestrutura</a:t>
            </a:r>
          </a:p>
          <a:p>
            <a:pPr marL="342900" indent="-342900">
              <a:buAutoNum type="arabicPeriod"/>
            </a:pPr>
            <a:r>
              <a:rPr lang="pt-BR" sz="3200" dirty="0"/>
              <a:t>Solução em nuvem</a:t>
            </a:r>
          </a:p>
          <a:p>
            <a:pPr marL="342900" indent="-342900">
              <a:buAutoNum type="arabicPeriod"/>
            </a:pPr>
            <a:r>
              <a:rPr lang="pt-BR" sz="3200" dirty="0"/>
              <a:t>TCO (Total Cost of Ownership)</a:t>
            </a:r>
          </a:p>
        </p:txBody>
      </p:sp>
    </p:spTree>
    <p:extLst>
      <p:ext uri="{BB962C8B-B14F-4D97-AF65-F5344CB8AC3E}">
        <p14:creationId xmlns:p14="http://schemas.microsoft.com/office/powerpoint/2010/main" val="399835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Cabeamento Estruturado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Conduites e distribuição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FB2F8-1F66-4C03-B606-C230921E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25" y="2102431"/>
            <a:ext cx="4762500" cy="1695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06350-8906-4EC3-80BE-B26C00F1AAB2}"/>
              </a:ext>
            </a:extLst>
          </p:cNvPr>
          <p:cNvSpPr/>
          <p:nvPr/>
        </p:nvSpPr>
        <p:spPr>
          <a:xfrm>
            <a:off x="1267654" y="1951222"/>
            <a:ext cx="55924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Passagem de cabeamento</a:t>
            </a:r>
          </a:p>
          <a:p>
            <a:r>
              <a:rPr lang="pt-BR" sz="1600" dirty="0"/>
              <a:t>Para realizar a passagem de cabeamento interno e externo, devemos ter conhecimento das normas e medidas adequadas para cada finalidade, ao lado temos um quadro de medidas mais usuais para passagem de cabos de rede em conduites.</a:t>
            </a:r>
          </a:p>
          <a:p>
            <a:r>
              <a:rPr lang="pt-BR" sz="1600" dirty="0"/>
              <a:t>A passagem de conduites para soluções outdoor devem estar no mínimo a uma profundidade de 46cm.</a:t>
            </a:r>
            <a:endParaRPr lang="pt-PT" sz="1600" dirty="0"/>
          </a:p>
        </p:txBody>
      </p:sp>
      <p:pic>
        <p:nvPicPr>
          <p:cNvPr id="10" name="Graphic 9" descr="Electrician">
            <a:extLst>
              <a:ext uri="{FF2B5EF4-FFF2-40B4-BE49-F238E27FC236}">
                <a16:creationId xmlns:a16="http://schemas.microsoft.com/office/drawing/2014/main" id="{F55A5337-F341-4A0A-811D-A2543AD97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521" y="1951222"/>
            <a:ext cx="593035" cy="59303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D8A985D-E7C5-4E6F-B40A-2EA4C2B2E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426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4" name="image61.jpeg">
            <a:extLst>
              <a:ext uri="{FF2B5EF4-FFF2-40B4-BE49-F238E27FC236}">
                <a16:creationId xmlns:a16="http://schemas.microsoft.com/office/drawing/2014/main" id="{D7C4948A-C476-40C6-875D-22AEDD8C6AB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1200" y="5245893"/>
            <a:ext cx="2265143" cy="1354217"/>
          </a:xfrm>
          <a:prstGeom prst="rect">
            <a:avLst/>
          </a:prstGeom>
        </p:spPr>
      </p:pic>
      <p:pic>
        <p:nvPicPr>
          <p:cNvPr id="15" name="image62.jpeg">
            <a:extLst>
              <a:ext uri="{FF2B5EF4-FFF2-40B4-BE49-F238E27FC236}">
                <a16:creationId xmlns:a16="http://schemas.microsoft.com/office/drawing/2014/main" id="{7963CDD5-7B1C-41EB-ABE5-7C44C815812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9925" y="3980277"/>
            <a:ext cx="2265144" cy="1695450"/>
          </a:xfrm>
          <a:prstGeom prst="rect">
            <a:avLst/>
          </a:prstGeom>
        </p:spPr>
      </p:pic>
      <p:pic>
        <p:nvPicPr>
          <p:cNvPr id="16" name="image63.jpeg">
            <a:extLst>
              <a:ext uri="{FF2B5EF4-FFF2-40B4-BE49-F238E27FC236}">
                <a16:creationId xmlns:a16="http://schemas.microsoft.com/office/drawing/2014/main" id="{FCA79F5C-6520-4EA1-9E92-7B05479F129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67282" y="3980275"/>
            <a:ext cx="2265143" cy="1695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67E8BAD-45A7-4C27-8ED8-CC5F78576113}"/>
              </a:ext>
            </a:extLst>
          </p:cNvPr>
          <p:cNvSpPr/>
          <p:nvPr/>
        </p:nvSpPr>
        <p:spPr>
          <a:xfrm>
            <a:off x="1276556" y="3968344"/>
            <a:ext cx="559241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Soluções internas/Indoor</a:t>
            </a:r>
          </a:p>
          <a:p>
            <a:r>
              <a:rPr lang="pt-PT" sz="1600" dirty="0"/>
              <a:t>Seguindo as normas ABNT 14565, também é necessário para a distribuição horizontal dos cabos, equiparmos esta distribuição com </a:t>
            </a:r>
            <a:r>
              <a:rPr lang="pt-PT" sz="1600" i="1" dirty="0"/>
              <a:t>conduítes</a:t>
            </a:r>
            <a:r>
              <a:rPr lang="pt-PT" sz="1600" dirty="0"/>
              <a:t>, </a:t>
            </a:r>
            <a:r>
              <a:rPr lang="pt-PT" sz="1600" i="1" dirty="0"/>
              <a:t>caixas de junção</a:t>
            </a:r>
            <a:r>
              <a:rPr lang="pt-PT" sz="1600" dirty="0"/>
              <a:t>, </a:t>
            </a:r>
            <a:r>
              <a:rPr lang="pt-PT" sz="1600" i="1" dirty="0"/>
              <a:t>caneletas, pullboxes </a:t>
            </a:r>
            <a:r>
              <a:rPr lang="pt-PT" sz="1600" dirty="0"/>
              <a:t>e </a:t>
            </a:r>
            <a:r>
              <a:rPr lang="pt-PT" sz="1600" i="1" dirty="0"/>
              <a:t>trilho para os cabos (cable tray)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90476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3536140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53613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63709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235441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27509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128652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330163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128977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10894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Apresentação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 &amp; Objetivo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84128-E74A-4C41-9B01-299702BF7064}"/>
              </a:ext>
            </a:extLst>
          </p:cNvPr>
          <p:cNvSpPr txBox="1"/>
          <p:nvPr/>
        </p:nvSpPr>
        <p:spPr>
          <a:xfrm>
            <a:off x="1099928" y="2447290"/>
            <a:ext cx="2676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Equipe desenvolvedora:</a:t>
            </a:r>
          </a:p>
          <a:p>
            <a:endParaRPr lang="pt-BR" dirty="0"/>
          </a:p>
          <a:p>
            <a:r>
              <a:rPr lang="pt-BR" dirty="0"/>
              <a:t>Breno Sales da Silva</a:t>
            </a:r>
          </a:p>
          <a:p>
            <a:r>
              <a:rPr lang="pt-BR" dirty="0"/>
              <a:t>Leandro da Silva Pimentel</a:t>
            </a:r>
          </a:p>
          <a:p>
            <a:r>
              <a:rPr lang="pt-BR" dirty="0"/>
              <a:t>Luan Silva Aguiar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95086-0B7E-444B-8F8E-963C0038CB55}"/>
              </a:ext>
            </a:extLst>
          </p:cNvPr>
          <p:cNvSpPr txBox="1"/>
          <p:nvPr/>
        </p:nvSpPr>
        <p:spPr>
          <a:xfrm>
            <a:off x="4641571" y="2447290"/>
            <a:ext cx="7255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 do projeto</a:t>
            </a:r>
          </a:p>
          <a:p>
            <a:endParaRPr lang="pt-BR" dirty="0"/>
          </a:p>
          <a:p>
            <a:r>
              <a:rPr lang="pt-BR" dirty="0"/>
              <a:t>Nosso projeto Zona Oeste Conectada, tem como objetivo de definir um link de Rádio conectando SUMARÉ x MENDANHA x UERJ-ZO.</a:t>
            </a:r>
          </a:p>
          <a:p>
            <a:endParaRPr lang="pt-BR" dirty="0"/>
          </a:p>
          <a:p>
            <a:r>
              <a:rPr lang="pt-BR" dirty="0"/>
              <a:t>O projeto também contará com o objetivo de prover acesso à internet no campus da UERJ-ZO, incluindo no processo o mapeamento do local, verificação das necessidades do campus, projetar a infraestrutura de redes e cabeamento conforme às normas IEEE 802.1x, além de selecionar os equipamentos adequados para tal infraestrutura. </a:t>
            </a:r>
          </a:p>
        </p:txBody>
      </p:sp>
      <p:pic>
        <p:nvPicPr>
          <p:cNvPr id="22" name="Graphic 21" descr="Group of men">
            <a:extLst>
              <a:ext uri="{FF2B5EF4-FFF2-40B4-BE49-F238E27FC236}">
                <a16:creationId xmlns:a16="http://schemas.microsoft.com/office/drawing/2014/main" id="{9F7FB8B0-8AE8-45C3-996D-4F171A60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78" y="2328602"/>
            <a:ext cx="593035" cy="593035"/>
          </a:xfrm>
          <a:prstGeom prst="rect">
            <a:avLst/>
          </a:prstGeom>
        </p:spPr>
      </p:pic>
      <p:pic>
        <p:nvPicPr>
          <p:cNvPr id="24" name="Graphic 23" descr="Target">
            <a:extLst>
              <a:ext uri="{FF2B5EF4-FFF2-40B4-BE49-F238E27FC236}">
                <a16:creationId xmlns:a16="http://schemas.microsoft.com/office/drawing/2014/main" id="{88E975B4-EFDE-4F1D-8CE1-1BF9AFF50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8536" y="2333338"/>
            <a:ext cx="593035" cy="593035"/>
          </a:xfrm>
          <a:prstGeom prst="rect">
            <a:avLst/>
          </a:prstGeom>
        </p:spPr>
      </p:pic>
      <p:pic>
        <p:nvPicPr>
          <p:cNvPr id="26" name="Graphic 25" descr="Graduation cap">
            <a:extLst>
              <a:ext uri="{FF2B5EF4-FFF2-40B4-BE49-F238E27FC236}">
                <a16:creationId xmlns:a16="http://schemas.microsoft.com/office/drawing/2014/main" id="{3418EEBC-046E-41B9-B08B-AD2B0D72A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674" y="4201408"/>
            <a:ext cx="593035" cy="5930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C5B2AF-698D-48FE-A824-E8E7B80EAC61}"/>
              </a:ext>
            </a:extLst>
          </p:cNvPr>
          <p:cNvSpPr txBox="1"/>
          <p:nvPr/>
        </p:nvSpPr>
        <p:spPr>
          <a:xfrm>
            <a:off x="1081709" y="4315563"/>
            <a:ext cx="2960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Orientador</a:t>
            </a:r>
          </a:p>
          <a:p>
            <a:endParaRPr lang="pt-BR" dirty="0"/>
          </a:p>
          <a:p>
            <a:r>
              <a:rPr lang="pt-BR" dirty="0"/>
              <a:t>Prof. Carlos Alberto de Lemos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531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4141767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72499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83029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213019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275008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4152146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231282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749757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99787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19966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Apresentação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 - Diagramação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DBC1E-BA59-4A1D-974D-BB6E8B24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6" y="2554139"/>
            <a:ext cx="10556867" cy="29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5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3321776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Titulo do conteúdo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Subtitulo do conteudo</a:t>
            </a:r>
          </a:p>
        </p:txBody>
      </p:sp>
    </p:spTree>
    <p:extLst>
      <p:ext uri="{BB962C8B-B14F-4D97-AF65-F5344CB8AC3E}">
        <p14:creationId xmlns:p14="http://schemas.microsoft.com/office/powerpoint/2010/main" val="402051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TCO (Total Cost of Ownership)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Antenas (Link de rádio)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1EAA-25AB-4176-AA38-E0CC96B32D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3939" y="1362379"/>
            <a:ext cx="6248400" cy="5086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DF2E37-C646-4EAF-BEFC-25886FD0AF1E}"/>
              </a:ext>
            </a:extLst>
          </p:cNvPr>
          <p:cNvSpPr/>
          <p:nvPr/>
        </p:nvSpPr>
        <p:spPr>
          <a:xfrm>
            <a:off x="1015862" y="2150005"/>
            <a:ext cx="417898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Gastos do link via rádio</a:t>
            </a:r>
          </a:p>
          <a:p>
            <a:r>
              <a:rPr lang="pt-BR" sz="1600" dirty="0"/>
              <a:t>Para realizar a ligação de link via rádio foi utilizado uma seleção de equipamento necessários para realização das conexões de ponto a ponto Sumaré x Mendanha x UERJ-ZO e os valores estimados de mão de obra necessária para a realização dos serviços.</a:t>
            </a:r>
          </a:p>
          <a:p>
            <a:endParaRPr lang="pt-BR" sz="1600" dirty="0"/>
          </a:p>
          <a:p>
            <a:r>
              <a:rPr lang="pt-BR" sz="1600" dirty="0"/>
              <a:t>Iremos considerar que o gasto com a torre de rádio nos pontos do Sumaré e Mendanha serão desconsiderados visto que por lei, a conceção de uma torre de telecomunicação deve ser de uso compartilhado entre prestadoras de serviços.</a:t>
            </a:r>
          </a:p>
          <a:p>
            <a:r>
              <a:rPr lang="pt-BR" sz="1600" dirty="0"/>
              <a:t>Lei nº 13.116 de 20 de abril de 2015</a:t>
            </a:r>
            <a:endParaRPr lang="pt-PT" sz="1600" dirty="0"/>
          </a:p>
        </p:txBody>
      </p:sp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F5F8F95F-83BE-4252-8557-8ADF14B4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827" y="2150005"/>
            <a:ext cx="593035" cy="5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TCO (Total Cost of Ownership)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Equipamentos (Rede interna)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F2E37-C646-4EAF-BEFC-25886FD0AF1E}"/>
              </a:ext>
            </a:extLst>
          </p:cNvPr>
          <p:cNvSpPr/>
          <p:nvPr/>
        </p:nvSpPr>
        <p:spPr>
          <a:xfrm>
            <a:off x="1015862" y="2150005"/>
            <a:ext cx="417898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Gastos de equipamentos de rede interna</a:t>
            </a:r>
          </a:p>
          <a:p>
            <a:r>
              <a:rPr lang="pt-BR" sz="1600" dirty="0"/>
              <a:t>Para a realização da criação de rede interna, será necessário a utilização de Switchs gerenciáveis, cabos cat6, Access Point, Servidores locais, Computador de uso, Nobreaks e outros itens relativos.</a:t>
            </a:r>
          </a:p>
          <a:p>
            <a:endParaRPr lang="pt-BR" sz="1600" dirty="0"/>
          </a:p>
          <a:p>
            <a:r>
              <a:rPr lang="pt-BR" sz="1600" dirty="0"/>
              <a:t>Lembrando que esta tabela de custos é relativo ao projeto de implantação de rede física local que atenderia a infraestrutura de redes tanto do prédio 1 quando o 2, tendo uma cobertura de rede cabeada e wireless para áreas administrativas, salas de aula, laboratórios de pesquisa, pátio e corredores.</a:t>
            </a:r>
            <a:endParaRPr lang="pt-PT" sz="1600" dirty="0"/>
          </a:p>
        </p:txBody>
      </p:sp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F5F8F95F-83BE-4252-8557-8ADF14B4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827" y="2150005"/>
            <a:ext cx="593035" cy="593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64E2E-D2C9-4267-A622-84A9272EAD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43939" y="990502"/>
            <a:ext cx="6848061" cy="54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62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TCO (Total Cost of Ownership)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F2E37-C646-4EAF-BEFC-25886FD0AF1E}"/>
              </a:ext>
            </a:extLst>
          </p:cNvPr>
          <p:cNvSpPr/>
          <p:nvPr/>
        </p:nvSpPr>
        <p:spPr>
          <a:xfrm>
            <a:off x="1015862" y="2150005"/>
            <a:ext cx="41789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Gastos de equipamentos em datacenter</a:t>
            </a:r>
          </a:p>
          <a:p>
            <a:endParaRPr lang="pt-BR" sz="1600" dirty="0"/>
          </a:p>
          <a:p>
            <a:r>
              <a:rPr lang="pt-BR" sz="1600" dirty="0"/>
              <a:t>Gastos relacionados diretamente com a montagem e preparação de um datacenter seguro onde esteja de acordo com as normas de segurança contra incêndio e refrigeração para infraestrutura local.</a:t>
            </a:r>
          </a:p>
          <a:p>
            <a:endParaRPr lang="pt-BR" sz="1600" dirty="0"/>
          </a:p>
          <a:p>
            <a:r>
              <a:rPr lang="pt-BR" sz="1600" dirty="0"/>
              <a:t>Lembrando que o datacenter principal se situa no prédio 1, e no prédio 2 estará presente um segundo datacenter de menor porte. Ambos os datacenters realizará a distribuição organizada de rede do prédio em que esteja localizado.</a:t>
            </a:r>
            <a:endParaRPr lang="pt-PT" sz="1600" dirty="0"/>
          </a:p>
        </p:txBody>
      </p:sp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F5F8F95F-83BE-4252-8557-8ADF14B4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827" y="2150005"/>
            <a:ext cx="593035" cy="593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6B0260-9277-46D2-AA87-ADB110CACA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93632" y="990502"/>
            <a:ext cx="6798368" cy="56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TCO (Total Cost of Ownership)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Custos totais do projeto On-premise (Local)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F2E37-C646-4EAF-BEFC-25886FD0AF1E}"/>
              </a:ext>
            </a:extLst>
          </p:cNvPr>
          <p:cNvSpPr/>
          <p:nvPr/>
        </p:nvSpPr>
        <p:spPr>
          <a:xfrm>
            <a:off x="1015862" y="2150005"/>
            <a:ext cx="423971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Gastos totais do projeto</a:t>
            </a:r>
          </a:p>
          <a:p>
            <a:endParaRPr lang="pt-BR" sz="1600" dirty="0"/>
          </a:p>
          <a:p>
            <a:r>
              <a:rPr lang="pt-BR" sz="1600" dirty="0"/>
              <a:t>Somando as grandes contabilidades relacionadas a parte de Antenas, Equipamentos e Datacenters que estão descriminados nos slides anteriores, temos um montante de R$ 336.555,70 para implementação do projeto fora os gastos de manutenção anual eo gerador de energia para sustentação de possíveis falhas energéticas.</a:t>
            </a:r>
          </a:p>
          <a:p>
            <a:endParaRPr lang="pt-BR" sz="1600" dirty="0"/>
          </a:p>
          <a:p>
            <a:r>
              <a:rPr lang="pt-BR" sz="1600" dirty="0"/>
              <a:t>Os gastos anuais para manutenção onde se enquadra profissionais para a realização da manutenção, troca de equipamentos comd efeito, sistemas de incêndio e segurança, o custos giram em aproximadamente </a:t>
            </a:r>
            <a:r>
              <a:rPr lang="pt-BR" sz="1600" b="1" dirty="0"/>
              <a:t>10%</a:t>
            </a:r>
            <a:r>
              <a:rPr lang="pt-BR" sz="1600" dirty="0"/>
              <a:t> do valor do projeto completo anualmente.</a:t>
            </a:r>
          </a:p>
        </p:txBody>
      </p:sp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F5F8F95F-83BE-4252-8557-8ADF14B4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827" y="2150005"/>
            <a:ext cx="593035" cy="593035"/>
          </a:xfrm>
          <a:prstGeom prst="rect">
            <a:avLst/>
          </a:prstGeom>
        </p:spPr>
      </p:pic>
      <p:pic>
        <p:nvPicPr>
          <p:cNvPr id="9" name="Graphic 8" descr="Satellite dish">
            <a:extLst>
              <a:ext uri="{FF2B5EF4-FFF2-40B4-BE49-F238E27FC236}">
                <a16:creationId xmlns:a16="http://schemas.microsoft.com/office/drawing/2014/main" id="{C31A9D21-4A38-4D6C-98A2-940A88B47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6421" y="1951224"/>
            <a:ext cx="630568" cy="593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07856-CE28-4A3E-9CCB-53271CD5F790}"/>
              </a:ext>
            </a:extLst>
          </p:cNvPr>
          <p:cNvSpPr/>
          <p:nvPr/>
        </p:nvSpPr>
        <p:spPr>
          <a:xfrm>
            <a:off x="7596749" y="2063075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Antenas:  R$ 41.899,00</a:t>
            </a:r>
            <a:endParaRPr lang="pt-BR" sz="1600" dirty="0"/>
          </a:p>
        </p:txBody>
      </p:sp>
      <p:pic>
        <p:nvPicPr>
          <p:cNvPr id="5" name="Graphic 4" descr="Wireless router">
            <a:extLst>
              <a:ext uri="{FF2B5EF4-FFF2-40B4-BE49-F238E27FC236}">
                <a16:creationId xmlns:a16="http://schemas.microsoft.com/office/drawing/2014/main" id="{83162B42-373E-43F8-A360-2DC8363A0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3657" y="2599651"/>
            <a:ext cx="630568" cy="6305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543D46-1968-41BC-8F53-B1A8987FCBC9}"/>
              </a:ext>
            </a:extLst>
          </p:cNvPr>
          <p:cNvSpPr/>
          <p:nvPr/>
        </p:nvSpPr>
        <p:spPr>
          <a:xfrm>
            <a:off x="7596749" y="2730269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Equipamentos:  R$ 174.706,70</a:t>
            </a:r>
            <a:endParaRPr lang="pt-BR" sz="1600" dirty="0"/>
          </a:p>
        </p:txBody>
      </p:sp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E8B252B-A8F3-4C44-ABC6-F27CC448B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6181" y="3330317"/>
            <a:ext cx="630568" cy="6305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DDA79C-EDC4-4057-80A9-9D7282377901}"/>
              </a:ext>
            </a:extLst>
          </p:cNvPr>
          <p:cNvSpPr/>
          <p:nvPr/>
        </p:nvSpPr>
        <p:spPr>
          <a:xfrm>
            <a:off x="7564225" y="3397463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Datacenter:  R$ 119.950,00</a:t>
            </a:r>
            <a:endParaRPr lang="pt-BR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071541-515F-41FF-9958-1C5B4A362C8B}"/>
              </a:ext>
            </a:extLst>
          </p:cNvPr>
          <p:cNvCxnSpPr/>
          <p:nvPr/>
        </p:nvCxnSpPr>
        <p:spPr>
          <a:xfrm>
            <a:off x="6933657" y="4081671"/>
            <a:ext cx="3999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Coins">
            <a:extLst>
              <a:ext uri="{FF2B5EF4-FFF2-40B4-BE49-F238E27FC236}">
                <a16:creationId xmlns:a16="http://schemas.microsoft.com/office/drawing/2014/main" id="{7F7CD2C6-BD75-4138-9E45-A01B3AB4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6181" y="4209735"/>
            <a:ext cx="593035" cy="5930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5314D1-3A2C-4691-9EF4-E6D38ECADE4B}"/>
              </a:ext>
            </a:extLst>
          </p:cNvPr>
          <p:cNvSpPr/>
          <p:nvPr/>
        </p:nvSpPr>
        <p:spPr>
          <a:xfrm>
            <a:off x="7596749" y="4321586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Subtotal:  R$ 336.555,70</a:t>
            </a:r>
            <a:endParaRPr lang="pt-BR" sz="1600" dirty="0"/>
          </a:p>
        </p:txBody>
      </p:sp>
      <p:pic>
        <p:nvPicPr>
          <p:cNvPr id="21" name="Graphic 20" descr="Full battery">
            <a:extLst>
              <a:ext uri="{FF2B5EF4-FFF2-40B4-BE49-F238E27FC236}">
                <a16:creationId xmlns:a16="http://schemas.microsoft.com/office/drawing/2014/main" id="{86A3CB70-1D68-4191-9CE7-D4A19A02E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6181" y="4864787"/>
            <a:ext cx="593035" cy="5930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CA2CE4-C60C-40A1-9DD6-7832B564BCEA}"/>
              </a:ext>
            </a:extLst>
          </p:cNvPr>
          <p:cNvSpPr/>
          <p:nvPr/>
        </p:nvSpPr>
        <p:spPr>
          <a:xfrm>
            <a:off x="7559216" y="4971003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Gerador:  R$ 72.599,00</a:t>
            </a:r>
            <a:endParaRPr lang="pt-BR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1A2A9A-333E-46F9-B470-9B1E32D171A0}"/>
              </a:ext>
            </a:extLst>
          </p:cNvPr>
          <p:cNvCxnSpPr/>
          <p:nvPr/>
        </p:nvCxnSpPr>
        <p:spPr>
          <a:xfrm>
            <a:off x="6966181" y="5504204"/>
            <a:ext cx="3999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oins">
            <a:extLst>
              <a:ext uri="{FF2B5EF4-FFF2-40B4-BE49-F238E27FC236}">
                <a16:creationId xmlns:a16="http://schemas.microsoft.com/office/drawing/2014/main" id="{04C2D31D-9D05-4BC0-8B64-D4B51A45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6421" y="5590600"/>
            <a:ext cx="593035" cy="5930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D53D64-0050-406E-8526-5CDA51717964}"/>
              </a:ext>
            </a:extLst>
          </p:cNvPr>
          <p:cNvSpPr/>
          <p:nvPr/>
        </p:nvSpPr>
        <p:spPr>
          <a:xfrm>
            <a:off x="7566989" y="5702451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Total:  R$ 409.154,70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25415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TCO (Total Cost of Ownership)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Custos totais do projeto Cloud (em nuvem)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F2E37-C646-4EAF-BEFC-25886FD0AF1E}"/>
              </a:ext>
            </a:extLst>
          </p:cNvPr>
          <p:cNvSpPr/>
          <p:nvPr/>
        </p:nvSpPr>
        <p:spPr>
          <a:xfrm>
            <a:off x="1015862" y="2150005"/>
            <a:ext cx="423971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Gastos totais do projeto CLOUD</a:t>
            </a:r>
          </a:p>
          <a:p>
            <a:endParaRPr lang="pt-BR" sz="1600" dirty="0"/>
          </a:p>
          <a:p>
            <a:r>
              <a:rPr lang="pt-BR" sz="1600" dirty="0"/>
              <a:t>Os gastos que teremos ao realizar um projeto em nuvem para toda a parte de redes, assim não precisando ter gastos diretos com a criação de uma infraestrutura para um datacenter e seus equipamentos agregados (servidores, pc para gerenciamento, nobreaks), serão substituidos por assinaturas de serviços para solução de servidores.</a:t>
            </a:r>
          </a:p>
          <a:p>
            <a:endParaRPr lang="pt-BR" sz="1600" dirty="0"/>
          </a:p>
          <a:p>
            <a:r>
              <a:rPr lang="pt-BR" sz="1600" dirty="0"/>
              <a:t>Será mantido os gastos a serem considerados a parte de </a:t>
            </a:r>
            <a:r>
              <a:rPr lang="pt-BR" sz="1600" b="1" dirty="0"/>
              <a:t>10%</a:t>
            </a:r>
            <a:r>
              <a:rPr lang="pt-BR" sz="1600" dirty="0"/>
              <a:t> para reparos de eventuais mal funcionamento de equipamentos anualmente.</a:t>
            </a:r>
          </a:p>
        </p:txBody>
      </p:sp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F5F8F95F-83BE-4252-8557-8ADF14B4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827" y="2150005"/>
            <a:ext cx="593035" cy="593035"/>
          </a:xfrm>
          <a:prstGeom prst="rect">
            <a:avLst/>
          </a:prstGeom>
        </p:spPr>
      </p:pic>
      <p:pic>
        <p:nvPicPr>
          <p:cNvPr id="9" name="Graphic 8" descr="Satellite dish">
            <a:extLst>
              <a:ext uri="{FF2B5EF4-FFF2-40B4-BE49-F238E27FC236}">
                <a16:creationId xmlns:a16="http://schemas.microsoft.com/office/drawing/2014/main" id="{C31A9D21-4A38-4D6C-98A2-940A88B47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6421" y="1513905"/>
            <a:ext cx="630568" cy="593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07856-CE28-4A3E-9CCB-53271CD5F790}"/>
              </a:ext>
            </a:extLst>
          </p:cNvPr>
          <p:cNvSpPr/>
          <p:nvPr/>
        </p:nvSpPr>
        <p:spPr>
          <a:xfrm>
            <a:off x="7596749" y="1625756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Antenas:  R$ 41.899,00</a:t>
            </a:r>
            <a:endParaRPr lang="pt-BR" sz="1600" dirty="0"/>
          </a:p>
        </p:txBody>
      </p:sp>
      <p:pic>
        <p:nvPicPr>
          <p:cNvPr id="5" name="Graphic 4" descr="Wireless router">
            <a:extLst>
              <a:ext uri="{FF2B5EF4-FFF2-40B4-BE49-F238E27FC236}">
                <a16:creationId xmlns:a16="http://schemas.microsoft.com/office/drawing/2014/main" id="{83162B42-373E-43F8-A360-2DC8363A0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3657" y="2162332"/>
            <a:ext cx="630568" cy="6305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543D46-1968-41BC-8F53-B1A8987FCBC9}"/>
              </a:ext>
            </a:extLst>
          </p:cNvPr>
          <p:cNvSpPr/>
          <p:nvPr/>
        </p:nvSpPr>
        <p:spPr>
          <a:xfrm>
            <a:off x="7596749" y="2292950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Equipamentos:  R$ 140.379,70</a:t>
            </a:r>
            <a:endParaRPr lang="pt-BR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071541-515F-41FF-9958-1C5B4A362C8B}"/>
              </a:ext>
            </a:extLst>
          </p:cNvPr>
          <p:cNvCxnSpPr/>
          <p:nvPr/>
        </p:nvCxnSpPr>
        <p:spPr>
          <a:xfrm>
            <a:off x="6933657" y="2928734"/>
            <a:ext cx="3999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Coins">
            <a:extLst>
              <a:ext uri="{FF2B5EF4-FFF2-40B4-BE49-F238E27FC236}">
                <a16:creationId xmlns:a16="http://schemas.microsoft.com/office/drawing/2014/main" id="{7F7CD2C6-BD75-4138-9E45-A01B3AB4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6181" y="3054008"/>
            <a:ext cx="593035" cy="5930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5314D1-3A2C-4691-9EF4-E6D38ECADE4B}"/>
              </a:ext>
            </a:extLst>
          </p:cNvPr>
          <p:cNvSpPr/>
          <p:nvPr/>
        </p:nvSpPr>
        <p:spPr>
          <a:xfrm>
            <a:off x="7596749" y="3165859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Subtotal:  R$ 182.278,70</a:t>
            </a:r>
            <a:endParaRPr lang="pt-B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346E78-C47A-4AE1-960A-6F62CF4CE58E}"/>
              </a:ext>
            </a:extLst>
          </p:cNvPr>
          <p:cNvSpPr/>
          <p:nvPr/>
        </p:nvSpPr>
        <p:spPr>
          <a:xfrm>
            <a:off x="8411758" y="1124060"/>
            <a:ext cx="159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Gastos Iniciais</a:t>
            </a:r>
            <a:endParaRPr lang="pt-B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33AB4-2199-48D2-9F4F-5917AA5A6A59}"/>
              </a:ext>
            </a:extLst>
          </p:cNvPr>
          <p:cNvSpPr/>
          <p:nvPr/>
        </p:nvSpPr>
        <p:spPr>
          <a:xfrm>
            <a:off x="7559216" y="4493505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Contratos de serviços:  R$ </a:t>
            </a:r>
            <a:r>
              <a:rPr lang="pt-PT" b="1" dirty="0"/>
              <a:t>127.612,92</a:t>
            </a:r>
            <a:endParaRPr lang="pt-BR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B12B44-D88B-4D4B-BD8E-FE11327CD2F2}"/>
              </a:ext>
            </a:extLst>
          </p:cNvPr>
          <p:cNvSpPr/>
          <p:nvPr/>
        </p:nvSpPr>
        <p:spPr>
          <a:xfrm>
            <a:off x="7559216" y="5160699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Reparos de Equip.:  R$ 18.227,87</a:t>
            </a:r>
            <a:endParaRPr lang="pt-BR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B825BA-868D-4B80-B7F1-A6A042278477}"/>
              </a:ext>
            </a:extLst>
          </p:cNvPr>
          <p:cNvCxnSpPr/>
          <p:nvPr/>
        </p:nvCxnSpPr>
        <p:spPr>
          <a:xfrm>
            <a:off x="6896124" y="5796483"/>
            <a:ext cx="3999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Coins">
            <a:extLst>
              <a:ext uri="{FF2B5EF4-FFF2-40B4-BE49-F238E27FC236}">
                <a16:creationId xmlns:a16="http://schemas.microsoft.com/office/drawing/2014/main" id="{627C979D-3910-4BDE-B212-FEC643AE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8648" y="5921757"/>
            <a:ext cx="593035" cy="59303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B04AED1-D93B-4033-9B64-414A738FA549}"/>
              </a:ext>
            </a:extLst>
          </p:cNvPr>
          <p:cNvSpPr/>
          <p:nvPr/>
        </p:nvSpPr>
        <p:spPr>
          <a:xfrm>
            <a:off x="7559216" y="6033608"/>
            <a:ext cx="392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Subtotal:  R$ 145.840,79</a:t>
            </a:r>
            <a:endParaRPr lang="pt-BR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269654-A5DE-4C94-A5DB-CC1BBDC35148}"/>
              </a:ext>
            </a:extLst>
          </p:cNvPr>
          <p:cNvSpPr/>
          <p:nvPr/>
        </p:nvSpPr>
        <p:spPr>
          <a:xfrm>
            <a:off x="8374225" y="4018313"/>
            <a:ext cx="159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Gastos Anuais</a:t>
            </a:r>
            <a:endParaRPr lang="pt-BR" sz="1600" dirty="0"/>
          </a:p>
        </p:txBody>
      </p:sp>
      <p:pic>
        <p:nvPicPr>
          <p:cNvPr id="10" name="Graphic 9" descr="Contract">
            <a:extLst>
              <a:ext uri="{FF2B5EF4-FFF2-40B4-BE49-F238E27FC236}">
                <a16:creationId xmlns:a16="http://schemas.microsoft.com/office/drawing/2014/main" id="{30779605-39E1-45AA-BC9A-3F194525A9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8647" y="4381653"/>
            <a:ext cx="593035" cy="593035"/>
          </a:xfrm>
          <a:prstGeom prst="rect">
            <a:avLst/>
          </a:prstGeom>
        </p:spPr>
      </p:pic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4B7C9063-B402-4CAD-975A-EFC216D395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5094" y="5026679"/>
            <a:ext cx="630568" cy="6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Estrutura Analítica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Organização da rede W-MAN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5E97FCCF-1E50-4B83-AE9C-0A9758ED07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835" y="1634932"/>
            <a:ext cx="8032060" cy="43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Estrutura Analítica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Organização da rede W-LAN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865B7CCF-83C6-4F65-AB93-AA009821F6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5790" y="1881822"/>
            <a:ext cx="9515061" cy="43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Sumaré x Mendanha x UERJ-ZO</a:t>
            </a:r>
            <a:endParaRPr lang="pt-BR" dirty="0"/>
          </a:p>
        </p:txBody>
      </p:sp>
      <p:pic>
        <p:nvPicPr>
          <p:cNvPr id="5" name="image34.jpeg">
            <a:extLst>
              <a:ext uri="{FF2B5EF4-FFF2-40B4-BE49-F238E27FC236}">
                <a16:creationId xmlns:a16="http://schemas.microsoft.com/office/drawing/2014/main" id="{82C70DB0-212E-4BF6-9BF3-3DBF5E5829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039" y="2230754"/>
            <a:ext cx="6123126" cy="385199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B37CEFE-71AC-4306-96D3-9DB96126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6989" y="2281018"/>
            <a:ext cx="593035" cy="593035"/>
          </a:xfrm>
          <a:prstGeom prst="rect">
            <a:avLst/>
          </a:prstGeom>
        </p:spPr>
      </p:pic>
      <p:pic>
        <p:nvPicPr>
          <p:cNvPr id="3" name="Graphic 2" descr="Map with pin">
            <a:extLst>
              <a:ext uri="{FF2B5EF4-FFF2-40B4-BE49-F238E27FC236}">
                <a16:creationId xmlns:a16="http://schemas.microsoft.com/office/drawing/2014/main" id="{D04FE12B-8D36-4D92-8BA4-88D984B76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6989" y="4244384"/>
            <a:ext cx="593035" cy="593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343904" y="2230754"/>
            <a:ext cx="34637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</a:t>
            </a:r>
          </a:p>
          <a:p>
            <a:r>
              <a:rPr lang="pt-BR" sz="1600" dirty="0"/>
              <a:t>Realizar uma conexão via rádio entre a torre do Sumaré até a UERJ-ZO utilizando um repetidor passivo na torre de rádio do Mendanha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E6640-B7B2-4249-B7AE-4BC61E92F452}"/>
              </a:ext>
            </a:extLst>
          </p:cNvPr>
          <p:cNvSpPr txBox="1"/>
          <p:nvPr/>
        </p:nvSpPr>
        <p:spPr>
          <a:xfrm>
            <a:off x="8343904" y="4244384"/>
            <a:ext cx="34637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Localizações</a:t>
            </a:r>
          </a:p>
          <a:p>
            <a:r>
              <a:rPr lang="pt-BR" sz="1600" dirty="0"/>
              <a:t>Sumaré – Torre de rádio localizada dentro do parque nacional da Tijuca.</a:t>
            </a:r>
          </a:p>
          <a:p>
            <a:r>
              <a:rPr lang="pt-BR" sz="1600" dirty="0"/>
              <a:t>Mendanha – Torre de rádio localizada no morro do Mendanha.</a:t>
            </a:r>
          </a:p>
          <a:p>
            <a:r>
              <a:rPr lang="pt-BR" sz="1600" dirty="0"/>
              <a:t>UERJ-ZO – Campus universitário localizado no centro de Campo grande 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36941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Link de fibra óptica ligando UERJ-ZO a UFRJ (Fundão)</a:t>
            </a:r>
            <a:endParaRPr lang="pt-BR" dirty="0"/>
          </a:p>
        </p:txBody>
      </p:sp>
      <p:pic>
        <p:nvPicPr>
          <p:cNvPr id="5" name="image34.jpeg">
            <a:extLst>
              <a:ext uri="{FF2B5EF4-FFF2-40B4-BE49-F238E27FC236}">
                <a16:creationId xmlns:a16="http://schemas.microsoft.com/office/drawing/2014/main" id="{82C70DB0-212E-4BF6-9BF3-3DBF5E5829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039" y="2230754"/>
            <a:ext cx="6123126" cy="385199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B37CEFE-71AC-4306-96D3-9DB96126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6989" y="2281018"/>
            <a:ext cx="593035" cy="593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343904" y="2230754"/>
            <a:ext cx="3463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</a:t>
            </a:r>
          </a:p>
          <a:p>
            <a:r>
              <a:rPr lang="pt-BR" sz="1600" dirty="0"/>
              <a:t>Realizar uma conexão via fibra óptica ao fundão para ter um link de rede de pesquisa dedicada entre as universidades e com grande velocidade de dados.</a:t>
            </a:r>
          </a:p>
        </p:txBody>
      </p:sp>
      <p:pic>
        <p:nvPicPr>
          <p:cNvPr id="11" name="image47.jpeg">
            <a:extLst>
              <a:ext uri="{FF2B5EF4-FFF2-40B4-BE49-F238E27FC236}">
                <a16:creationId xmlns:a16="http://schemas.microsoft.com/office/drawing/2014/main" id="{4DE34710-562F-4930-8F65-B55997B5963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0038" y="2174680"/>
            <a:ext cx="6123125" cy="39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EE0AE9-93F7-439C-8120-EAC0FA37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8" y="184665"/>
            <a:ext cx="1591503" cy="16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2E95-652B-483F-8EFF-A26CA167B83F}"/>
              </a:ext>
            </a:extLst>
          </p:cNvPr>
          <p:cNvSpPr txBox="1"/>
          <p:nvPr/>
        </p:nvSpPr>
        <p:spPr>
          <a:xfrm>
            <a:off x="1974572" y="590392"/>
            <a:ext cx="559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Links de rádio frequência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A703-8DA7-467F-86E8-7BA566B2FD48}"/>
              </a:ext>
            </a:extLst>
          </p:cNvPr>
          <p:cNvSpPr txBox="1"/>
          <p:nvPr/>
        </p:nvSpPr>
        <p:spPr>
          <a:xfrm>
            <a:off x="1974572" y="993047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Torre do Sumaré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80FDF-350E-468C-A0E3-728FAFFD9074}"/>
              </a:ext>
            </a:extLst>
          </p:cNvPr>
          <p:cNvSpPr txBox="1"/>
          <p:nvPr/>
        </p:nvSpPr>
        <p:spPr>
          <a:xfrm>
            <a:off x="8219984" y="2230754"/>
            <a:ext cx="34637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Informações gerais</a:t>
            </a:r>
          </a:p>
          <a:p>
            <a:r>
              <a:rPr lang="pt-BR" sz="1600" dirty="0"/>
              <a:t>Com aproximadamente 27 km² e mais de 30 torres que atendem as necessidades de rádio frequência, assim como também sinais de tv instaladas no final dos anos 50, o espaço foi formalizado em 2020.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E6640-B7B2-4249-B7AE-4BC61E92F452}"/>
              </a:ext>
            </a:extLst>
          </p:cNvPr>
          <p:cNvSpPr txBox="1"/>
          <p:nvPr/>
        </p:nvSpPr>
        <p:spPr>
          <a:xfrm>
            <a:off x="8219984" y="4244384"/>
            <a:ext cx="34637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Geografia</a:t>
            </a:r>
          </a:p>
          <a:p>
            <a:r>
              <a:rPr lang="pt-BR" sz="1600" dirty="0"/>
              <a:t>Torre de rádio localizada dentro do parque nacional da Tijuca.</a:t>
            </a:r>
          </a:p>
          <a:p>
            <a:r>
              <a:rPr lang="pt-BR" sz="1600" dirty="0"/>
              <a:t>Com presença de torres de rádio de 165 metros de altura e localizado a aproximadamente 744 metros acima do nível do mar.</a:t>
            </a:r>
          </a:p>
        </p:txBody>
      </p:sp>
      <p:pic>
        <p:nvPicPr>
          <p:cNvPr id="13" name="image24.jpeg">
            <a:extLst>
              <a:ext uri="{FF2B5EF4-FFF2-40B4-BE49-F238E27FC236}">
                <a16:creationId xmlns:a16="http://schemas.microsoft.com/office/drawing/2014/main" id="{7FF017B8-FF1E-4450-9D7A-6AD18E3EC4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725" y="1966009"/>
            <a:ext cx="4387091" cy="2689136"/>
          </a:xfrm>
          <a:prstGeom prst="rect">
            <a:avLst/>
          </a:prstGeom>
        </p:spPr>
      </p:pic>
      <p:pic>
        <p:nvPicPr>
          <p:cNvPr id="14" name="image23.jpeg">
            <a:extLst>
              <a:ext uri="{FF2B5EF4-FFF2-40B4-BE49-F238E27FC236}">
                <a16:creationId xmlns:a16="http://schemas.microsoft.com/office/drawing/2014/main" id="{48BCF368-1F34-4682-B991-342FC4DCF7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3968" y="2941516"/>
            <a:ext cx="3673696" cy="2689136"/>
          </a:xfrm>
          <a:prstGeom prst="rect">
            <a:avLst/>
          </a:prstGeom>
        </p:spPr>
      </p:pic>
      <p:pic>
        <p:nvPicPr>
          <p:cNvPr id="15" name="image25.jpeg">
            <a:extLst>
              <a:ext uri="{FF2B5EF4-FFF2-40B4-BE49-F238E27FC236}">
                <a16:creationId xmlns:a16="http://schemas.microsoft.com/office/drawing/2014/main" id="{80AF05FC-5497-44F3-8852-0460682588B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550" y="3716480"/>
            <a:ext cx="3673696" cy="2689136"/>
          </a:xfrm>
          <a:prstGeom prst="rect">
            <a:avLst/>
          </a:prstGeom>
        </p:spPr>
      </p:pic>
      <p:pic>
        <p:nvPicPr>
          <p:cNvPr id="16" name="Graphic 15" descr="Compass">
            <a:extLst>
              <a:ext uri="{FF2B5EF4-FFF2-40B4-BE49-F238E27FC236}">
                <a16:creationId xmlns:a16="http://schemas.microsoft.com/office/drawing/2014/main" id="{523552AE-D73A-45C0-A6B5-9A1CB97EA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6988" y="4244384"/>
            <a:ext cx="593035" cy="593035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AAF9FAE9-B489-4325-A0DB-B2A462982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6988" y="2230754"/>
            <a:ext cx="593035" cy="5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1941</Words>
  <Application>Microsoft Office PowerPoint</Application>
  <PresentationFormat>Widescreen</PresentationFormat>
  <Paragraphs>229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Office Theme</vt:lpstr>
      <vt:lpstr>Projeto Zona Oeste Conectada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Zona Oeste Conectada</dc:title>
  <dc:creator>Breno Sales</dc:creator>
  <cp:lastModifiedBy>Breno Sales</cp:lastModifiedBy>
  <cp:revision>41</cp:revision>
  <dcterms:created xsi:type="dcterms:W3CDTF">2024-11-07T01:27:50Z</dcterms:created>
  <dcterms:modified xsi:type="dcterms:W3CDTF">2024-11-08T22:57:57Z</dcterms:modified>
</cp:coreProperties>
</file>