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LEONOR MENDES" initials="GLM" lastIdx="1" clrIdx="0">
    <p:extLst>
      <p:ext uri="{19B8F6BF-5375-455C-9EA6-DF929625EA0E}">
        <p15:presenceInfo xmlns:p15="http://schemas.microsoft.com/office/powerpoint/2012/main" userId="S::gabriel.mendes56@etec.sp.gov.br::8e2ea2cb-8f1c-4c7a-a34a-1128eea0d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500"/>
    <a:srgbClr val="3366FF"/>
    <a:srgbClr val="E59F01"/>
    <a:srgbClr val="F1F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C6B5-D079-4F11-8283-335439EA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293DF-7F5F-40BC-AB54-E3B262310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D3421-3018-472F-9E34-0F82B3D0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16AA1-66F3-4D39-AADC-18BC0CD6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DC6096-6402-4DA9-B179-E006427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8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D9493-2982-4ED4-961D-F8739A8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CBCB75-07B1-4EDA-B540-16AC4FE9E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3095B-72DB-42F2-AA64-77F0A82E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FDF06-E2CA-46EC-ADA7-B137127C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B3E37-2182-4BF5-842C-5A3A7D29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7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BDFB2-CCA2-4F53-BC48-B1F680123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7B1748-E04E-4C56-BD64-B24C5BFC2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334CA-AB26-44E3-BD6E-C77F9E6D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A5EC94-6D69-414A-841F-2C43BA49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6904CD-2C6B-44C0-B7BF-F774401B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D2696-1454-446C-9A02-8DFCD5FE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D7CDC-01E2-43A8-B045-096160E2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FD887-A04E-46F9-978D-33DDF2E6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72D0D-42BC-4506-BF1F-558AA193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01DBAE-45A1-41D2-8A6E-91C92309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49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5162-AAC3-408C-9133-8FFD374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C587EA-A291-4AA8-96EA-AA1BEBAB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5034D-AC76-45F0-942C-EA4B0FA8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85170C-C134-46FE-97FE-20D2255A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7216A-19F2-49A7-AB3A-B8D01CD6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23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7F4CF-DACD-48C9-AD72-46166221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CD5C0-7221-4F8D-B0C0-B0D8B853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77FC92-6200-40EC-A9AD-73278B76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3C782A-9010-44EC-A9CC-B30A44FA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1A94A1-B7AE-4594-B10E-CAC1E690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2A75BE-E318-462D-B2B3-09D78E82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96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B509B-9BED-4FFA-B5BD-D1F34928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222EA7-2EBE-4BC7-B2A7-FABF3AEA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B90AFB-6B84-43EE-879E-95CA54A02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562C6C-58FE-49F1-BC11-BA7206E0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39C271-579A-4CE2-A3DE-C244B0CE9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98C9A2-C595-4A66-915D-2B969C25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791AB6-C28A-4106-9605-38BD6C44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2DEB70-D4F6-4224-BA2A-5787194A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5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28F69-80EF-44E9-A1D5-F507E2AA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945ADC-ACBF-47DE-A04F-F58884F2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F91235-582C-434C-9650-B2419DB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807E67-FDC9-4F0F-9695-3A291B01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01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F18E4A-4100-4CC5-B948-157DC9E3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4F78EB-A6A3-4761-9044-8C447E4B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8A7E0-4A6D-4877-8A7B-871FCCC6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07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C2F3A-499C-46B5-B021-F38DE5ED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30499-3E63-41F5-8203-000D5874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F4113F-FF7C-4A94-8399-7508F2C7D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6E351-A630-4F3B-BD8F-1FBEA75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370C9F-ED14-441E-95CD-D99FD0D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8E9BF-F094-412A-8665-16559C8B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49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C7401-9A6C-4A99-B5B1-405D2177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FA3CAC-EADE-4DCB-8D23-C61AD319E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05028C-0E1C-463F-BA61-17A53D9F9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5033BE-677A-49AD-A861-B887F58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FDF905-3A13-45B6-ADCA-4F609900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14736B-3A2F-4214-9108-D9AD381A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3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572F5D-0568-4E90-B84A-545A6C12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0128B9-16AA-45C8-814A-266B29B3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2F9FF-AB66-409D-9098-21DD467BB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0388-4B6F-480E-AB0B-6EA038A9437B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72BAC-A160-49C4-910B-62C737246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93157-A380-4987-8633-3BCB98EA7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F9A7-1F2E-4501-BA8C-C5779C57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15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6B1857-F885-4789-9337-086B0750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A53AE1-089C-46B4-BBB8-CFFFF9046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123D3D-2274-4EF1-91CB-79559E483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AF97C-0295-495F-82DB-3A9642FB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B53E1-5344-487D-807D-FD6DD9745DB1}"/>
              </a:ext>
            </a:extLst>
          </p:cNvPr>
          <p:cNvSpPr txBox="1"/>
          <p:nvPr/>
        </p:nvSpPr>
        <p:spPr>
          <a:xfrm>
            <a:off x="219220" y="82897"/>
            <a:ext cx="5876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Estudo do cenário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4D31EA-6F5B-4483-8FA1-538573A6204A}"/>
              </a:ext>
            </a:extLst>
          </p:cNvPr>
          <p:cNvSpPr txBox="1"/>
          <p:nvPr/>
        </p:nvSpPr>
        <p:spPr>
          <a:xfrm>
            <a:off x="484747" y="2332013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“Sistema escolar possui alto custo”</a:t>
            </a:r>
          </a:p>
          <a:p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				</a:t>
            </a:r>
            <a:r>
              <a:rPr lang="pt-BR" sz="2400" dirty="0" err="1">
                <a:solidFill>
                  <a:srgbClr val="E59F01"/>
                </a:solidFill>
                <a:latin typeface="Century Gothic" panose="020B0502020202020204" pitchFamily="34" charset="0"/>
              </a:rPr>
              <a:t>Deltasge</a:t>
            </a: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E858BF-E0DA-4B9E-B69E-9E97BE18CF8A}"/>
              </a:ext>
            </a:extLst>
          </p:cNvPr>
          <p:cNvSpPr txBox="1"/>
          <p:nvPr/>
        </p:nvSpPr>
        <p:spPr>
          <a:xfrm>
            <a:off x="484746" y="3473134"/>
            <a:ext cx="53457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Fortalece a imagem;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Maior credibilidade;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Aumenta o número de clientes;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Fornece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3359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AF97C-0295-495F-82DB-3A9642FB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B53E1-5344-487D-807D-FD6DD9745DB1}"/>
              </a:ext>
            </a:extLst>
          </p:cNvPr>
          <p:cNvSpPr txBox="1"/>
          <p:nvPr/>
        </p:nvSpPr>
        <p:spPr>
          <a:xfrm>
            <a:off x="219220" y="82897"/>
            <a:ext cx="5876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Estudo do cenário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4D31EA-6F5B-4483-8FA1-538573A6204A}"/>
              </a:ext>
            </a:extLst>
          </p:cNvPr>
          <p:cNvSpPr txBox="1"/>
          <p:nvPr/>
        </p:nvSpPr>
        <p:spPr>
          <a:xfrm>
            <a:off x="484747" y="2332013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“Sistema escolar possui alto custo”</a:t>
            </a:r>
          </a:p>
          <a:p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				</a:t>
            </a:r>
            <a:r>
              <a:rPr lang="pt-BR" sz="2400" dirty="0" err="1">
                <a:solidFill>
                  <a:srgbClr val="E59F01"/>
                </a:solidFill>
                <a:latin typeface="Century Gothic" panose="020B0502020202020204" pitchFamily="34" charset="0"/>
              </a:rPr>
              <a:t>Deltasge</a:t>
            </a: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E858BF-E0DA-4B9E-B69E-9E97BE18CF8A}"/>
              </a:ext>
            </a:extLst>
          </p:cNvPr>
          <p:cNvSpPr txBox="1"/>
          <p:nvPr/>
        </p:nvSpPr>
        <p:spPr>
          <a:xfrm>
            <a:off x="484746" y="3473134"/>
            <a:ext cx="53457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Fortalece a imagem;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Maior credibilidade;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Aumenta o número de clientes;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Fornece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0944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AF97C-0295-495F-82DB-3A9642FB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B53E1-5344-487D-807D-FD6DD9745DB1}"/>
              </a:ext>
            </a:extLst>
          </p:cNvPr>
          <p:cNvSpPr txBox="1"/>
          <p:nvPr/>
        </p:nvSpPr>
        <p:spPr>
          <a:xfrm>
            <a:off x="219220" y="82897"/>
            <a:ext cx="5876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Estudo do cenário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E858BF-E0DA-4B9E-B69E-9E97BE18CF8A}"/>
              </a:ext>
            </a:extLst>
          </p:cNvPr>
          <p:cNvSpPr txBox="1"/>
          <p:nvPr/>
        </p:nvSpPr>
        <p:spPr>
          <a:xfrm>
            <a:off x="484746" y="2598573"/>
            <a:ext cx="534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E59F01"/>
                </a:solidFill>
                <a:latin typeface="Century Gothic" panose="020B0502020202020204" pitchFamily="34" charset="0"/>
              </a:rPr>
              <a:t>Preços:</a:t>
            </a:r>
          </a:p>
          <a:p>
            <a:r>
              <a:rPr lang="pt-BR" sz="2400" dirty="0" smtClean="0">
                <a:solidFill>
                  <a:srgbClr val="E59F01"/>
                </a:solidFill>
                <a:latin typeface="Century Gothic" panose="020B0502020202020204" pitchFamily="34" charset="0"/>
              </a:rPr>
              <a:t>R$700 // R$1000 // R$1500</a:t>
            </a:r>
          </a:p>
          <a:p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	</a:t>
            </a:r>
            <a:r>
              <a:rPr lang="pt-BR" sz="2400" dirty="0" smtClean="0">
                <a:solidFill>
                  <a:srgbClr val="E59F01"/>
                </a:solidFill>
                <a:latin typeface="Century Gothic" panose="020B0502020202020204" pitchFamily="34" charset="0"/>
              </a:rPr>
              <a:t>	Site para sua escola</a:t>
            </a: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E858BF-E0DA-4B9E-B69E-9E97BE18CF8A}"/>
              </a:ext>
            </a:extLst>
          </p:cNvPr>
          <p:cNvSpPr txBox="1"/>
          <p:nvPr/>
        </p:nvSpPr>
        <p:spPr>
          <a:xfrm>
            <a:off x="379828" y="4432733"/>
            <a:ext cx="534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E59F01"/>
                </a:solidFill>
                <a:latin typeface="Century Gothic" panose="020B0502020202020204" pitchFamily="34" charset="0"/>
              </a:rPr>
              <a:t>Preços:</a:t>
            </a:r>
          </a:p>
          <a:p>
            <a:r>
              <a:rPr lang="pt-BR" sz="2400" dirty="0" smtClean="0">
                <a:solidFill>
                  <a:srgbClr val="E59F01"/>
                </a:solidFill>
                <a:latin typeface="Century Gothic" panose="020B0502020202020204" pitchFamily="34" charset="0"/>
              </a:rPr>
              <a:t>Min. R$497 // Máx. R$2997 </a:t>
            </a: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r>
              <a:rPr lang="pt-BR" sz="2400" dirty="0" smtClean="0">
                <a:solidFill>
                  <a:srgbClr val="E59F01"/>
                </a:solidFill>
                <a:latin typeface="Century Gothic" panose="020B0502020202020204" pitchFamily="34" charset="0"/>
              </a:rPr>
              <a:t>			Agência do site</a:t>
            </a: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AF97C-0295-495F-82DB-3A9642FB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B53E1-5344-487D-807D-FD6DD9745DB1}"/>
              </a:ext>
            </a:extLst>
          </p:cNvPr>
          <p:cNvSpPr txBox="1"/>
          <p:nvPr/>
        </p:nvSpPr>
        <p:spPr>
          <a:xfrm>
            <a:off x="219220" y="82897"/>
            <a:ext cx="587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Pertinência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E858BF-E0DA-4B9E-B69E-9E97BE18CF8A}"/>
              </a:ext>
            </a:extLst>
          </p:cNvPr>
          <p:cNvSpPr txBox="1"/>
          <p:nvPr/>
        </p:nvSpPr>
        <p:spPr>
          <a:xfrm>
            <a:off x="484746" y="1732892"/>
            <a:ext cx="5345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Interface atual não agradável;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Excesso de materiais físicos;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Comunicação arcaica;</a:t>
            </a: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Divulgação limitada.</a:t>
            </a:r>
          </a:p>
        </p:txBody>
      </p:sp>
    </p:spTree>
    <p:extLst>
      <p:ext uri="{BB962C8B-B14F-4D97-AF65-F5344CB8AC3E}">
        <p14:creationId xmlns:p14="http://schemas.microsoft.com/office/powerpoint/2010/main" val="8560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AF97C-0295-495F-82DB-3A9642FB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B53E1-5344-487D-807D-FD6DD9745DB1}"/>
              </a:ext>
            </a:extLst>
          </p:cNvPr>
          <p:cNvSpPr txBox="1"/>
          <p:nvPr/>
        </p:nvSpPr>
        <p:spPr>
          <a:xfrm>
            <a:off x="219220" y="82897"/>
            <a:ext cx="587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Relevância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E858BF-E0DA-4B9E-B69E-9E97BE18CF8A}"/>
              </a:ext>
            </a:extLst>
          </p:cNvPr>
          <p:cNvSpPr txBox="1"/>
          <p:nvPr/>
        </p:nvSpPr>
        <p:spPr>
          <a:xfrm>
            <a:off x="484746" y="1732892"/>
            <a:ext cx="5345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Início: 09/12/1991 (28 anos);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Ensino renomado na região;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Utiliza somente o Facebook;</a:t>
            </a: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Necessidade de modernização.</a:t>
            </a:r>
          </a:p>
        </p:txBody>
      </p:sp>
    </p:spTree>
    <p:extLst>
      <p:ext uri="{BB962C8B-B14F-4D97-AF65-F5344CB8AC3E}">
        <p14:creationId xmlns:p14="http://schemas.microsoft.com/office/powerpoint/2010/main" val="13705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AF97C-0295-495F-82DB-3A9642FB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B53E1-5344-487D-807D-FD6DD9745DB1}"/>
              </a:ext>
            </a:extLst>
          </p:cNvPr>
          <p:cNvSpPr txBox="1"/>
          <p:nvPr/>
        </p:nvSpPr>
        <p:spPr>
          <a:xfrm>
            <a:off x="219220" y="82897"/>
            <a:ext cx="587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Viabilidade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E858BF-E0DA-4B9E-B69E-9E97BE18CF8A}"/>
              </a:ext>
            </a:extLst>
          </p:cNvPr>
          <p:cNvSpPr txBox="1"/>
          <p:nvPr/>
        </p:nvSpPr>
        <p:spPr>
          <a:xfrm>
            <a:off x="484747" y="2795064"/>
            <a:ext cx="5345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Moderna solução;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Divulgação institucional é a mais usada;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Rapidez na execução de tarefas;</a:t>
            </a: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7907BD-3CFF-479F-8DCF-A88865A6366F}"/>
              </a:ext>
            </a:extLst>
          </p:cNvPr>
          <p:cNvSpPr txBox="1"/>
          <p:nvPr/>
        </p:nvSpPr>
        <p:spPr>
          <a:xfrm>
            <a:off x="484747" y="1503320"/>
            <a:ext cx="534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“Conexão influencia a forma de atuação das empresas”</a:t>
            </a:r>
          </a:p>
          <a:p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				Cetic.br</a:t>
            </a:r>
          </a:p>
        </p:txBody>
      </p:sp>
    </p:spTree>
    <p:extLst>
      <p:ext uri="{BB962C8B-B14F-4D97-AF65-F5344CB8AC3E}">
        <p14:creationId xmlns:p14="http://schemas.microsoft.com/office/powerpoint/2010/main" val="30837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AF97C-0295-495F-82DB-3A9642FB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B53E1-5344-487D-807D-FD6DD9745DB1}"/>
              </a:ext>
            </a:extLst>
          </p:cNvPr>
          <p:cNvSpPr txBox="1"/>
          <p:nvPr/>
        </p:nvSpPr>
        <p:spPr>
          <a:xfrm>
            <a:off x="219220" y="82897"/>
            <a:ext cx="587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 smtClean="0">
                <a:solidFill>
                  <a:srgbClr val="F06500"/>
                </a:solidFill>
                <a:latin typeface="Century Gothic" panose="020B0502020202020204" pitchFamily="34" charset="0"/>
              </a:rPr>
              <a:t>Referências</a:t>
            </a:r>
            <a:endParaRPr lang="pt-BR" sz="6000" b="1" spc="600" dirty="0">
              <a:solidFill>
                <a:srgbClr val="F065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E858BF-E0DA-4B9E-B69E-9E97BE18CF8A}"/>
              </a:ext>
            </a:extLst>
          </p:cNvPr>
          <p:cNvSpPr txBox="1"/>
          <p:nvPr/>
        </p:nvSpPr>
        <p:spPr>
          <a:xfrm>
            <a:off x="371625" y="1722448"/>
            <a:ext cx="534572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>
                <a:solidFill>
                  <a:srgbClr val="F06500"/>
                </a:solidFill>
                <a:latin typeface="Century Gothic" panose="020B0502020202020204" pitchFamily="34" charset="0"/>
              </a:rPr>
              <a:t>https://cetic.br/noticia/cetic-br-promove-debate-sobre-educacao-para-a-cidadania-digital/</a:t>
            </a:r>
          </a:p>
          <a:p>
            <a:pPr marL="342900" indent="-342900">
              <a:buFont typeface="Wingdings" pitchFamily="2" charset="2"/>
              <a:buChar char="v"/>
            </a:pPr>
            <a:endParaRPr lang="pt-BR" sz="2000" u="sng" dirty="0">
              <a:solidFill>
                <a:srgbClr val="F06500"/>
              </a:solidFill>
              <a:latin typeface="Century Gothic" panose="020B0502020202020204" pitchFamily="34" charset="0"/>
            </a:endParaRPr>
          </a:p>
          <a:p>
            <a:r>
              <a:rPr lang="pt-BR" sz="2000" u="sng" dirty="0">
                <a:solidFill>
                  <a:srgbClr val="F06500"/>
                </a:solidFill>
                <a:latin typeface="Century Gothic" panose="020B0502020202020204" pitchFamily="34" charset="0"/>
              </a:rPr>
              <a:t>https://www.infoescola.com/educacao/projeto-de-pesquisa/</a:t>
            </a:r>
          </a:p>
          <a:p>
            <a:pPr marL="342900" indent="-342900">
              <a:buFont typeface="Wingdings" pitchFamily="2" charset="2"/>
              <a:buChar char="v"/>
            </a:pPr>
            <a:endParaRPr lang="pt-BR" sz="2000" u="sng" dirty="0">
              <a:solidFill>
                <a:srgbClr val="F06500"/>
              </a:solidFill>
              <a:latin typeface="Century Gothic" panose="020B0502020202020204" pitchFamily="34" charset="0"/>
            </a:endParaRPr>
          </a:p>
          <a:p>
            <a:r>
              <a:rPr lang="pt-BR" sz="2000" u="sng" dirty="0">
                <a:solidFill>
                  <a:srgbClr val="F06500"/>
                </a:solidFill>
                <a:latin typeface="Century Gothic" panose="020B0502020202020204" pitchFamily="34" charset="0"/>
              </a:rPr>
              <a:t>https://vanzolini.org.br/weblog/2014/10/16/a-viabilidade-de-projetos-em-dez-licoes/</a:t>
            </a:r>
          </a:p>
          <a:p>
            <a:pPr marL="342900" indent="-342900">
              <a:buFont typeface="Wingdings" pitchFamily="2" charset="2"/>
              <a:buChar char="v"/>
            </a:pPr>
            <a:endParaRPr lang="pt-BR" sz="2000" u="sng" dirty="0">
              <a:solidFill>
                <a:srgbClr val="F06500"/>
              </a:solidFill>
              <a:latin typeface="Century Gothic" panose="020B0502020202020204" pitchFamily="34" charset="0"/>
            </a:endParaRPr>
          </a:p>
          <a:p>
            <a:r>
              <a:rPr lang="pt-BR" sz="2000" u="sng" dirty="0">
                <a:solidFill>
                  <a:srgbClr val="F06500"/>
                </a:solidFill>
                <a:latin typeface="Century Gothic" panose="020B0502020202020204" pitchFamily="34" charset="0"/>
              </a:rPr>
              <a:t>https://guiadamonografia.com.br/problema-de-pesquisa-cenario-tcc/</a:t>
            </a:r>
          </a:p>
          <a:p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6B1857-F885-4789-9337-086B0750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A53AE1-089C-46B4-BBB8-CFFFF9046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123D3D-2274-4EF1-91CB-79559E483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"/>
    </mc:Choice>
    <mc:Fallback xmlns="">
      <p:transition spd="slow" advClick="0" advTm="1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10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FFB6DE4-4BA2-47A7-98C7-BB284CE62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A704E8-9488-4BFC-B474-09A145C0FCB7}"/>
              </a:ext>
            </a:extLst>
          </p:cNvPr>
          <p:cNvSpPr txBox="1"/>
          <p:nvPr/>
        </p:nvSpPr>
        <p:spPr>
          <a:xfrm>
            <a:off x="4175760" y="8289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Sumário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EC5FE8-2644-4339-90B1-1215242524AC}"/>
              </a:ext>
            </a:extLst>
          </p:cNvPr>
          <p:cNvSpPr txBox="1"/>
          <p:nvPr/>
        </p:nvSpPr>
        <p:spPr>
          <a:xfrm>
            <a:off x="4431323" y="1237955"/>
            <a:ext cx="32637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Grupo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Projeto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Estudo do cenário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Pertinência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Relevância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Viabilidade</a:t>
            </a:r>
          </a:p>
        </p:txBody>
      </p:sp>
    </p:spTree>
    <p:extLst>
      <p:ext uri="{BB962C8B-B14F-4D97-AF65-F5344CB8AC3E}">
        <p14:creationId xmlns:p14="http://schemas.microsoft.com/office/powerpoint/2010/main" val="12289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FFB6DE4-4BA2-47A7-98C7-BB284CE62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A704E8-9488-4BFC-B474-09A145C0FCB7}"/>
              </a:ext>
            </a:extLst>
          </p:cNvPr>
          <p:cNvSpPr txBox="1"/>
          <p:nvPr/>
        </p:nvSpPr>
        <p:spPr>
          <a:xfrm>
            <a:off x="4175760" y="8289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Sumário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EC5FE8-2644-4339-90B1-1215242524AC}"/>
              </a:ext>
            </a:extLst>
          </p:cNvPr>
          <p:cNvSpPr txBox="1"/>
          <p:nvPr/>
        </p:nvSpPr>
        <p:spPr>
          <a:xfrm>
            <a:off x="4431323" y="1237955"/>
            <a:ext cx="32637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Grupo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Projeto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Estudo do cenário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Pertinência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Relevância</a:t>
            </a:r>
          </a:p>
          <a:p>
            <a:pPr algn="ctr"/>
            <a:endParaRPr lang="pt-BR" sz="28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8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Viabilidade</a:t>
            </a:r>
          </a:p>
        </p:txBody>
      </p:sp>
    </p:spTree>
    <p:extLst>
      <p:ext uri="{BB962C8B-B14F-4D97-AF65-F5344CB8AC3E}">
        <p14:creationId xmlns:p14="http://schemas.microsoft.com/office/powerpoint/2010/main" val="7330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FFB6DE4-4BA2-47A7-98C7-BB284CE62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A704E8-9488-4BFC-B474-09A145C0FCB7}"/>
              </a:ext>
            </a:extLst>
          </p:cNvPr>
          <p:cNvSpPr txBox="1"/>
          <p:nvPr/>
        </p:nvSpPr>
        <p:spPr>
          <a:xfrm>
            <a:off x="4175760" y="8289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Grupo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EC5FE8-2644-4339-90B1-1215242524AC}"/>
              </a:ext>
            </a:extLst>
          </p:cNvPr>
          <p:cNvSpPr txBox="1"/>
          <p:nvPr/>
        </p:nvSpPr>
        <p:spPr>
          <a:xfrm>
            <a:off x="4175761" y="1166325"/>
            <a:ext cx="384048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Bianca Ramos</a:t>
            </a:r>
          </a:p>
          <a:p>
            <a:pPr algn="ctr"/>
            <a:r>
              <a:rPr lang="pt-BR" sz="2100" b="1" dirty="0" smtClean="0">
                <a:solidFill>
                  <a:srgbClr val="E59F01"/>
                </a:solidFill>
                <a:latin typeface="Century Gothic" panose="020B0502020202020204" pitchFamily="34" charset="0"/>
              </a:rPr>
              <a:t>Análise </a:t>
            </a:r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e documentação</a:t>
            </a: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Breno Dominiscki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Desenvolvedor Back-</a:t>
            </a:r>
            <a:r>
              <a:rPr lang="pt-BR" sz="2100" b="1" dirty="0" err="1">
                <a:solidFill>
                  <a:srgbClr val="E59F01"/>
                </a:solidFill>
                <a:latin typeface="Century Gothic" panose="020B0502020202020204" pitchFamily="34" charset="0"/>
              </a:rPr>
              <a:t>end</a:t>
            </a:r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Gabriel Mendes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Identidade visual/Docum.</a:t>
            </a: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Gabriela Lima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Design</a:t>
            </a: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Jorge Lucas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Desenvolvedor Back-</a:t>
            </a:r>
            <a:r>
              <a:rPr lang="pt-BR" sz="2100" b="1" dirty="0" err="1">
                <a:solidFill>
                  <a:srgbClr val="E59F01"/>
                </a:solidFill>
                <a:latin typeface="Century Gothic" panose="020B0502020202020204" pitchFamily="34" charset="0"/>
              </a:rPr>
              <a:t>end</a:t>
            </a:r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Lucas Souza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011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FFB6DE4-4BA2-47A7-98C7-BB284CE62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AD4D1E1-A366-4588-9CBC-FBFE03ABDB22}"/>
              </a:ext>
            </a:extLst>
          </p:cNvPr>
          <p:cNvSpPr txBox="1"/>
          <p:nvPr/>
        </p:nvSpPr>
        <p:spPr>
          <a:xfrm>
            <a:off x="4175760" y="8289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Grupo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FAF7C1-6FA8-45C3-A87B-6295437B0864}"/>
              </a:ext>
            </a:extLst>
          </p:cNvPr>
          <p:cNvSpPr txBox="1"/>
          <p:nvPr/>
        </p:nvSpPr>
        <p:spPr>
          <a:xfrm>
            <a:off x="4175761" y="1166325"/>
            <a:ext cx="384048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Bianca Ramos</a:t>
            </a:r>
          </a:p>
          <a:p>
            <a:pPr algn="ctr"/>
            <a:r>
              <a:rPr lang="pt-BR" sz="2100" b="1" dirty="0" err="1">
                <a:solidFill>
                  <a:srgbClr val="E59F01"/>
                </a:solidFill>
                <a:latin typeface="Century Gothic" panose="020B0502020202020204" pitchFamily="34" charset="0"/>
              </a:rPr>
              <a:t>Ánalise</a:t>
            </a:r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 e documentação</a:t>
            </a: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Breno Dominiscki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Desenvolvedor Back-</a:t>
            </a:r>
            <a:r>
              <a:rPr lang="pt-BR" sz="2100" b="1" dirty="0" err="1">
                <a:solidFill>
                  <a:srgbClr val="E59F01"/>
                </a:solidFill>
                <a:latin typeface="Century Gothic" panose="020B0502020202020204" pitchFamily="34" charset="0"/>
              </a:rPr>
              <a:t>end</a:t>
            </a:r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Gabriel Mendes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Identidade visual/Docum.</a:t>
            </a: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Gabriela Lima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Design</a:t>
            </a: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Jorge Lucas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Desenvolvedor Back-</a:t>
            </a:r>
            <a:r>
              <a:rPr lang="pt-BR" sz="2100" b="1" dirty="0" err="1">
                <a:solidFill>
                  <a:srgbClr val="E59F01"/>
                </a:solidFill>
                <a:latin typeface="Century Gothic" panose="020B0502020202020204" pitchFamily="34" charset="0"/>
              </a:rPr>
              <a:t>end</a:t>
            </a:r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endParaRPr lang="pt-BR" sz="2100" b="1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21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Lucas Souza</a:t>
            </a:r>
          </a:p>
          <a:p>
            <a:pPr algn="ctr"/>
            <a:r>
              <a:rPr lang="pt-BR" sz="21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1388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EB4452-50C7-4268-9C96-078C495EBCB6}"/>
              </a:ext>
            </a:extLst>
          </p:cNvPr>
          <p:cNvSpPr txBox="1"/>
          <p:nvPr/>
        </p:nvSpPr>
        <p:spPr>
          <a:xfrm>
            <a:off x="433754" y="2767280"/>
            <a:ext cx="113244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“Sistema de gestão escolar </a:t>
            </a:r>
            <a:r>
              <a:rPr lang="pt-BR" sz="44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simplificado</a:t>
            </a:r>
          </a:p>
          <a:p>
            <a:pPr algn="ctr"/>
            <a:r>
              <a:rPr lang="pt-BR" sz="44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com </a:t>
            </a:r>
            <a:r>
              <a:rPr lang="pt-BR" sz="4400" b="1" dirty="0">
                <a:solidFill>
                  <a:srgbClr val="F06500"/>
                </a:solidFill>
                <a:latin typeface="Century Gothic" panose="020B0502020202020204" pitchFamily="34" charset="0"/>
              </a:rPr>
              <a:t>ênfase</a:t>
            </a:r>
            <a:r>
              <a:rPr lang="pt-BR" sz="4400" b="1" dirty="0">
                <a:solidFill>
                  <a:srgbClr val="E59F01"/>
                </a:solidFill>
                <a:latin typeface="Century Gothic" panose="020B0502020202020204" pitchFamily="34" charset="0"/>
              </a:rPr>
              <a:t> na divulgação institucional.”</a:t>
            </a:r>
          </a:p>
        </p:txBody>
      </p:sp>
    </p:spTree>
    <p:extLst>
      <p:ext uri="{BB962C8B-B14F-4D97-AF65-F5344CB8AC3E}">
        <p14:creationId xmlns:p14="http://schemas.microsoft.com/office/powerpoint/2010/main" val="1050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AF97C-0295-495F-82DB-3A9642FB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B53E1-5344-487D-807D-FD6DD9745DB1}"/>
              </a:ext>
            </a:extLst>
          </p:cNvPr>
          <p:cNvSpPr txBox="1"/>
          <p:nvPr/>
        </p:nvSpPr>
        <p:spPr>
          <a:xfrm>
            <a:off x="219220" y="82897"/>
            <a:ext cx="5876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Estudo do cenário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4D31EA-6F5B-4483-8FA1-538573A6204A}"/>
              </a:ext>
            </a:extLst>
          </p:cNvPr>
          <p:cNvSpPr txBox="1"/>
          <p:nvPr/>
        </p:nvSpPr>
        <p:spPr>
          <a:xfrm>
            <a:off x="379828" y="2566184"/>
            <a:ext cx="534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Sistema melhora na capacitação de alunos;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Prospecção de novos alunos;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Comunicação ágil e efetiva;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Viabilização do acesso pelos responsáveis</a:t>
            </a:r>
          </a:p>
        </p:txBody>
      </p:sp>
    </p:spTree>
    <p:extLst>
      <p:ext uri="{BB962C8B-B14F-4D97-AF65-F5344CB8AC3E}">
        <p14:creationId xmlns:p14="http://schemas.microsoft.com/office/powerpoint/2010/main" val="16929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BF7A-D444-4877-9EC2-6C3351A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7A17B0-A1F5-41FE-A815-57663CA3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3CD89F-6838-4079-9F46-5B8196B6326A}"/>
              </a:ext>
            </a:extLst>
          </p:cNvPr>
          <p:cNvSpPr txBox="1"/>
          <p:nvPr/>
        </p:nvSpPr>
        <p:spPr>
          <a:xfrm>
            <a:off x="379828" y="675249"/>
            <a:ext cx="5716172" cy="10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AF97C-0295-495F-82DB-3A9642FB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B53E1-5344-487D-807D-FD6DD9745DB1}"/>
              </a:ext>
            </a:extLst>
          </p:cNvPr>
          <p:cNvSpPr txBox="1"/>
          <p:nvPr/>
        </p:nvSpPr>
        <p:spPr>
          <a:xfrm>
            <a:off x="219220" y="82897"/>
            <a:ext cx="5876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spc="600" dirty="0">
                <a:solidFill>
                  <a:srgbClr val="F06500"/>
                </a:solidFill>
                <a:latin typeface="Century Gothic" panose="020B0502020202020204" pitchFamily="34" charset="0"/>
              </a:rPr>
              <a:t>Estudo do cenário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4D31EA-6F5B-4483-8FA1-538573A6204A}"/>
              </a:ext>
            </a:extLst>
          </p:cNvPr>
          <p:cNvSpPr txBox="1"/>
          <p:nvPr/>
        </p:nvSpPr>
        <p:spPr>
          <a:xfrm>
            <a:off x="379828" y="2566184"/>
            <a:ext cx="534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Sistema melhora na capacitação de alunos;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Prospecção de novos alunos;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Comunicação ágil e efetiva;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400" dirty="0">
              <a:solidFill>
                <a:srgbClr val="E59F0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E59F01"/>
                </a:solidFill>
                <a:latin typeface="Century Gothic" panose="020B0502020202020204" pitchFamily="34" charset="0"/>
              </a:rPr>
              <a:t>Viabilização do acesso pelos responsáveis</a:t>
            </a:r>
          </a:p>
        </p:txBody>
      </p:sp>
    </p:spTree>
    <p:extLst>
      <p:ext uri="{BB962C8B-B14F-4D97-AF65-F5344CB8AC3E}">
        <p14:creationId xmlns:p14="http://schemas.microsoft.com/office/powerpoint/2010/main" val="17499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284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LEONOR MENDES</dc:creator>
  <cp:lastModifiedBy>aluno3</cp:lastModifiedBy>
  <cp:revision>12</cp:revision>
  <dcterms:created xsi:type="dcterms:W3CDTF">2019-04-18T01:53:22Z</dcterms:created>
  <dcterms:modified xsi:type="dcterms:W3CDTF">2019-04-23T16:44:34Z</dcterms:modified>
</cp:coreProperties>
</file>