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9" r:id="rId3"/>
    <p:sldId id="257" r:id="rId4"/>
    <p:sldId id="270" r:id="rId5"/>
    <p:sldId id="258" r:id="rId6"/>
    <p:sldId id="265" r:id="rId7"/>
    <p:sldId id="259" r:id="rId8"/>
    <p:sldId id="260" r:id="rId9"/>
    <p:sldId id="267" r:id="rId10"/>
    <p:sldId id="266" r:id="rId11"/>
    <p:sldId id="261" r:id="rId12"/>
    <p:sldId id="264" r:id="rId13"/>
    <p:sldId id="271" r:id="rId14"/>
    <p:sldId id="262"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1941" autoAdjust="0"/>
  </p:normalViewPr>
  <p:slideViewPr>
    <p:cSldViewPr snapToGrid="0">
      <p:cViewPr varScale="1">
        <p:scale>
          <a:sx n="127" d="100"/>
          <a:sy n="127" d="100"/>
        </p:scale>
        <p:origin x="69" y="2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E62FB5-630A-4FE3-9197-2B569377C76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32649E8-0C9C-453D-9B7D-76BF2680392A}">
      <dgm:prSet/>
      <dgm:spPr/>
      <dgm:t>
        <a:bodyPr/>
        <a:lstStyle/>
        <a:p>
          <a:r>
            <a:rPr lang="en-CA" dirty="0"/>
            <a:t>PSO converges to Optimal value very fast </a:t>
          </a:r>
          <a:endParaRPr lang="en-US" dirty="0"/>
        </a:p>
      </dgm:t>
    </dgm:pt>
    <dgm:pt modelId="{F3E6DA87-3D69-46E9-8436-E52BBCEA1816}" type="parTrans" cxnId="{B58F3D93-83B3-41A2-9EFA-71C6EE26ECA3}">
      <dgm:prSet/>
      <dgm:spPr/>
      <dgm:t>
        <a:bodyPr/>
        <a:lstStyle/>
        <a:p>
          <a:endParaRPr lang="en-US"/>
        </a:p>
      </dgm:t>
    </dgm:pt>
    <dgm:pt modelId="{40413D0D-C06E-4702-ACE3-6FC49766F3CD}" type="sibTrans" cxnId="{B58F3D93-83B3-41A2-9EFA-71C6EE26ECA3}">
      <dgm:prSet/>
      <dgm:spPr/>
      <dgm:t>
        <a:bodyPr/>
        <a:lstStyle/>
        <a:p>
          <a:endParaRPr lang="en-US"/>
        </a:p>
      </dgm:t>
    </dgm:pt>
    <dgm:pt modelId="{2A25614C-D7BA-4D9D-AB7C-C47B0158ECE9}">
      <dgm:prSet/>
      <dgm:spPr/>
      <dgm:t>
        <a:bodyPr/>
        <a:lstStyle/>
        <a:p>
          <a:r>
            <a:rPr lang="en-CA" dirty="0"/>
            <a:t>The final solution is heavily dependent on the initial seeds (population) and Local vs global search [2]</a:t>
          </a:r>
          <a:endParaRPr lang="en-US" dirty="0"/>
        </a:p>
      </dgm:t>
    </dgm:pt>
    <dgm:pt modelId="{F5623160-5403-4C4B-A200-FDE6B1ECEC8C}" type="parTrans" cxnId="{E427926F-0A1D-4B30-968C-0529259EA4E6}">
      <dgm:prSet/>
      <dgm:spPr/>
      <dgm:t>
        <a:bodyPr/>
        <a:lstStyle/>
        <a:p>
          <a:endParaRPr lang="en-US"/>
        </a:p>
      </dgm:t>
    </dgm:pt>
    <dgm:pt modelId="{D7FCC89E-80D6-4E86-A216-B5016D615E60}" type="sibTrans" cxnId="{E427926F-0A1D-4B30-968C-0529259EA4E6}">
      <dgm:prSet/>
      <dgm:spPr/>
      <dgm:t>
        <a:bodyPr/>
        <a:lstStyle/>
        <a:p>
          <a:endParaRPr lang="en-US"/>
        </a:p>
      </dgm:t>
    </dgm:pt>
    <dgm:pt modelId="{8ABCAAB8-FB83-4F0A-9125-67D74066E0ED}">
      <dgm:prSet/>
      <dgm:spPr/>
      <dgm:t>
        <a:bodyPr/>
        <a:lstStyle/>
        <a:p>
          <a:r>
            <a:rPr lang="en-CA"/>
            <a:t>The Inertia, Acceleration terms are chosen based on experience. (trial and error)</a:t>
          </a:r>
          <a:endParaRPr lang="en-US"/>
        </a:p>
      </dgm:t>
    </dgm:pt>
    <dgm:pt modelId="{978CB0EB-E762-4BB0-88FB-19DC90D04D8D}" type="parTrans" cxnId="{13CF207F-0287-4489-A406-323F60716C3D}">
      <dgm:prSet/>
      <dgm:spPr/>
      <dgm:t>
        <a:bodyPr/>
        <a:lstStyle/>
        <a:p>
          <a:endParaRPr lang="en-US"/>
        </a:p>
      </dgm:t>
    </dgm:pt>
    <dgm:pt modelId="{6EBA57C6-61AF-4B27-AD07-2F7FACEA56E0}" type="sibTrans" cxnId="{13CF207F-0287-4489-A406-323F60716C3D}">
      <dgm:prSet/>
      <dgm:spPr/>
      <dgm:t>
        <a:bodyPr/>
        <a:lstStyle/>
        <a:p>
          <a:endParaRPr lang="en-US"/>
        </a:p>
      </dgm:t>
    </dgm:pt>
    <dgm:pt modelId="{14EAC3CE-1445-4936-8C41-9E29AAB69B0D}">
      <dgm:prSet/>
      <dgm:spPr/>
      <dgm:t>
        <a:bodyPr/>
        <a:lstStyle/>
        <a:p>
          <a:r>
            <a:rPr lang="en-CA"/>
            <a:t>Limitations are that we cannot check stress levels (different failure modes can occur) </a:t>
          </a:r>
          <a:endParaRPr lang="en-US"/>
        </a:p>
      </dgm:t>
    </dgm:pt>
    <dgm:pt modelId="{52BA0C29-A42D-4B8F-8CB1-D7A1490596EB}" type="parTrans" cxnId="{6592555F-D175-43F5-8472-27D5F77165B3}">
      <dgm:prSet/>
      <dgm:spPr/>
      <dgm:t>
        <a:bodyPr/>
        <a:lstStyle/>
        <a:p>
          <a:endParaRPr lang="en-US"/>
        </a:p>
      </dgm:t>
    </dgm:pt>
    <dgm:pt modelId="{25475CE9-2DC6-40B2-981A-E1737E4AF280}" type="sibTrans" cxnId="{6592555F-D175-43F5-8472-27D5F77165B3}">
      <dgm:prSet/>
      <dgm:spPr/>
      <dgm:t>
        <a:bodyPr/>
        <a:lstStyle/>
        <a:p>
          <a:endParaRPr lang="en-US"/>
        </a:p>
      </dgm:t>
    </dgm:pt>
    <dgm:pt modelId="{6E6472AB-7FDF-4FA7-9E95-C58EEFFD2D27}" type="pres">
      <dgm:prSet presAssocID="{8EE62FB5-630A-4FE3-9197-2B569377C768}" presName="vert0" presStyleCnt="0">
        <dgm:presLayoutVars>
          <dgm:dir/>
          <dgm:animOne val="branch"/>
          <dgm:animLvl val="lvl"/>
        </dgm:presLayoutVars>
      </dgm:prSet>
      <dgm:spPr/>
    </dgm:pt>
    <dgm:pt modelId="{6C3CF1C3-4B93-42D2-9455-D1AFA1B3E62B}" type="pres">
      <dgm:prSet presAssocID="{732649E8-0C9C-453D-9B7D-76BF2680392A}" presName="thickLine" presStyleLbl="alignNode1" presStyleIdx="0" presStyleCnt="4"/>
      <dgm:spPr/>
    </dgm:pt>
    <dgm:pt modelId="{1BAF5897-20EE-4F6F-A92F-5794337FA985}" type="pres">
      <dgm:prSet presAssocID="{732649E8-0C9C-453D-9B7D-76BF2680392A}" presName="horz1" presStyleCnt="0"/>
      <dgm:spPr/>
    </dgm:pt>
    <dgm:pt modelId="{C2B80007-9DEC-47D6-A225-163CC1C8C8BC}" type="pres">
      <dgm:prSet presAssocID="{732649E8-0C9C-453D-9B7D-76BF2680392A}" presName="tx1" presStyleLbl="revTx" presStyleIdx="0" presStyleCnt="4"/>
      <dgm:spPr/>
    </dgm:pt>
    <dgm:pt modelId="{7FCA6C3C-9BCD-4BE0-9076-F35C6EACBCB9}" type="pres">
      <dgm:prSet presAssocID="{732649E8-0C9C-453D-9B7D-76BF2680392A}" presName="vert1" presStyleCnt="0"/>
      <dgm:spPr/>
    </dgm:pt>
    <dgm:pt modelId="{737B99A9-1059-44D9-8FC3-91CF19E73198}" type="pres">
      <dgm:prSet presAssocID="{2A25614C-D7BA-4D9D-AB7C-C47B0158ECE9}" presName="thickLine" presStyleLbl="alignNode1" presStyleIdx="1" presStyleCnt="4"/>
      <dgm:spPr/>
    </dgm:pt>
    <dgm:pt modelId="{C7604D4E-4C1C-46CB-BC5C-20032802E2E4}" type="pres">
      <dgm:prSet presAssocID="{2A25614C-D7BA-4D9D-AB7C-C47B0158ECE9}" presName="horz1" presStyleCnt="0"/>
      <dgm:spPr/>
    </dgm:pt>
    <dgm:pt modelId="{ACA05A54-0CF7-416B-A3A4-E1DF3F982585}" type="pres">
      <dgm:prSet presAssocID="{2A25614C-D7BA-4D9D-AB7C-C47B0158ECE9}" presName="tx1" presStyleLbl="revTx" presStyleIdx="1" presStyleCnt="4"/>
      <dgm:spPr/>
    </dgm:pt>
    <dgm:pt modelId="{34B377BC-43DC-4BDF-8286-D0B5E1AC22C9}" type="pres">
      <dgm:prSet presAssocID="{2A25614C-D7BA-4D9D-AB7C-C47B0158ECE9}" presName="vert1" presStyleCnt="0"/>
      <dgm:spPr/>
    </dgm:pt>
    <dgm:pt modelId="{B98CA340-A85C-4890-98E6-6E5840B3C109}" type="pres">
      <dgm:prSet presAssocID="{8ABCAAB8-FB83-4F0A-9125-67D74066E0ED}" presName="thickLine" presStyleLbl="alignNode1" presStyleIdx="2" presStyleCnt="4"/>
      <dgm:spPr/>
    </dgm:pt>
    <dgm:pt modelId="{A2177A55-A00B-4EEA-9604-1DD9C093D0F1}" type="pres">
      <dgm:prSet presAssocID="{8ABCAAB8-FB83-4F0A-9125-67D74066E0ED}" presName="horz1" presStyleCnt="0"/>
      <dgm:spPr/>
    </dgm:pt>
    <dgm:pt modelId="{2AC8127E-863E-450B-B9A2-4FC4F3D9505E}" type="pres">
      <dgm:prSet presAssocID="{8ABCAAB8-FB83-4F0A-9125-67D74066E0ED}" presName="tx1" presStyleLbl="revTx" presStyleIdx="2" presStyleCnt="4"/>
      <dgm:spPr/>
    </dgm:pt>
    <dgm:pt modelId="{75398B39-DE1B-4947-B636-7FF8610E5907}" type="pres">
      <dgm:prSet presAssocID="{8ABCAAB8-FB83-4F0A-9125-67D74066E0ED}" presName="vert1" presStyleCnt="0"/>
      <dgm:spPr/>
    </dgm:pt>
    <dgm:pt modelId="{C6495E77-9F9B-45C7-88F1-1CDAD52AB6A5}" type="pres">
      <dgm:prSet presAssocID="{14EAC3CE-1445-4936-8C41-9E29AAB69B0D}" presName="thickLine" presStyleLbl="alignNode1" presStyleIdx="3" presStyleCnt="4"/>
      <dgm:spPr/>
    </dgm:pt>
    <dgm:pt modelId="{7A5F88D6-2FAC-45CE-84D9-070FD0ADD096}" type="pres">
      <dgm:prSet presAssocID="{14EAC3CE-1445-4936-8C41-9E29AAB69B0D}" presName="horz1" presStyleCnt="0"/>
      <dgm:spPr/>
    </dgm:pt>
    <dgm:pt modelId="{785F1CBE-8204-4FB2-9139-54454C97E591}" type="pres">
      <dgm:prSet presAssocID="{14EAC3CE-1445-4936-8C41-9E29AAB69B0D}" presName="tx1" presStyleLbl="revTx" presStyleIdx="3" presStyleCnt="4"/>
      <dgm:spPr/>
    </dgm:pt>
    <dgm:pt modelId="{83DF96D2-9116-4A6B-B1F4-271D32432804}" type="pres">
      <dgm:prSet presAssocID="{14EAC3CE-1445-4936-8C41-9E29AAB69B0D}" presName="vert1" presStyleCnt="0"/>
      <dgm:spPr/>
    </dgm:pt>
  </dgm:ptLst>
  <dgm:cxnLst>
    <dgm:cxn modelId="{161B7506-5B54-487F-8B88-0B06B88A0A50}" type="presOf" srcId="{14EAC3CE-1445-4936-8C41-9E29AAB69B0D}" destId="{785F1CBE-8204-4FB2-9139-54454C97E591}" srcOrd="0" destOrd="0" presId="urn:microsoft.com/office/officeart/2008/layout/LinedList"/>
    <dgm:cxn modelId="{CFB1005C-4D7B-4DDC-B725-C7FE609B6A74}" type="presOf" srcId="{8ABCAAB8-FB83-4F0A-9125-67D74066E0ED}" destId="{2AC8127E-863E-450B-B9A2-4FC4F3D9505E}" srcOrd="0" destOrd="0" presId="urn:microsoft.com/office/officeart/2008/layout/LinedList"/>
    <dgm:cxn modelId="{6592555F-D175-43F5-8472-27D5F77165B3}" srcId="{8EE62FB5-630A-4FE3-9197-2B569377C768}" destId="{14EAC3CE-1445-4936-8C41-9E29AAB69B0D}" srcOrd="3" destOrd="0" parTransId="{52BA0C29-A42D-4B8F-8CB1-D7A1490596EB}" sibTransId="{25475CE9-2DC6-40B2-981A-E1737E4AF280}"/>
    <dgm:cxn modelId="{40FF3D62-8FBD-4D32-9157-DC419D18052B}" type="presOf" srcId="{2A25614C-D7BA-4D9D-AB7C-C47B0158ECE9}" destId="{ACA05A54-0CF7-416B-A3A4-E1DF3F982585}" srcOrd="0" destOrd="0" presId="urn:microsoft.com/office/officeart/2008/layout/LinedList"/>
    <dgm:cxn modelId="{E427926F-0A1D-4B30-968C-0529259EA4E6}" srcId="{8EE62FB5-630A-4FE3-9197-2B569377C768}" destId="{2A25614C-D7BA-4D9D-AB7C-C47B0158ECE9}" srcOrd="1" destOrd="0" parTransId="{F5623160-5403-4C4B-A200-FDE6B1ECEC8C}" sibTransId="{D7FCC89E-80D6-4E86-A216-B5016D615E60}"/>
    <dgm:cxn modelId="{4E5C6651-A711-42A2-803D-65F8A61959E2}" type="presOf" srcId="{732649E8-0C9C-453D-9B7D-76BF2680392A}" destId="{C2B80007-9DEC-47D6-A225-163CC1C8C8BC}" srcOrd="0" destOrd="0" presId="urn:microsoft.com/office/officeart/2008/layout/LinedList"/>
    <dgm:cxn modelId="{1F38EB79-2C40-496E-9184-209111B8A065}" type="presOf" srcId="{8EE62FB5-630A-4FE3-9197-2B569377C768}" destId="{6E6472AB-7FDF-4FA7-9E95-C58EEFFD2D27}" srcOrd="0" destOrd="0" presId="urn:microsoft.com/office/officeart/2008/layout/LinedList"/>
    <dgm:cxn modelId="{13CF207F-0287-4489-A406-323F60716C3D}" srcId="{8EE62FB5-630A-4FE3-9197-2B569377C768}" destId="{8ABCAAB8-FB83-4F0A-9125-67D74066E0ED}" srcOrd="2" destOrd="0" parTransId="{978CB0EB-E762-4BB0-88FB-19DC90D04D8D}" sibTransId="{6EBA57C6-61AF-4B27-AD07-2F7FACEA56E0}"/>
    <dgm:cxn modelId="{B58F3D93-83B3-41A2-9EFA-71C6EE26ECA3}" srcId="{8EE62FB5-630A-4FE3-9197-2B569377C768}" destId="{732649E8-0C9C-453D-9B7D-76BF2680392A}" srcOrd="0" destOrd="0" parTransId="{F3E6DA87-3D69-46E9-8436-E52BBCEA1816}" sibTransId="{40413D0D-C06E-4702-ACE3-6FC49766F3CD}"/>
    <dgm:cxn modelId="{CCB9F26E-3A3D-4EE8-BFE3-D379DF2CD6D1}" type="presParOf" srcId="{6E6472AB-7FDF-4FA7-9E95-C58EEFFD2D27}" destId="{6C3CF1C3-4B93-42D2-9455-D1AFA1B3E62B}" srcOrd="0" destOrd="0" presId="urn:microsoft.com/office/officeart/2008/layout/LinedList"/>
    <dgm:cxn modelId="{348C8A73-5A41-45A8-BCEE-FDD2174577DD}" type="presParOf" srcId="{6E6472AB-7FDF-4FA7-9E95-C58EEFFD2D27}" destId="{1BAF5897-20EE-4F6F-A92F-5794337FA985}" srcOrd="1" destOrd="0" presId="urn:microsoft.com/office/officeart/2008/layout/LinedList"/>
    <dgm:cxn modelId="{2CA9C6A8-9D1C-453C-BFF8-7C366299D879}" type="presParOf" srcId="{1BAF5897-20EE-4F6F-A92F-5794337FA985}" destId="{C2B80007-9DEC-47D6-A225-163CC1C8C8BC}" srcOrd="0" destOrd="0" presId="urn:microsoft.com/office/officeart/2008/layout/LinedList"/>
    <dgm:cxn modelId="{139B13C1-0628-4CC6-8B00-5BA296D96DB9}" type="presParOf" srcId="{1BAF5897-20EE-4F6F-A92F-5794337FA985}" destId="{7FCA6C3C-9BCD-4BE0-9076-F35C6EACBCB9}" srcOrd="1" destOrd="0" presId="urn:microsoft.com/office/officeart/2008/layout/LinedList"/>
    <dgm:cxn modelId="{6AAC29A4-4464-440E-8FDD-95F5060C4BB7}" type="presParOf" srcId="{6E6472AB-7FDF-4FA7-9E95-C58EEFFD2D27}" destId="{737B99A9-1059-44D9-8FC3-91CF19E73198}" srcOrd="2" destOrd="0" presId="urn:microsoft.com/office/officeart/2008/layout/LinedList"/>
    <dgm:cxn modelId="{084F40C8-8A1B-477B-BC11-BA8208469FBA}" type="presParOf" srcId="{6E6472AB-7FDF-4FA7-9E95-C58EEFFD2D27}" destId="{C7604D4E-4C1C-46CB-BC5C-20032802E2E4}" srcOrd="3" destOrd="0" presId="urn:microsoft.com/office/officeart/2008/layout/LinedList"/>
    <dgm:cxn modelId="{D770B0E2-052F-43C8-9043-2F6C902F0EA6}" type="presParOf" srcId="{C7604D4E-4C1C-46CB-BC5C-20032802E2E4}" destId="{ACA05A54-0CF7-416B-A3A4-E1DF3F982585}" srcOrd="0" destOrd="0" presId="urn:microsoft.com/office/officeart/2008/layout/LinedList"/>
    <dgm:cxn modelId="{FF3113C9-D6CB-498C-A8AC-F08C3512EDBD}" type="presParOf" srcId="{C7604D4E-4C1C-46CB-BC5C-20032802E2E4}" destId="{34B377BC-43DC-4BDF-8286-D0B5E1AC22C9}" srcOrd="1" destOrd="0" presId="urn:microsoft.com/office/officeart/2008/layout/LinedList"/>
    <dgm:cxn modelId="{CCC92EA8-F489-4A47-AF6F-4E8DD935DDEB}" type="presParOf" srcId="{6E6472AB-7FDF-4FA7-9E95-C58EEFFD2D27}" destId="{B98CA340-A85C-4890-98E6-6E5840B3C109}" srcOrd="4" destOrd="0" presId="urn:microsoft.com/office/officeart/2008/layout/LinedList"/>
    <dgm:cxn modelId="{83DC82C8-B0F2-44EB-A35D-3C7DB50B3E09}" type="presParOf" srcId="{6E6472AB-7FDF-4FA7-9E95-C58EEFFD2D27}" destId="{A2177A55-A00B-4EEA-9604-1DD9C093D0F1}" srcOrd="5" destOrd="0" presId="urn:microsoft.com/office/officeart/2008/layout/LinedList"/>
    <dgm:cxn modelId="{FBD73283-67FD-4DD6-845E-6AA6969F4201}" type="presParOf" srcId="{A2177A55-A00B-4EEA-9604-1DD9C093D0F1}" destId="{2AC8127E-863E-450B-B9A2-4FC4F3D9505E}" srcOrd="0" destOrd="0" presId="urn:microsoft.com/office/officeart/2008/layout/LinedList"/>
    <dgm:cxn modelId="{88B8EED9-A9B3-4A41-8C56-4E6F3417392F}" type="presParOf" srcId="{A2177A55-A00B-4EEA-9604-1DD9C093D0F1}" destId="{75398B39-DE1B-4947-B636-7FF8610E5907}" srcOrd="1" destOrd="0" presId="urn:microsoft.com/office/officeart/2008/layout/LinedList"/>
    <dgm:cxn modelId="{E78D93E5-7853-4A8E-A47B-40971FCCE360}" type="presParOf" srcId="{6E6472AB-7FDF-4FA7-9E95-C58EEFFD2D27}" destId="{C6495E77-9F9B-45C7-88F1-1CDAD52AB6A5}" srcOrd="6" destOrd="0" presId="urn:microsoft.com/office/officeart/2008/layout/LinedList"/>
    <dgm:cxn modelId="{A09A4343-D799-4219-B7EA-C309676F34EE}" type="presParOf" srcId="{6E6472AB-7FDF-4FA7-9E95-C58EEFFD2D27}" destId="{7A5F88D6-2FAC-45CE-84D9-070FD0ADD096}" srcOrd="7" destOrd="0" presId="urn:microsoft.com/office/officeart/2008/layout/LinedList"/>
    <dgm:cxn modelId="{D144BBA6-3F45-40FC-97EE-32DCDE34D31C}" type="presParOf" srcId="{7A5F88D6-2FAC-45CE-84D9-070FD0ADD096}" destId="{785F1CBE-8204-4FB2-9139-54454C97E591}" srcOrd="0" destOrd="0" presId="urn:microsoft.com/office/officeart/2008/layout/LinedList"/>
    <dgm:cxn modelId="{DF0CCBB5-CF4C-4C5C-8470-D84FAD0E6BA4}" type="presParOf" srcId="{7A5F88D6-2FAC-45CE-84D9-070FD0ADD096}" destId="{83DF96D2-9116-4A6B-B1F4-271D3243280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CF1C3-4B93-42D2-9455-D1AFA1B3E62B}">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B80007-9DEC-47D6-A225-163CC1C8C8BC}">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dirty="0"/>
            <a:t>PSO converges to Optimal value very fast </a:t>
          </a:r>
          <a:endParaRPr lang="en-US" sz="3000" kern="1200" dirty="0"/>
        </a:p>
      </dsp:txBody>
      <dsp:txXfrm>
        <a:off x="0" y="0"/>
        <a:ext cx="10515600" cy="1087834"/>
      </dsp:txXfrm>
    </dsp:sp>
    <dsp:sp modelId="{737B99A9-1059-44D9-8FC3-91CF19E73198}">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05A54-0CF7-416B-A3A4-E1DF3F982585}">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dirty="0"/>
            <a:t>The final solution is heavily dependent on the initial seeds (population) and Local vs global search [2]</a:t>
          </a:r>
          <a:endParaRPr lang="en-US" sz="3000" kern="1200" dirty="0"/>
        </a:p>
      </dsp:txBody>
      <dsp:txXfrm>
        <a:off x="0" y="1087834"/>
        <a:ext cx="10515600" cy="1087834"/>
      </dsp:txXfrm>
    </dsp:sp>
    <dsp:sp modelId="{B98CA340-A85C-4890-98E6-6E5840B3C109}">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C8127E-863E-450B-B9A2-4FC4F3D9505E}">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a:t>The Inertia, Acceleration terms are chosen based on experience. (trial and error)</a:t>
          </a:r>
          <a:endParaRPr lang="en-US" sz="3000" kern="1200"/>
        </a:p>
      </dsp:txBody>
      <dsp:txXfrm>
        <a:off x="0" y="2175669"/>
        <a:ext cx="10515600" cy="1087834"/>
      </dsp:txXfrm>
    </dsp:sp>
    <dsp:sp modelId="{C6495E77-9F9B-45C7-88F1-1CDAD52AB6A5}">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85F1CBE-8204-4FB2-9139-54454C97E591}">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CA" sz="3000" kern="1200"/>
            <a:t>Limitations are that we cannot check stress levels (different failure modes can occur) </a:t>
          </a:r>
          <a:endParaRPr lang="en-US" sz="3000" kern="1200"/>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78952C-D792-4E84-9142-4E970D04FF60}" type="datetimeFigureOut">
              <a:rPr lang="en-CA" smtClean="0"/>
              <a:t>2023-11-28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8E780E-22C6-473F-BBC5-833868948D45}" type="slidenum">
              <a:rPr lang="en-CA" smtClean="0"/>
              <a:t>‹#›</a:t>
            </a:fld>
            <a:endParaRPr lang="en-CA"/>
          </a:p>
        </p:txBody>
      </p:sp>
    </p:spTree>
    <p:extLst>
      <p:ext uri="{BB962C8B-B14F-4D97-AF65-F5344CB8AC3E}">
        <p14:creationId xmlns:p14="http://schemas.microsoft.com/office/powerpoint/2010/main" val="3118319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Unreachable as a single organism. </a:t>
            </a:r>
          </a:p>
        </p:txBody>
      </p:sp>
      <p:sp>
        <p:nvSpPr>
          <p:cNvPr id="4" name="Slide Number Placeholder 3"/>
          <p:cNvSpPr>
            <a:spLocks noGrp="1"/>
          </p:cNvSpPr>
          <p:nvPr>
            <p:ph type="sldNum" sz="quarter" idx="5"/>
          </p:nvPr>
        </p:nvSpPr>
        <p:spPr/>
        <p:txBody>
          <a:bodyPr/>
          <a:lstStyle/>
          <a:p>
            <a:fld id="{F78E780E-22C6-473F-BBC5-833868948D45}" type="slidenum">
              <a:rPr lang="en-CA" smtClean="0"/>
              <a:t>2</a:t>
            </a:fld>
            <a:endParaRPr lang="en-CA"/>
          </a:p>
        </p:txBody>
      </p:sp>
    </p:spTree>
    <p:extLst>
      <p:ext uri="{BB962C8B-B14F-4D97-AF65-F5344CB8AC3E}">
        <p14:creationId xmlns:p14="http://schemas.microsoft.com/office/powerpoint/2010/main" val="1374810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Particle is the candidate solution </a:t>
            </a:r>
          </a:p>
          <a:p>
            <a:endParaRPr lang="en-CA" dirty="0"/>
          </a:p>
          <a:p>
            <a:r>
              <a:rPr lang="en-CA" dirty="0"/>
              <a:t>Position: One dimension is scaler value. Actual position </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G(t) Best of all particles in the swarm note not a vector </a:t>
            </a:r>
          </a:p>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3</a:t>
            </a:fld>
            <a:endParaRPr lang="en-CA"/>
          </a:p>
        </p:txBody>
      </p:sp>
    </p:spTree>
    <p:extLst>
      <p:ext uri="{BB962C8B-B14F-4D97-AF65-F5344CB8AC3E}">
        <p14:creationId xmlns:p14="http://schemas.microsoft.com/office/powerpoint/2010/main" val="238902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Vi sum of three components with real value coefficient</a:t>
            </a:r>
          </a:p>
          <a:p>
            <a:endParaRPr lang="en-CA" dirty="0"/>
          </a:p>
          <a:p>
            <a:r>
              <a:rPr lang="en-CA" dirty="0"/>
              <a:t>Very simple mathematical model yet very powerful tool to solve optimization problem   </a:t>
            </a:r>
          </a:p>
          <a:p>
            <a:endParaRPr lang="en-CA" dirty="0"/>
          </a:p>
          <a:p>
            <a:r>
              <a:rPr lang="en-CA" dirty="0"/>
              <a:t>The particle swarm optimizer has been found to be robust and fast in solving nonlinear, </a:t>
            </a:r>
            <a:r>
              <a:rPr lang="en-CA" dirty="0" err="1"/>
              <a:t>non+differentiable</a:t>
            </a:r>
            <a:r>
              <a:rPr lang="en-CA" dirty="0"/>
              <a:t> . multi-modal problems</a:t>
            </a:r>
          </a:p>
          <a:p>
            <a:endParaRPr lang="en-CA" dirty="0"/>
          </a:p>
          <a:p>
            <a:r>
              <a:rPr lang="en-CA" dirty="0"/>
              <a:t>Therefore, it can be imagined that the search process for PSO without the first part is a process where the search space statistically shrinks through the generations.</a:t>
            </a:r>
          </a:p>
          <a:p>
            <a:endParaRPr lang="en-CA" dirty="0"/>
          </a:p>
          <a:p>
            <a:r>
              <a:rPr lang="en-CA" dirty="0"/>
              <a:t>resembles a local search algorithm</a:t>
            </a:r>
          </a:p>
          <a:p>
            <a:endParaRPr lang="en-CA" dirty="0"/>
          </a:p>
          <a:p>
            <a:r>
              <a:rPr lang="en-CA" dirty="0"/>
              <a:t>Inertia term = balancing the global search and local search</a:t>
            </a:r>
          </a:p>
          <a:p>
            <a:endParaRPr lang="en-CA" dirty="0"/>
          </a:p>
          <a:p>
            <a:r>
              <a:rPr lang="en-CA" dirty="0"/>
              <a:t>Can be implemented in any programing language </a:t>
            </a:r>
          </a:p>
        </p:txBody>
      </p:sp>
      <p:sp>
        <p:nvSpPr>
          <p:cNvPr id="4" name="Slide Number Placeholder 3"/>
          <p:cNvSpPr>
            <a:spLocks noGrp="1"/>
          </p:cNvSpPr>
          <p:nvPr>
            <p:ph type="sldNum" sz="quarter" idx="5"/>
          </p:nvPr>
        </p:nvSpPr>
        <p:spPr/>
        <p:txBody>
          <a:bodyPr/>
          <a:lstStyle/>
          <a:p>
            <a:fld id="{F78E780E-22C6-473F-BBC5-833868948D45}" type="slidenum">
              <a:rPr lang="en-CA" smtClean="0"/>
              <a:t>4</a:t>
            </a:fld>
            <a:endParaRPr lang="en-CA"/>
          </a:p>
        </p:txBody>
      </p:sp>
    </p:spTree>
    <p:extLst>
      <p:ext uri="{BB962C8B-B14F-4D97-AF65-F5344CB8AC3E}">
        <p14:creationId xmlns:p14="http://schemas.microsoft.com/office/powerpoint/2010/main" val="1823287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particles are initialized in the feasible region. When the optimization process starts, the particles fly in the feasible space to search the solution. If any one of the particles flies into the infeasible region, it will be forced to fly back to the previous position to guarantee a feasible solution. The particle which flies back to the previous position may be closer to the boundary at the next iteration. This makes the particles to fly to the global minimum in a great probability</a:t>
            </a:r>
          </a:p>
        </p:txBody>
      </p:sp>
      <p:sp>
        <p:nvSpPr>
          <p:cNvPr id="4" name="Slide Number Placeholder 3"/>
          <p:cNvSpPr>
            <a:spLocks noGrp="1"/>
          </p:cNvSpPr>
          <p:nvPr>
            <p:ph type="sldNum" sz="quarter" idx="5"/>
          </p:nvPr>
        </p:nvSpPr>
        <p:spPr/>
        <p:txBody>
          <a:bodyPr/>
          <a:lstStyle/>
          <a:p>
            <a:fld id="{F78E780E-22C6-473F-BBC5-833868948D45}" type="slidenum">
              <a:rPr lang="en-CA" smtClean="0"/>
              <a:t>6</a:t>
            </a:fld>
            <a:endParaRPr lang="en-CA"/>
          </a:p>
        </p:txBody>
      </p:sp>
    </p:spTree>
    <p:extLst>
      <p:ext uri="{BB962C8B-B14F-4D97-AF65-F5344CB8AC3E}">
        <p14:creationId xmlns:p14="http://schemas.microsoft.com/office/powerpoint/2010/main" val="1242535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Different Initial positions (random), will impact the results . </a:t>
            </a:r>
          </a:p>
        </p:txBody>
      </p:sp>
      <p:sp>
        <p:nvSpPr>
          <p:cNvPr id="4" name="Slide Number Placeholder 3"/>
          <p:cNvSpPr>
            <a:spLocks noGrp="1"/>
          </p:cNvSpPr>
          <p:nvPr>
            <p:ph type="sldNum" sz="quarter" idx="5"/>
          </p:nvPr>
        </p:nvSpPr>
        <p:spPr/>
        <p:txBody>
          <a:bodyPr/>
          <a:lstStyle/>
          <a:p>
            <a:fld id="{F78E780E-22C6-473F-BBC5-833868948D45}" type="slidenum">
              <a:rPr lang="en-CA" smtClean="0"/>
              <a:t>11</a:t>
            </a:fld>
            <a:endParaRPr lang="en-CA"/>
          </a:p>
        </p:txBody>
      </p:sp>
    </p:spTree>
    <p:extLst>
      <p:ext uri="{BB962C8B-B14F-4D97-AF65-F5344CB8AC3E}">
        <p14:creationId xmlns:p14="http://schemas.microsoft.com/office/powerpoint/2010/main" val="4017618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13</a:t>
            </a:fld>
            <a:endParaRPr lang="en-CA"/>
          </a:p>
        </p:txBody>
      </p:sp>
    </p:spTree>
    <p:extLst>
      <p:ext uri="{BB962C8B-B14F-4D97-AF65-F5344CB8AC3E}">
        <p14:creationId xmlns:p14="http://schemas.microsoft.com/office/powerpoint/2010/main" val="166078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F78E780E-22C6-473F-BBC5-833868948D45}" type="slidenum">
              <a:rPr lang="en-CA" smtClean="0"/>
              <a:t>15</a:t>
            </a:fld>
            <a:endParaRPr lang="en-CA"/>
          </a:p>
        </p:txBody>
      </p:sp>
    </p:spTree>
    <p:extLst>
      <p:ext uri="{BB962C8B-B14F-4D97-AF65-F5344CB8AC3E}">
        <p14:creationId xmlns:p14="http://schemas.microsoft.com/office/powerpoint/2010/main" val="1674099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6630-6625-10A5-1F35-A60001F25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C103CA5-2954-97F9-656F-F408693849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9268593D-58E6-2A83-F72E-50D6B9D6CFF5}"/>
              </a:ext>
            </a:extLst>
          </p:cNvPr>
          <p:cNvSpPr>
            <a:spLocks noGrp="1"/>
          </p:cNvSpPr>
          <p:nvPr>
            <p:ph type="dt" sz="half" idx="10"/>
          </p:nvPr>
        </p:nvSpPr>
        <p:spPr/>
        <p:txBody>
          <a:bodyPr/>
          <a:lstStyle/>
          <a:p>
            <a:fld id="{5FC1C433-59FE-412B-B6DC-F302C26A36DE}" type="datetime1">
              <a:rPr lang="en-CA" smtClean="0"/>
              <a:t>2023-11-28</a:t>
            </a:fld>
            <a:endParaRPr lang="en-CA"/>
          </a:p>
        </p:txBody>
      </p:sp>
      <p:sp>
        <p:nvSpPr>
          <p:cNvPr id="5" name="Footer Placeholder 4">
            <a:extLst>
              <a:ext uri="{FF2B5EF4-FFF2-40B4-BE49-F238E27FC236}">
                <a16:creationId xmlns:a16="http://schemas.microsoft.com/office/drawing/2014/main" id="{F23AD328-6781-2438-52FC-E7C0D8568D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5366E4B-863D-9B61-E9CB-7A31F5C5EE83}"/>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168254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66835-1D96-EC4A-0FAF-12E9B5C688C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7543950-7B51-DB17-C25F-5480951E97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0968FF-252A-0639-D93F-1877964A0A17}"/>
              </a:ext>
            </a:extLst>
          </p:cNvPr>
          <p:cNvSpPr>
            <a:spLocks noGrp="1"/>
          </p:cNvSpPr>
          <p:nvPr>
            <p:ph type="dt" sz="half" idx="10"/>
          </p:nvPr>
        </p:nvSpPr>
        <p:spPr/>
        <p:txBody>
          <a:bodyPr/>
          <a:lstStyle/>
          <a:p>
            <a:fld id="{7A4900AA-A727-4ACC-B0B4-86E0CE2BF3F1}" type="datetime1">
              <a:rPr lang="en-CA" smtClean="0"/>
              <a:t>2023-11-28</a:t>
            </a:fld>
            <a:endParaRPr lang="en-CA"/>
          </a:p>
        </p:txBody>
      </p:sp>
      <p:sp>
        <p:nvSpPr>
          <p:cNvPr id="5" name="Footer Placeholder 4">
            <a:extLst>
              <a:ext uri="{FF2B5EF4-FFF2-40B4-BE49-F238E27FC236}">
                <a16:creationId xmlns:a16="http://schemas.microsoft.com/office/drawing/2014/main" id="{AB389A08-4A26-1E1B-01F6-F358E0562A7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C20438-27B1-C74E-7AB7-0ED48BD3497D}"/>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61925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5FEB00-0C17-21A0-C83B-28E56D6EA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F79FE498-C437-0715-1279-DAE4112A82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50AA48-5BB0-4FD3-FD69-EE668BFFE83E}"/>
              </a:ext>
            </a:extLst>
          </p:cNvPr>
          <p:cNvSpPr>
            <a:spLocks noGrp="1"/>
          </p:cNvSpPr>
          <p:nvPr>
            <p:ph type="dt" sz="half" idx="10"/>
          </p:nvPr>
        </p:nvSpPr>
        <p:spPr/>
        <p:txBody>
          <a:bodyPr/>
          <a:lstStyle/>
          <a:p>
            <a:fld id="{6912119C-5090-4A36-A3CD-3A21951A794E}" type="datetime1">
              <a:rPr lang="en-CA" smtClean="0"/>
              <a:t>2023-11-28</a:t>
            </a:fld>
            <a:endParaRPr lang="en-CA"/>
          </a:p>
        </p:txBody>
      </p:sp>
      <p:sp>
        <p:nvSpPr>
          <p:cNvPr id="5" name="Footer Placeholder 4">
            <a:extLst>
              <a:ext uri="{FF2B5EF4-FFF2-40B4-BE49-F238E27FC236}">
                <a16:creationId xmlns:a16="http://schemas.microsoft.com/office/drawing/2014/main" id="{0538146B-3405-8BB2-4E7F-A23F01CD503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07FA04-5AAB-5474-DE23-344D44F3B1D8}"/>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244479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265A9-B93B-1BB0-EC59-76208A8CA0E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FB5FE06-B1C0-8BC4-108D-1AE25ECBD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AEC575E-8E36-E200-9108-55D9B5B241C9}"/>
              </a:ext>
            </a:extLst>
          </p:cNvPr>
          <p:cNvSpPr>
            <a:spLocks noGrp="1"/>
          </p:cNvSpPr>
          <p:nvPr>
            <p:ph type="dt" sz="half" idx="10"/>
          </p:nvPr>
        </p:nvSpPr>
        <p:spPr/>
        <p:txBody>
          <a:bodyPr/>
          <a:lstStyle/>
          <a:p>
            <a:fld id="{8BDA2C65-4721-4C76-9C90-7F942AE71E84}" type="datetime1">
              <a:rPr lang="en-CA" smtClean="0"/>
              <a:t>2023-11-28</a:t>
            </a:fld>
            <a:endParaRPr lang="en-CA"/>
          </a:p>
        </p:txBody>
      </p:sp>
      <p:sp>
        <p:nvSpPr>
          <p:cNvPr id="5" name="Footer Placeholder 4">
            <a:extLst>
              <a:ext uri="{FF2B5EF4-FFF2-40B4-BE49-F238E27FC236}">
                <a16:creationId xmlns:a16="http://schemas.microsoft.com/office/drawing/2014/main" id="{0DF1CF69-AE01-A547-D3C0-C1F97CBA3FB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E93E3A0-17E8-9EE2-82CA-52481B8CDFE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382135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8E58-2DC0-35E1-7A68-3B524AC082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8E7100B3-916A-F637-9F2C-2FFEFF429E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9F6383-F0D5-1C0B-425B-CD09B8B55567}"/>
              </a:ext>
            </a:extLst>
          </p:cNvPr>
          <p:cNvSpPr>
            <a:spLocks noGrp="1"/>
          </p:cNvSpPr>
          <p:nvPr>
            <p:ph type="dt" sz="half" idx="10"/>
          </p:nvPr>
        </p:nvSpPr>
        <p:spPr/>
        <p:txBody>
          <a:bodyPr/>
          <a:lstStyle/>
          <a:p>
            <a:fld id="{2E108DCB-8EDF-423B-979E-66CB1296EB3D}" type="datetime1">
              <a:rPr lang="en-CA" smtClean="0"/>
              <a:t>2023-11-28</a:t>
            </a:fld>
            <a:endParaRPr lang="en-CA"/>
          </a:p>
        </p:txBody>
      </p:sp>
      <p:sp>
        <p:nvSpPr>
          <p:cNvPr id="5" name="Footer Placeholder 4">
            <a:extLst>
              <a:ext uri="{FF2B5EF4-FFF2-40B4-BE49-F238E27FC236}">
                <a16:creationId xmlns:a16="http://schemas.microsoft.com/office/drawing/2014/main" id="{624F2523-385D-DADE-6D80-1ADBEF7FC8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EC5822-F204-B5D1-0824-6DDD6F71B6CF}"/>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520470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0F11D-C49B-59C4-DAFA-02045873151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80AB6B8-8062-334C-A03E-1E1DBB0F7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684D3DF-7FC6-504D-64B9-B3C3CD25C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54D3EFC-B832-5310-7A62-39C41A470D9F}"/>
              </a:ext>
            </a:extLst>
          </p:cNvPr>
          <p:cNvSpPr>
            <a:spLocks noGrp="1"/>
          </p:cNvSpPr>
          <p:nvPr>
            <p:ph type="dt" sz="half" idx="10"/>
          </p:nvPr>
        </p:nvSpPr>
        <p:spPr/>
        <p:txBody>
          <a:bodyPr/>
          <a:lstStyle/>
          <a:p>
            <a:fld id="{720858D0-7C40-4884-AE33-D64070DFD0F7}" type="datetime1">
              <a:rPr lang="en-CA" smtClean="0"/>
              <a:t>2023-11-28</a:t>
            </a:fld>
            <a:endParaRPr lang="en-CA"/>
          </a:p>
        </p:txBody>
      </p:sp>
      <p:sp>
        <p:nvSpPr>
          <p:cNvPr id="6" name="Footer Placeholder 5">
            <a:extLst>
              <a:ext uri="{FF2B5EF4-FFF2-40B4-BE49-F238E27FC236}">
                <a16:creationId xmlns:a16="http://schemas.microsoft.com/office/drawing/2014/main" id="{ED3882BE-4951-E8A1-F3C8-935BFB8D9C5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9C5E916-B93F-5472-A1BD-601DA8E6D7EE}"/>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557620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0894-8581-22DA-6C0D-565A264939B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7E42D47-024E-3671-36E3-411CCCBA6A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F647C-4154-BD5C-A668-3943E5C33C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5565D75A-174D-AC51-4AD3-08DD6A4CD9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49C382-951B-B4C7-168C-860DDA10B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355DB19E-0CB8-0686-7845-E8ACF6570437}"/>
              </a:ext>
            </a:extLst>
          </p:cNvPr>
          <p:cNvSpPr>
            <a:spLocks noGrp="1"/>
          </p:cNvSpPr>
          <p:nvPr>
            <p:ph type="dt" sz="half" idx="10"/>
          </p:nvPr>
        </p:nvSpPr>
        <p:spPr/>
        <p:txBody>
          <a:bodyPr/>
          <a:lstStyle/>
          <a:p>
            <a:fld id="{AE892D0B-1072-44A1-986E-35E3F1E36B9F}" type="datetime1">
              <a:rPr lang="en-CA" smtClean="0"/>
              <a:t>2023-11-28</a:t>
            </a:fld>
            <a:endParaRPr lang="en-CA"/>
          </a:p>
        </p:txBody>
      </p:sp>
      <p:sp>
        <p:nvSpPr>
          <p:cNvPr id="8" name="Footer Placeholder 7">
            <a:extLst>
              <a:ext uri="{FF2B5EF4-FFF2-40B4-BE49-F238E27FC236}">
                <a16:creationId xmlns:a16="http://schemas.microsoft.com/office/drawing/2014/main" id="{D2D4780D-BDC9-8B72-0D2E-465C9EA8D57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F07F5F4-D5FA-F76D-9900-F3F2A738B8F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455637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34AF-AA6A-A612-06FB-C954826E9B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6D83C82-14B0-E52C-0A92-586AB42ACA2E}"/>
              </a:ext>
            </a:extLst>
          </p:cNvPr>
          <p:cNvSpPr>
            <a:spLocks noGrp="1"/>
          </p:cNvSpPr>
          <p:nvPr>
            <p:ph type="dt" sz="half" idx="10"/>
          </p:nvPr>
        </p:nvSpPr>
        <p:spPr/>
        <p:txBody>
          <a:bodyPr/>
          <a:lstStyle/>
          <a:p>
            <a:fld id="{5D804A59-29CA-45D1-AC0C-C148BFD3CB1D}" type="datetime1">
              <a:rPr lang="en-CA" smtClean="0"/>
              <a:t>2023-11-28</a:t>
            </a:fld>
            <a:endParaRPr lang="en-CA"/>
          </a:p>
        </p:txBody>
      </p:sp>
      <p:sp>
        <p:nvSpPr>
          <p:cNvPr id="4" name="Footer Placeholder 3">
            <a:extLst>
              <a:ext uri="{FF2B5EF4-FFF2-40B4-BE49-F238E27FC236}">
                <a16:creationId xmlns:a16="http://schemas.microsoft.com/office/drawing/2014/main" id="{504AD0BE-3C91-E2AF-2665-BCF1C2B8764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B26FC98-721F-F9E9-248F-0A92645BF0FB}"/>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3829722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0AC56-FCAA-331F-EB19-425CFBDD81DC}"/>
              </a:ext>
            </a:extLst>
          </p:cNvPr>
          <p:cNvSpPr>
            <a:spLocks noGrp="1"/>
          </p:cNvSpPr>
          <p:nvPr>
            <p:ph type="dt" sz="half" idx="10"/>
          </p:nvPr>
        </p:nvSpPr>
        <p:spPr/>
        <p:txBody>
          <a:bodyPr/>
          <a:lstStyle/>
          <a:p>
            <a:fld id="{87B4065C-911B-41DC-B234-27132C516A82}" type="datetime1">
              <a:rPr lang="en-CA" smtClean="0"/>
              <a:t>2023-11-28</a:t>
            </a:fld>
            <a:endParaRPr lang="en-CA"/>
          </a:p>
        </p:txBody>
      </p:sp>
      <p:sp>
        <p:nvSpPr>
          <p:cNvPr id="3" name="Footer Placeholder 2">
            <a:extLst>
              <a:ext uri="{FF2B5EF4-FFF2-40B4-BE49-F238E27FC236}">
                <a16:creationId xmlns:a16="http://schemas.microsoft.com/office/drawing/2014/main" id="{DB5082A8-11C2-A2AB-81C5-52E0FCB46BF4}"/>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AA72895-01C4-DBB4-F83D-F94AA57E752A}"/>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131369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124C-9E16-BCC5-C1DC-FF32A26A36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E8B74BBD-354E-5188-B60C-49B7C8BC42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E1EDE2D-14DE-02C8-8D72-BBC25C95A8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50317-057E-C712-2BE3-1DD27B1E60E5}"/>
              </a:ext>
            </a:extLst>
          </p:cNvPr>
          <p:cNvSpPr>
            <a:spLocks noGrp="1"/>
          </p:cNvSpPr>
          <p:nvPr>
            <p:ph type="dt" sz="half" idx="10"/>
          </p:nvPr>
        </p:nvSpPr>
        <p:spPr/>
        <p:txBody>
          <a:bodyPr/>
          <a:lstStyle/>
          <a:p>
            <a:fld id="{7369C62B-49AC-4574-B72F-9558BF57D31B}" type="datetime1">
              <a:rPr lang="en-CA" smtClean="0"/>
              <a:t>2023-11-28</a:t>
            </a:fld>
            <a:endParaRPr lang="en-CA"/>
          </a:p>
        </p:txBody>
      </p:sp>
      <p:sp>
        <p:nvSpPr>
          <p:cNvPr id="6" name="Footer Placeholder 5">
            <a:extLst>
              <a:ext uri="{FF2B5EF4-FFF2-40B4-BE49-F238E27FC236}">
                <a16:creationId xmlns:a16="http://schemas.microsoft.com/office/drawing/2014/main" id="{F10899EB-13C6-7C63-DE76-E2746E4E977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A9559C5-0578-8FC4-D127-3024EFB00567}"/>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800126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5CBE2-26C5-9143-AC15-E9251E97D3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1C2605C-CCAE-5120-B660-B079144F52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1E54079-58C1-F330-F3D1-9BF725D58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D3567-F1D5-80ED-AF62-3375D264BA62}"/>
              </a:ext>
            </a:extLst>
          </p:cNvPr>
          <p:cNvSpPr>
            <a:spLocks noGrp="1"/>
          </p:cNvSpPr>
          <p:nvPr>
            <p:ph type="dt" sz="half" idx="10"/>
          </p:nvPr>
        </p:nvSpPr>
        <p:spPr/>
        <p:txBody>
          <a:bodyPr/>
          <a:lstStyle/>
          <a:p>
            <a:fld id="{D31B2471-10C0-4B6B-A54D-76D80783E2DF}" type="datetime1">
              <a:rPr lang="en-CA" smtClean="0"/>
              <a:t>2023-11-28</a:t>
            </a:fld>
            <a:endParaRPr lang="en-CA"/>
          </a:p>
        </p:txBody>
      </p:sp>
      <p:sp>
        <p:nvSpPr>
          <p:cNvPr id="6" name="Footer Placeholder 5">
            <a:extLst>
              <a:ext uri="{FF2B5EF4-FFF2-40B4-BE49-F238E27FC236}">
                <a16:creationId xmlns:a16="http://schemas.microsoft.com/office/drawing/2014/main" id="{79D4FD19-12B2-DA1F-DF71-5CB8720280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F00874A-D28E-6A77-99A0-DE2B14C8AE4D}"/>
              </a:ext>
            </a:extLst>
          </p:cNvPr>
          <p:cNvSpPr>
            <a:spLocks noGrp="1"/>
          </p:cNvSpPr>
          <p:nvPr>
            <p:ph type="sldNum" sz="quarter" idx="12"/>
          </p:nvPr>
        </p:nvSpPr>
        <p:spPr/>
        <p:txBody>
          <a:bodyPr/>
          <a:lstStyle/>
          <a:p>
            <a:fld id="{2218D069-730D-4CD2-A228-953433063491}" type="slidenum">
              <a:rPr lang="en-CA" smtClean="0"/>
              <a:t>‹#›</a:t>
            </a:fld>
            <a:endParaRPr lang="en-CA"/>
          </a:p>
        </p:txBody>
      </p:sp>
    </p:spTree>
    <p:extLst>
      <p:ext uri="{BB962C8B-B14F-4D97-AF65-F5344CB8AC3E}">
        <p14:creationId xmlns:p14="http://schemas.microsoft.com/office/powerpoint/2010/main" val="293903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21E830-6EF9-E85F-58C6-65FC77402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AA461-115B-10B8-FDB5-729921714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B7D2CBB-87C1-F3A1-7260-6F5B97DFF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E291B-0119-4B55-ABB4-D41271E206DC}" type="datetime1">
              <a:rPr lang="en-CA" smtClean="0"/>
              <a:t>2023-11-28</a:t>
            </a:fld>
            <a:endParaRPr lang="en-CA"/>
          </a:p>
        </p:txBody>
      </p:sp>
      <p:sp>
        <p:nvSpPr>
          <p:cNvPr id="5" name="Footer Placeholder 4">
            <a:extLst>
              <a:ext uri="{FF2B5EF4-FFF2-40B4-BE49-F238E27FC236}">
                <a16:creationId xmlns:a16="http://schemas.microsoft.com/office/drawing/2014/main" id="{B3258B20-39D9-DB63-36A3-186FAFD904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A0222D7-2701-28C5-54BB-9B3B92FDBC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8D069-730D-4CD2-A228-953433063491}" type="slidenum">
              <a:rPr lang="en-CA" smtClean="0"/>
              <a:t>‹#›</a:t>
            </a:fld>
            <a:endParaRPr lang="en-CA"/>
          </a:p>
        </p:txBody>
      </p:sp>
    </p:spTree>
    <p:extLst>
      <p:ext uri="{BB962C8B-B14F-4D97-AF65-F5344CB8AC3E}">
        <p14:creationId xmlns:p14="http://schemas.microsoft.com/office/powerpoint/2010/main" val="3286841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0BF3-9A3A-6FAD-153B-8823E5980506}"/>
              </a:ext>
            </a:extLst>
          </p:cNvPr>
          <p:cNvSpPr>
            <a:spLocks noGrp="1"/>
          </p:cNvSpPr>
          <p:nvPr>
            <p:ph type="ctrTitle"/>
          </p:nvPr>
        </p:nvSpPr>
        <p:spPr/>
        <p:txBody>
          <a:bodyPr/>
          <a:lstStyle/>
          <a:p>
            <a:r>
              <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Optimization of a simple Truss structure using Particle Swarm Optimization</a:t>
            </a:r>
            <a:br>
              <a:rPr lang="en-CA" sz="18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Subtitle 2">
            <a:extLst>
              <a:ext uri="{FF2B5EF4-FFF2-40B4-BE49-F238E27FC236}">
                <a16:creationId xmlns:a16="http://schemas.microsoft.com/office/drawing/2014/main" id="{2B6A2465-20E1-8BAF-273B-D6DA117CE85E}"/>
              </a:ext>
            </a:extLst>
          </p:cNvPr>
          <p:cNvSpPr>
            <a:spLocks noGrp="1"/>
          </p:cNvSpPr>
          <p:nvPr>
            <p:ph type="subTitle" idx="1"/>
          </p:nvPr>
        </p:nvSpPr>
        <p:spPr/>
        <p:txBody>
          <a:bodyPr/>
          <a:lstStyle/>
          <a:p>
            <a:r>
              <a:rPr lang="en-CA" dirty="0"/>
              <a:t>Breno Hoelz Coscarelli </a:t>
            </a:r>
          </a:p>
          <a:p>
            <a:r>
              <a:rPr lang="en-CA" dirty="0"/>
              <a:t>Mech 6321 </a:t>
            </a:r>
          </a:p>
          <a:p>
            <a:r>
              <a:rPr lang="en-CA" dirty="0"/>
              <a:t>Project Presentation </a:t>
            </a:r>
          </a:p>
          <a:p>
            <a:endParaRPr lang="en-CA" dirty="0"/>
          </a:p>
        </p:txBody>
      </p:sp>
      <p:sp>
        <p:nvSpPr>
          <p:cNvPr id="4" name="Slide Number Placeholder 3">
            <a:extLst>
              <a:ext uri="{FF2B5EF4-FFF2-40B4-BE49-F238E27FC236}">
                <a16:creationId xmlns:a16="http://schemas.microsoft.com/office/drawing/2014/main" id="{4B9F3607-BDBF-F6B2-F476-9A5CF3B5BD71}"/>
              </a:ext>
            </a:extLst>
          </p:cNvPr>
          <p:cNvSpPr>
            <a:spLocks noGrp="1"/>
          </p:cNvSpPr>
          <p:nvPr>
            <p:ph type="sldNum" sz="quarter" idx="12"/>
          </p:nvPr>
        </p:nvSpPr>
        <p:spPr/>
        <p:txBody>
          <a:bodyPr/>
          <a:lstStyle/>
          <a:p>
            <a:fld id="{2218D069-730D-4CD2-A228-953433063491}" type="slidenum">
              <a:rPr lang="en-CA" smtClean="0"/>
              <a:t>1</a:t>
            </a:fld>
            <a:endParaRPr lang="en-CA"/>
          </a:p>
        </p:txBody>
      </p:sp>
    </p:spTree>
    <p:extLst>
      <p:ext uri="{BB962C8B-B14F-4D97-AF65-F5344CB8AC3E}">
        <p14:creationId xmlns:p14="http://schemas.microsoft.com/office/powerpoint/2010/main" val="383297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p:txBody>
          <a:bodyPr/>
          <a:lstStyle/>
          <a:p>
            <a:r>
              <a:rPr lang="en-CA" dirty="0"/>
              <a:t>Most Optimal solution </a:t>
            </a:r>
          </a:p>
        </p:txBody>
      </p:sp>
      <p:pic>
        <p:nvPicPr>
          <p:cNvPr id="5" name="Picture 4">
            <a:extLst>
              <a:ext uri="{FF2B5EF4-FFF2-40B4-BE49-F238E27FC236}">
                <a16:creationId xmlns:a16="http://schemas.microsoft.com/office/drawing/2014/main" id="{3327690E-2B51-527F-619E-1F5E2E04ED5D}"/>
              </a:ext>
            </a:extLst>
          </p:cNvPr>
          <p:cNvPicPr>
            <a:picLocks noChangeAspect="1"/>
          </p:cNvPicPr>
          <p:nvPr/>
        </p:nvPicPr>
        <p:blipFill>
          <a:blip r:embed="rId2"/>
          <a:stretch>
            <a:fillRect/>
          </a:stretch>
        </p:blipFill>
        <p:spPr>
          <a:xfrm>
            <a:off x="47048" y="1554654"/>
            <a:ext cx="6143237" cy="2444245"/>
          </a:xfrm>
          <a:prstGeom prst="rect">
            <a:avLst/>
          </a:prstGeom>
        </p:spPr>
      </p:pic>
      <p:pic>
        <p:nvPicPr>
          <p:cNvPr id="9" name="Picture 8">
            <a:extLst>
              <a:ext uri="{FF2B5EF4-FFF2-40B4-BE49-F238E27FC236}">
                <a16:creationId xmlns:a16="http://schemas.microsoft.com/office/drawing/2014/main" id="{CD862DAC-5706-E4DB-918D-137C6B2C41D1}"/>
              </a:ext>
            </a:extLst>
          </p:cNvPr>
          <p:cNvPicPr>
            <a:picLocks noChangeAspect="1"/>
          </p:cNvPicPr>
          <p:nvPr/>
        </p:nvPicPr>
        <p:blipFill>
          <a:blip r:embed="rId3"/>
          <a:stretch>
            <a:fillRect/>
          </a:stretch>
        </p:blipFill>
        <p:spPr>
          <a:xfrm>
            <a:off x="165504" y="6307111"/>
            <a:ext cx="5906324" cy="371527"/>
          </a:xfrm>
          <a:prstGeom prst="rect">
            <a:avLst/>
          </a:prstGeom>
        </p:spPr>
      </p:pic>
      <p:pic>
        <p:nvPicPr>
          <p:cNvPr id="13" name="Picture 12">
            <a:extLst>
              <a:ext uri="{FF2B5EF4-FFF2-40B4-BE49-F238E27FC236}">
                <a16:creationId xmlns:a16="http://schemas.microsoft.com/office/drawing/2014/main" id="{B94925EA-A809-82C8-175B-AC38E702B269}"/>
              </a:ext>
            </a:extLst>
          </p:cNvPr>
          <p:cNvPicPr>
            <a:picLocks noChangeAspect="1"/>
          </p:cNvPicPr>
          <p:nvPr/>
        </p:nvPicPr>
        <p:blipFill>
          <a:blip r:embed="rId4"/>
          <a:stretch>
            <a:fillRect/>
          </a:stretch>
        </p:blipFill>
        <p:spPr>
          <a:xfrm>
            <a:off x="6529440" y="653219"/>
            <a:ext cx="5353922" cy="4015441"/>
          </a:xfrm>
          <a:prstGeom prst="rect">
            <a:avLst/>
          </a:prstGeom>
        </p:spPr>
      </p:pic>
      <p:graphicFrame>
        <p:nvGraphicFramePr>
          <p:cNvPr id="14" name="Table 13">
            <a:extLst>
              <a:ext uri="{FF2B5EF4-FFF2-40B4-BE49-F238E27FC236}">
                <a16:creationId xmlns:a16="http://schemas.microsoft.com/office/drawing/2014/main" id="{191B6BD4-760A-E1B8-BFED-B98B98D7D1BF}"/>
              </a:ext>
            </a:extLst>
          </p:cNvPr>
          <p:cNvGraphicFramePr>
            <a:graphicFrameLocks noGrp="1"/>
          </p:cNvGraphicFramePr>
          <p:nvPr>
            <p:extLst>
              <p:ext uri="{D42A27DB-BD31-4B8C-83A1-F6EECF244321}">
                <p14:modId xmlns:p14="http://schemas.microsoft.com/office/powerpoint/2010/main" val="2114888711"/>
              </p:ext>
            </p:extLst>
          </p:nvPr>
        </p:nvGraphicFramePr>
        <p:xfrm>
          <a:off x="673346" y="4809384"/>
          <a:ext cx="4519468" cy="1112520"/>
        </p:xfrm>
        <a:graphic>
          <a:graphicData uri="http://schemas.openxmlformats.org/drawingml/2006/table">
            <a:tbl>
              <a:tblPr firstRow="1" bandRow="1">
                <a:tableStyleId>{5C22544A-7EE6-4342-B048-85BDC9FD1C3A}</a:tableStyleId>
              </a:tblPr>
              <a:tblGrid>
                <a:gridCol w="2259734">
                  <a:extLst>
                    <a:ext uri="{9D8B030D-6E8A-4147-A177-3AD203B41FA5}">
                      <a16:colId xmlns:a16="http://schemas.microsoft.com/office/drawing/2014/main" val="2903997719"/>
                    </a:ext>
                  </a:extLst>
                </a:gridCol>
                <a:gridCol w="2259734">
                  <a:extLst>
                    <a:ext uri="{9D8B030D-6E8A-4147-A177-3AD203B41FA5}">
                      <a16:colId xmlns:a16="http://schemas.microsoft.com/office/drawing/2014/main" val="608656774"/>
                    </a:ext>
                  </a:extLst>
                </a:gridCol>
              </a:tblGrid>
              <a:tr h="370840">
                <a:tc>
                  <a:txBody>
                    <a:bodyPr/>
                    <a:lstStyle/>
                    <a:p>
                      <a:endParaRPr lang="en-CA" dirty="0"/>
                    </a:p>
                  </a:txBody>
                  <a:tcPr/>
                </a:tc>
                <a:tc>
                  <a:txBody>
                    <a:bodyPr/>
                    <a:lstStyle/>
                    <a:p>
                      <a:r>
                        <a:rPr lang="en-CA" dirty="0"/>
                        <a:t>Weight (lb)</a:t>
                      </a:r>
                    </a:p>
                  </a:txBody>
                  <a:tcPr/>
                </a:tc>
                <a:extLst>
                  <a:ext uri="{0D108BD9-81ED-4DB2-BD59-A6C34878D82A}">
                    <a16:rowId xmlns:a16="http://schemas.microsoft.com/office/drawing/2014/main" val="1556331144"/>
                  </a:ext>
                </a:extLst>
              </a:tr>
              <a:tr h="370840">
                <a:tc>
                  <a:txBody>
                    <a:bodyPr/>
                    <a:lstStyle/>
                    <a:p>
                      <a:r>
                        <a:rPr lang="en-CA" dirty="0"/>
                        <a:t>Gholizadeh, 2013</a:t>
                      </a:r>
                    </a:p>
                  </a:txBody>
                  <a:tcPr/>
                </a:tc>
                <a:tc>
                  <a:txBody>
                    <a:bodyPr/>
                    <a:lstStyle/>
                    <a:p>
                      <a:r>
                        <a:rPr lang="en-CA" dirty="0"/>
                        <a:t>82.2344</a:t>
                      </a:r>
                    </a:p>
                  </a:txBody>
                  <a:tcPr/>
                </a:tc>
                <a:extLst>
                  <a:ext uri="{0D108BD9-81ED-4DB2-BD59-A6C34878D82A}">
                    <a16:rowId xmlns:a16="http://schemas.microsoft.com/office/drawing/2014/main" val="3929090918"/>
                  </a:ext>
                </a:extLst>
              </a:tr>
              <a:tr h="370840">
                <a:tc>
                  <a:txBody>
                    <a:bodyPr/>
                    <a:lstStyle/>
                    <a:p>
                      <a:r>
                        <a:rPr lang="en-CA" dirty="0"/>
                        <a:t>This work </a:t>
                      </a:r>
                    </a:p>
                  </a:txBody>
                  <a:tcPr/>
                </a:tc>
                <a:tc>
                  <a:txBody>
                    <a:bodyPr/>
                    <a:lstStyle/>
                    <a:p>
                      <a:r>
                        <a:rPr lang="en-CA" dirty="0"/>
                        <a:t>81.5391</a:t>
                      </a:r>
                    </a:p>
                  </a:txBody>
                  <a:tcPr/>
                </a:tc>
                <a:extLst>
                  <a:ext uri="{0D108BD9-81ED-4DB2-BD59-A6C34878D82A}">
                    <a16:rowId xmlns:a16="http://schemas.microsoft.com/office/drawing/2014/main" val="3089412137"/>
                  </a:ext>
                </a:extLst>
              </a:tr>
            </a:tbl>
          </a:graphicData>
        </a:graphic>
      </p:graphicFrame>
      <p:sp>
        <p:nvSpPr>
          <p:cNvPr id="3" name="Slide Number Placeholder 2">
            <a:extLst>
              <a:ext uri="{FF2B5EF4-FFF2-40B4-BE49-F238E27FC236}">
                <a16:creationId xmlns:a16="http://schemas.microsoft.com/office/drawing/2014/main" id="{71AE082B-3DFC-57AD-3143-C309488C91F9}"/>
              </a:ext>
            </a:extLst>
          </p:cNvPr>
          <p:cNvSpPr>
            <a:spLocks noGrp="1"/>
          </p:cNvSpPr>
          <p:nvPr>
            <p:ph type="sldNum" sz="quarter" idx="12"/>
          </p:nvPr>
        </p:nvSpPr>
        <p:spPr/>
        <p:txBody>
          <a:bodyPr/>
          <a:lstStyle/>
          <a:p>
            <a:fld id="{2218D069-730D-4CD2-A228-953433063491}" type="slidenum">
              <a:rPr lang="en-CA" smtClean="0"/>
              <a:t>10</a:t>
            </a:fld>
            <a:endParaRPr lang="en-CA"/>
          </a:p>
        </p:txBody>
      </p:sp>
      <p:sp>
        <p:nvSpPr>
          <p:cNvPr id="6" name="TextBox 5">
            <a:extLst>
              <a:ext uri="{FF2B5EF4-FFF2-40B4-BE49-F238E27FC236}">
                <a16:creationId xmlns:a16="http://schemas.microsoft.com/office/drawing/2014/main" id="{31102A4E-71B1-35B8-D5BD-342DA132DE36}"/>
              </a:ext>
            </a:extLst>
          </p:cNvPr>
          <p:cNvSpPr txBox="1"/>
          <p:nvPr/>
        </p:nvSpPr>
        <p:spPr>
          <a:xfrm>
            <a:off x="1736508" y="3998899"/>
            <a:ext cx="1847258" cy="369332"/>
          </a:xfrm>
          <a:prstGeom prst="rect">
            <a:avLst/>
          </a:prstGeom>
          <a:noFill/>
        </p:spPr>
        <p:txBody>
          <a:bodyPr wrap="square">
            <a:spAutoFit/>
          </a:bodyPr>
          <a:lstStyle/>
          <a:p>
            <a:r>
              <a:rPr lang="en-CA" dirty="0"/>
              <a:t>Gholizadeh, 2013</a:t>
            </a:r>
          </a:p>
        </p:txBody>
      </p:sp>
      <p:sp>
        <p:nvSpPr>
          <p:cNvPr id="8" name="TextBox 7">
            <a:extLst>
              <a:ext uri="{FF2B5EF4-FFF2-40B4-BE49-F238E27FC236}">
                <a16:creationId xmlns:a16="http://schemas.microsoft.com/office/drawing/2014/main" id="{18E4250E-D456-095A-EC44-4FF707310C29}"/>
              </a:ext>
            </a:extLst>
          </p:cNvPr>
          <p:cNvSpPr txBox="1"/>
          <p:nvPr/>
        </p:nvSpPr>
        <p:spPr>
          <a:xfrm>
            <a:off x="7813809" y="4440052"/>
            <a:ext cx="2545534" cy="369332"/>
          </a:xfrm>
          <a:prstGeom prst="rect">
            <a:avLst/>
          </a:prstGeom>
          <a:noFill/>
        </p:spPr>
        <p:txBody>
          <a:bodyPr wrap="square">
            <a:spAutoFit/>
          </a:bodyPr>
          <a:lstStyle/>
          <a:p>
            <a:r>
              <a:rPr lang="en-CA" dirty="0"/>
              <a:t>This work based on [1,2] </a:t>
            </a:r>
          </a:p>
        </p:txBody>
      </p:sp>
    </p:spTree>
    <p:extLst>
      <p:ext uri="{BB962C8B-B14F-4D97-AF65-F5344CB8AC3E}">
        <p14:creationId xmlns:p14="http://schemas.microsoft.com/office/powerpoint/2010/main" val="4064694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AB91393-2A54-F24F-6C14-526E1D4D54C9}"/>
              </a:ext>
            </a:extLst>
          </p:cNvPr>
          <p:cNvPicPr>
            <a:picLocks noChangeAspect="1"/>
          </p:cNvPicPr>
          <p:nvPr/>
        </p:nvPicPr>
        <p:blipFill>
          <a:blip r:embed="rId3"/>
          <a:stretch>
            <a:fillRect/>
          </a:stretch>
        </p:blipFill>
        <p:spPr>
          <a:xfrm>
            <a:off x="6275294" y="1386544"/>
            <a:ext cx="6390854" cy="4793141"/>
          </a:xfrm>
          <a:prstGeom prst="rect">
            <a:avLst/>
          </a:prstGeom>
        </p:spPr>
      </p:pic>
      <p:sp>
        <p:nvSpPr>
          <p:cNvPr id="2" name="Title 1">
            <a:extLst>
              <a:ext uri="{FF2B5EF4-FFF2-40B4-BE49-F238E27FC236}">
                <a16:creationId xmlns:a16="http://schemas.microsoft.com/office/drawing/2014/main" id="{95A23507-A7B7-909D-3E67-7B1F69F4B95D}"/>
              </a:ext>
            </a:extLst>
          </p:cNvPr>
          <p:cNvSpPr>
            <a:spLocks noGrp="1"/>
          </p:cNvSpPr>
          <p:nvPr>
            <p:ph type="title"/>
          </p:nvPr>
        </p:nvSpPr>
        <p:spPr/>
        <p:txBody>
          <a:bodyPr/>
          <a:lstStyle/>
          <a:p>
            <a:r>
              <a:rPr lang="en-CA" dirty="0"/>
              <a:t>Convergence results</a:t>
            </a:r>
          </a:p>
        </p:txBody>
      </p:sp>
      <p:pic>
        <p:nvPicPr>
          <p:cNvPr id="4" name="Content Placeholder 3">
            <a:extLst>
              <a:ext uri="{FF2B5EF4-FFF2-40B4-BE49-F238E27FC236}">
                <a16:creationId xmlns:a16="http://schemas.microsoft.com/office/drawing/2014/main" id="{97AEEAC4-7CDA-4CDD-74B4-C723C9DA5274}"/>
              </a:ext>
            </a:extLst>
          </p:cNvPr>
          <p:cNvPicPr>
            <a:picLocks noGrp="1" noChangeAspect="1"/>
          </p:cNvPicPr>
          <p:nvPr>
            <p:ph idx="1"/>
          </p:nvPr>
        </p:nvPicPr>
        <p:blipFill>
          <a:blip r:embed="rId4"/>
          <a:stretch>
            <a:fillRect/>
          </a:stretch>
        </p:blipFill>
        <p:spPr>
          <a:xfrm>
            <a:off x="-59765" y="1321323"/>
            <a:ext cx="6668373" cy="5001279"/>
          </a:xfrm>
          <a:prstGeom prst="rect">
            <a:avLst/>
          </a:prstGeom>
        </p:spPr>
      </p:pic>
      <p:sp>
        <p:nvSpPr>
          <p:cNvPr id="7" name="Slide Number Placeholder 6">
            <a:extLst>
              <a:ext uri="{FF2B5EF4-FFF2-40B4-BE49-F238E27FC236}">
                <a16:creationId xmlns:a16="http://schemas.microsoft.com/office/drawing/2014/main" id="{E098E9D0-5362-884E-A8B8-3E5B3B66031E}"/>
              </a:ext>
            </a:extLst>
          </p:cNvPr>
          <p:cNvSpPr>
            <a:spLocks noGrp="1"/>
          </p:cNvSpPr>
          <p:nvPr>
            <p:ph type="sldNum" sz="quarter" idx="12"/>
          </p:nvPr>
        </p:nvSpPr>
        <p:spPr/>
        <p:txBody>
          <a:bodyPr/>
          <a:lstStyle/>
          <a:p>
            <a:fld id="{2218D069-730D-4CD2-A228-953433063491}" type="slidenum">
              <a:rPr lang="en-CA" smtClean="0"/>
              <a:t>11</a:t>
            </a:fld>
            <a:endParaRPr lang="en-CA"/>
          </a:p>
        </p:txBody>
      </p:sp>
    </p:spTree>
    <p:extLst>
      <p:ext uri="{BB962C8B-B14F-4D97-AF65-F5344CB8AC3E}">
        <p14:creationId xmlns:p14="http://schemas.microsoft.com/office/powerpoint/2010/main" val="2124563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B16A-2E89-DC66-5058-F1C4C2E3B374}"/>
              </a:ext>
            </a:extLst>
          </p:cNvPr>
          <p:cNvSpPr>
            <a:spLocks noGrp="1"/>
          </p:cNvSpPr>
          <p:nvPr>
            <p:ph type="title"/>
          </p:nvPr>
        </p:nvSpPr>
        <p:spPr/>
        <p:txBody>
          <a:bodyPr/>
          <a:lstStyle/>
          <a:p>
            <a:r>
              <a:rPr lang="en-CA" dirty="0"/>
              <a:t>Real world applications  </a:t>
            </a:r>
          </a:p>
        </p:txBody>
      </p:sp>
      <p:pic>
        <p:nvPicPr>
          <p:cNvPr id="5" name="Content Placeholder 4">
            <a:extLst>
              <a:ext uri="{FF2B5EF4-FFF2-40B4-BE49-F238E27FC236}">
                <a16:creationId xmlns:a16="http://schemas.microsoft.com/office/drawing/2014/main" id="{0072E6E9-38DA-525C-0CF4-49C740E25CC9}"/>
              </a:ext>
            </a:extLst>
          </p:cNvPr>
          <p:cNvPicPr>
            <a:picLocks noGrp="1" noChangeAspect="1"/>
          </p:cNvPicPr>
          <p:nvPr>
            <p:ph idx="1"/>
          </p:nvPr>
        </p:nvPicPr>
        <p:blipFill>
          <a:blip r:embed="rId2"/>
          <a:stretch>
            <a:fillRect/>
          </a:stretch>
        </p:blipFill>
        <p:spPr>
          <a:xfrm>
            <a:off x="2327094" y="1324573"/>
            <a:ext cx="3130604" cy="4647496"/>
          </a:xfrm>
        </p:spPr>
      </p:pic>
      <p:pic>
        <p:nvPicPr>
          <p:cNvPr id="9" name="Picture 8">
            <a:extLst>
              <a:ext uri="{FF2B5EF4-FFF2-40B4-BE49-F238E27FC236}">
                <a16:creationId xmlns:a16="http://schemas.microsoft.com/office/drawing/2014/main" id="{729E286C-3DF3-4F56-7F9E-D23BA17E91D6}"/>
              </a:ext>
            </a:extLst>
          </p:cNvPr>
          <p:cNvPicPr>
            <a:picLocks noChangeAspect="1"/>
          </p:cNvPicPr>
          <p:nvPr/>
        </p:nvPicPr>
        <p:blipFill>
          <a:blip r:embed="rId3"/>
          <a:stretch>
            <a:fillRect/>
          </a:stretch>
        </p:blipFill>
        <p:spPr>
          <a:xfrm>
            <a:off x="8263677" y="205781"/>
            <a:ext cx="2949518" cy="5939442"/>
          </a:xfrm>
          <a:prstGeom prst="rect">
            <a:avLst/>
          </a:prstGeom>
        </p:spPr>
      </p:pic>
      <p:sp>
        <p:nvSpPr>
          <p:cNvPr id="10" name="TextBox 9">
            <a:extLst>
              <a:ext uri="{FF2B5EF4-FFF2-40B4-BE49-F238E27FC236}">
                <a16:creationId xmlns:a16="http://schemas.microsoft.com/office/drawing/2014/main" id="{B5E28204-C756-3B67-6F77-7062DFEBD1DC}"/>
              </a:ext>
            </a:extLst>
          </p:cNvPr>
          <p:cNvSpPr txBox="1"/>
          <p:nvPr/>
        </p:nvSpPr>
        <p:spPr>
          <a:xfrm>
            <a:off x="773671" y="1764163"/>
            <a:ext cx="2067791" cy="369332"/>
          </a:xfrm>
          <a:prstGeom prst="rect">
            <a:avLst/>
          </a:prstGeom>
          <a:noFill/>
        </p:spPr>
        <p:txBody>
          <a:bodyPr wrap="square" rtlCol="0">
            <a:spAutoFit/>
          </a:bodyPr>
          <a:lstStyle/>
          <a:p>
            <a:r>
              <a:rPr lang="en-CA" b="1" dirty="0"/>
              <a:t>Power lines! </a:t>
            </a:r>
          </a:p>
        </p:txBody>
      </p:sp>
      <p:sp>
        <p:nvSpPr>
          <p:cNvPr id="11" name="Slide Number Placeholder 10">
            <a:extLst>
              <a:ext uri="{FF2B5EF4-FFF2-40B4-BE49-F238E27FC236}">
                <a16:creationId xmlns:a16="http://schemas.microsoft.com/office/drawing/2014/main" id="{6CF00D23-F8E0-5411-E92B-DF94B9B0F357}"/>
              </a:ext>
            </a:extLst>
          </p:cNvPr>
          <p:cNvSpPr>
            <a:spLocks noGrp="1"/>
          </p:cNvSpPr>
          <p:nvPr>
            <p:ph type="sldNum" sz="quarter" idx="12"/>
          </p:nvPr>
        </p:nvSpPr>
        <p:spPr/>
        <p:txBody>
          <a:bodyPr/>
          <a:lstStyle/>
          <a:p>
            <a:fld id="{2218D069-730D-4CD2-A228-953433063491}" type="slidenum">
              <a:rPr lang="en-CA" smtClean="0"/>
              <a:t>12</a:t>
            </a:fld>
            <a:endParaRPr lang="en-CA"/>
          </a:p>
        </p:txBody>
      </p:sp>
      <p:sp>
        <p:nvSpPr>
          <p:cNvPr id="14" name="TextBox 13">
            <a:extLst>
              <a:ext uri="{FF2B5EF4-FFF2-40B4-BE49-F238E27FC236}">
                <a16:creationId xmlns:a16="http://schemas.microsoft.com/office/drawing/2014/main" id="{2DB0ABA6-55CF-1A42-E82F-CB7BCBF92377}"/>
              </a:ext>
            </a:extLst>
          </p:cNvPr>
          <p:cNvSpPr txBox="1"/>
          <p:nvPr/>
        </p:nvSpPr>
        <p:spPr>
          <a:xfrm>
            <a:off x="5111428" y="6123543"/>
            <a:ext cx="2487352" cy="369332"/>
          </a:xfrm>
          <a:prstGeom prst="rect">
            <a:avLst/>
          </a:prstGeom>
          <a:noFill/>
        </p:spPr>
        <p:txBody>
          <a:bodyPr wrap="square">
            <a:spAutoFit/>
          </a:bodyPr>
          <a:lstStyle/>
          <a:p>
            <a:r>
              <a:rPr lang="en-CA" dirty="0"/>
              <a:t>Fig 5. Gholizadeh, 2013</a:t>
            </a:r>
          </a:p>
        </p:txBody>
      </p:sp>
    </p:spTree>
    <p:extLst>
      <p:ext uri="{BB962C8B-B14F-4D97-AF65-F5344CB8AC3E}">
        <p14:creationId xmlns:p14="http://schemas.microsoft.com/office/powerpoint/2010/main" val="243503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Content Placeholder 5">
            <a:extLst>
              <a:ext uri="{FF2B5EF4-FFF2-40B4-BE49-F238E27FC236}">
                <a16:creationId xmlns:a16="http://schemas.microsoft.com/office/drawing/2014/main" id="{F5D4BBA0-14F1-92A2-7C9B-8279EB171C87}"/>
              </a:ext>
            </a:extLst>
          </p:cNvPr>
          <p:cNvPicPr>
            <a:picLocks noGrp="1" noChangeAspect="1"/>
          </p:cNvPicPr>
          <p:nvPr>
            <p:ph idx="1"/>
          </p:nvPr>
        </p:nvPicPr>
        <p:blipFill rotWithShape="1">
          <a:blip r:embed="rId3"/>
          <a:srcRect b="34030"/>
          <a:stretch/>
        </p:blipFill>
        <p:spPr>
          <a:xfrm>
            <a:off x="20" y="1282"/>
            <a:ext cx="12191980" cy="6856718"/>
          </a:xfrm>
          <a:prstGeom prst="rect">
            <a:avLst/>
          </a:prstGeom>
        </p:spPr>
      </p:pic>
      <p:sp>
        <p:nvSpPr>
          <p:cNvPr id="4" name="Slide Number Placeholder 3">
            <a:extLst>
              <a:ext uri="{FF2B5EF4-FFF2-40B4-BE49-F238E27FC236}">
                <a16:creationId xmlns:a16="http://schemas.microsoft.com/office/drawing/2014/main" id="{851174F4-926F-5BC7-2D20-9B6014B27AD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218D069-730D-4CD2-A228-953433063491}" type="slidenum">
              <a:rPr lang="en-US">
                <a:solidFill>
                  <a:srgbClr val="FFFFFF"/>
                </a:solidFill>
              </a:rPr>
              <a:pPr>
                <a:spcAft>
                  <a:spcPts val="600"/>
                </a:spcAft>
              </a:pPr>
              <a:t>13</a:t>
            </a:fld>
            <a:endParaRPr lang="en-US">
              <a:solidFill>
                <a:srgbClr val="FFFFFF"/>
              </a:solidFill>
            </a:endParaRPr>
          </a:p>
        </p:txBody>
      </p:sp>
      <p:sp>
        <p:nvSpPr>
          <p:cNvPr id="7" name="TextBox 6">
            <a:extLst>
              <a:ext uri="{FF2B5EF4-FFF2-40B4-BE49-F238E27FC236}">
                <a16:creationId xmlns:a16="http://schemas.microsoft.com/office/drawing/2014/main" id="{F32A2FF4-60DD-29EE-8C64-0A61779C3BBB}"/>
              </a:ext>
            </a:extLst>
          </p:cNvPr>
          <p:cNvSpPr txBox="1"/>
          <p:nvPr/>
        </p:nvSpPr>
        <p:spPr>
          <a:xfrm>
            <a:off x="3608043" y="3692568"/>
            <a:ext cx="1333125" cy="369332"/>
          </a:xfrm>
          <a:prstGeom prst="rect">
            <a:avLst/>
          </a:prstGeom>
          <a:solidFill>
            <a:schemeClr val="bg1"/>
          </a:solidFill>
        </p:spPr>
        <p:txBody>
          <a:bodyPr wrap="square" rtlCol="0">
            <a:spAutoFit/>
          </a:bodyPr>
          <a:lstStyle/>
          <a:p>
            <a:r>
              <a:rPr lang="en-CA" dirty="0"/>
              <a:t>FEA Solver </a:t>
            </a:r>
          </a:p>
        </p:txBody>
      </p:sp>
      <p:cxnSp>
        <p:nvCxnSpPr>
          <p:cNvPr id="9" name="Straight Arrow Connector 8">
            <a:extLst>
              <a:ext uri="{FF2B5EF4-FFF2-40B4-BE49-F238E27FC236}">
                <a16:creationId xmlns:a16="http://schemas.microsoft.com/office/drawing/2014/main" id="{5186BE65-9F13-C5B6-75F1-B2731B8361F2}"/>
              </a:ext>
            </a:extLst>
          </p:cNvPr>
          <p:cNvCxnSpPr>
            <a:cxnSpLocks/>
            <a:stCxn id="7" idx="1"/>
          </p:cNvCxnSpPr>
          <p:nvPr/>
        </p:nvCxnSpPr>
        <p:spPr>
          <a:xfrm flipH="1" flipV="1">
            <a:off x="2936303" y="3634882"/>
            <a:ext cx="671740" cy="24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DFD8DB4-36AB-FC1F-CC6F-7B6D1B6FB18F}"/>
              </a:ext>
            </a:extLst>
          </p:cNvPr>
          <p:cNvPicPr>
            <a:picLocks noChangeAspect="1"/>
          </p:cNvPicPr>
          <p:nvPr/>
        </p:nvPicPr>
        <p:blipFill>
          <a:blip r:embed="rId4"/>
          <a:stretch>
            <a:fillRect/>
          </a:stretch>
        </p:blipFill>
        <p:spPr>
          <a:xfrm>
            <a:off x="2498981" y="4174514"/>
            <a:ext cx="4147491" cy="1851440"/>
          </a:xfrm>
          <a:prstGeom prst="rect">
            <a:avLst/>
          </a:prstGeom>
        </p:spPr>
      </p:pic>
      <p:sp>
        <p:nvSpPr>
          <p:cNvPr id="14" name="TextBox 13">
            <a:extLst>
              <a:ext uri="{FF2B5EF4-FFF2-40B4-BE49-F238E27FC236}">
                <a16:creationId xmlns:a16="http://schemas.microsoft.com/office/drawing/2014/main" id="{4556AAB9-008A-E69A-242A-8070168711AE}"/>
              </a:ext>
            </a:extLst>
          </p:cNvPr>
          <p:cNvSpPr txBox="1"/>
          <p:nvPr/>
        </p:nvSpPr>
        <p:spPr>
          <a:xfrm>
            <a:off x="4647726" y="164922"/>
            <a:ext cx="2896547" cy="646331"/>
          </a:xfrm>
          <a:prstGeom prst="rect">
            <a:avLst/>
          </a:prstGeom>
          <a:solidFill>
            <a:schemeClr val="bg1"/>
          </a:solidFill>
        </p:spPr>
        <p:txBody>
          <a:bodyPr wrap="square" rtlCol="0">
            <a:spAutoFit/>
          </a:bodyPr>
          <a:lstStyle/>
          <a:p>
            <a:pPr algn="ctr"/>
            <a:r>
              <a:rPr lang="en-CA" dirty="0"/>
              <a:t>Python Call Graph            (time stamp)</a:t>
            </a:r>
          </a:p>
        </p:txBody>
      </p:sp>
    </p:spTree>
    <p:extLst>
      <p:ext uri="{BB962C8B-B14F-4D97-AF65-F5344CB8AC3E}">
        <p14:creationId xmlns:p14="http://schemas.microsoft.com/office/powerpoint/2010/main" val="42461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0290-9A19-1821-F5E9-D9BA066F1976}"/>
              </a:ext>
            </a:extLst>
          </p:cNvPr>
          <p:cNvSpPr>
            <a:spLocks noGrp="1"/>
          </p:cNvSpPr>
          <p:nvPr>
            <p:ph type="title"/>
          </p:nvPr>
        </p:nvSpPr>
        <p:spPr/>
        <p:txBody>
          <a:bodyPr/>
          <a:lstStyle/>
          <a:p>
            <a:r>
              <a:rPr lang="en-CA" dirty="0"/>
              <a:t>Conclusion </a:t>
            </a:r>
          </a:p>
        </p:txBody>
      </p:sp>
      <p:graphicFrame>
        <p:nvGraphicFramePr>
          <p:cNvPr id="6" name="Content Placeholder 2">
            <a:extLst>
              <a:ext uri="{FF2B5EF4-FFF2-40B4-BE49-F238E27FC236}">
                <a16:creationId xmlns:a16="http://schemas.microsoft.com/office/drawing/2014/main" id="{C317D73A-7666-5B0A-3C26-52A55070A4EC}"/>
              </a:ext>
            </a:extLst>
          </p:cNvPr>
          <p:cNvGraphicFramePr>
            <a:graphicFrameLocks noGrp="1"/>
          </p:cNvGraphicFramePr>
          <p:nvPr>
            <p:ph idx="1"/>
            <p:extLst>
              <p:ext uri="{D42A27DB-BD31-4B8C-83A1-F6EECF244321}">
                <p14:modId xmlns:p14="http://schemas.microsoft.com/office/powerpoint/2010/main" val="229904550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400CA2FB-FF60-8BF2-B3E4-853FD4E1CC66}"/>
              </a:ext>
            </a:extLst>
          </p:cNvPr>
          <p:cNvSpPr>
            <a:spLocks noGrp="1"/>
          </p:cNvSpPr>
          <p:nvPr>
            <p:ph type="sldNum" sz="quarter" idx="12"/>
          </p:nvPr>
        </p:nvSpPr>
        <p:spPr/>
        <p:txBody>
          <a:bodyPr/>
          <a:lstStyle/>
          <a:p>
            <a:fld id="{2218D069-730D-4CD2-A228-953433063491}" type="slidenum">
              <a:rPr lang="en-CA" smtClean="0"/>
              <a:t>14</a:t>
            </a:fld>
            <a:endParaRPr lang="en-CA"/>
          </a:p>
        </p:txBody>
      </p:sp>
    </p:spTree>
    <p:extLst>
      <p:ext uri="{BB962C8B-B14F-4D97-AF65-F5344CB8AC3E}">
        <p14:creationId xmlns:p14="http://schemas.microsoft.com/office/powerpoint/2010/main" val="3279982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DCBE-9EB6-690B-59DD-A60AA6A71B34}"/>
              </a:ext>
            </a:extLst>
          </p:cNvPr>
          <p:cNvSpPr>
            <a:spLocks noGrp="1"/>
          </p:cNvSpPr>
          <p:nvPr>
            <p:ph type="title"/>
          </p:nvPr>
        </p:nvSpPr>
        <p:spPr/>
        <p:txBody>
          <a:bodyPr/>
          <a:lstStyle/>
          <a:p>
            <a:r>
              <a:rPr lang="en-CA" dirty="0"/>
              <a:t>References</a:t>
            </a:r>
          </a:p>
        </p:txBody>
      </p:sp>
      <p:sp>
        <p:nvSpPr>
          <p:cNvPr id="3" name="Content Placeholder 2">
            <a:extLst>
              <a:ext uri="{FF2B5EF4-FFF2-40B4-BE49-F238E27FC236}">
                <a16:creationId xmlns:a16="http://schemas.microsoft.com/office/drawing/2014/main" id="{4FDF4D59-AFD2-17A9-9720-7D274326B38D}"/>
              </a:ext>
            </a:extLst>
          </p:cNvPr>
          <p:cNvSpPr>
            <a:spLocks noGrp="1"/>
          </p:cNvSpPr>
          <p:nvPr>
            <p:ph idx="1"/>
          </p:nvPr>
        </p:nvSpPr>
        <p:spPr/>
        <p:txBody>
          <a:bodyPr/>
          <a:lstStyle/>
          <a:p>
            <a:r>
              <a:rPr lang="en-CA" sz="1800" dirty="0">
                <a:effectLst/>
              </a:rPr>
              <a:t>[1] L. J. Li, Z. B. Huang, F. Liu, and Q. H. Wu, “A heuristic particle swarm optimizer for optimization of PIN connected structures,” </a:t>
            </a:r>
            <a:r>
              <a:rPr lang="en-CA" sz="1800" i="1" dirty="0">
                <a:effectLst/>
              </a:rPr>
              <a:t>Computers &amp;amp; Structures</a:t>
            </a:r>
            <a:r>
              <a:rPr lang="en-CA" sz="1800" dirty="0">
                <a:effectLst/>
              </a:rPr>
              <a:t>, vol. 85, no. 7–8, pp. 340–349, 2007. doi:10.1016/j.compstruc.2006.11.020 </a:t>
            </a:r>
          </a:p>
          <a:p>
            <a:r>
              <a:rPr lang="en-CA" sz="1800" dirty="0">
                <a:effectLst/>
              </a:rPr>
              <a:t>[2] </a:t>
            </a:r>
            <a:r>
              <a:rPr lang="en-CA" sz="1800" dirty="0" err="1">
                <a:effectLst/>
              </a:rPr>
              <a:t>Yuhui</a:t>
            </a:r>
            <a:r>
              <a:rPr lang="en-CA" sz="1800" dirty="0">
                <a:effectLst/>
              </a:rPr>
              <a:t> Shi and R. C. Eberhart, “Fuzzy adaptive particle swarm optimization,” </a:t>
            </a:r>
            <a:r>
              <a:rPr lang="en-CA" sz="1800" i="1" dirty="0">
                <a:effectLst/>
              </a:rPr>
              <a:t>Proceedings of the 2001 Congress on Evolutionary Computation (IEEE Cat. No.01TH8546)</a:t>
            </a:r>
            <a:r>
              <a:rPr lang="en-CA" sz="1800" dirty="0">
                <a:effectLst/>
              </a:rPr>
              <a:t>. doi:10.1109/cec.2001.934377</a:t>
            </a:r>
          </a:p>
          <a:p>
            <a:r>
              <a:rPr lang="en-CA" sz="1800" dirty="0">
                <a:effectLst/>
              </a:rPr>
              <a:t>[3] S. Gholizadeh, “Layout optimization of truss structures by hybridizing cellular automata and particle swarm optimization,” </a:t>
            </a:r>
            <a:r>
              <a:rPr lang="en-CA" sz="1800" i="1" dirty="0">
                <a:effectLst/>
              </a:rPr>
              <a:t>Computers &amp;amp; Structures</a:t>
            </a:r>
            <a:r>
              <a:rPr lang="en-CA" sz="1800" dirty="0">
                <a:effectLst/>
              </a:rPr>
              <a:t>, vol. 125, pp. 86–99, 2013. doi:10.1016/j.compstruc.2013.04.024 </a:t>
            </a:r>
          </a:p>
          <a:p>
            <a:r>
              <a:rPr lang="en-CA" sz="1800" dirty="0">
                <a:effectLst/>
              </a:rPr>
              <a:t> [4] T. H. Kwok, “Improving the diversity of topology-optimized designs by swarm intelligence,” </a:t>
            </a:r>
            <a:r>
              <a:rPr lang="en-CA" sz="1800" i="1" dirty="0">
                <a:effectLst/>
              </a:rPr>
              <a:t>Structural and Multidisciplinary Optimization</a:t>
            </a:r>
            <a:r>
              <a:rPr lang="en-CA" sz="1800" dirty="0">
                <a:effectLst/>
              </a:rPr>
              <a:t>, vol. 65, no. 7, 2022. doi:10.1007/s00158-022-03295-w </a:t>
            </a:r>
          </a:p>
          <a:p>
            <a:endParaRPr lang="en-CA" dirty="0">
              <a:effectLst/>
            </a:endParaRPr>
          </a:p>
          <a:p>
            <a:endParaRPr lang="en-CA" dirty="0"/>
          </a:p>
        </p:txBody>
      </p:sp>
      <p:sp>
        <p:nvSpPr>
          <p:cNvPr id="4" name="Slide Number Placeholder 3">
            <a:extLst>
              <a:ext uri="{FF2B5EF4-FFF2-40B4-BE49-F238E27FC236}">
                <a16:creationId xmlns:a16="http://schemas.microsoft.com/office/drawing/2014/main" id="{CFB0B9D0-7E48-B3AF-8E09-5A0888EBB82B}"/>
              </a:ext>
            </a:extLst>
          </p:cNvPr>
          <p:cNvSpPr>
            <a:spLocks noGrp="1"/>
          </p:cNvSpPr>
          <p:nvPr>
            <p:ph type="sldNum" sz="quarter" idx="12"/>
          </p:nvPr>
        </p:nvSpPr>
        <p:spPr/>
        <p:txBody>
          <a:bodyPr/>
          <a:lstStyle/>
          <a:p>
            <a:fld id="{2218D069-730D-4CD2-A228-953433063491}" type="slidenum">
              <a:rPr lang="en-CA" smtClean="0"/>
              <a:t>15</a:t>
            </a:fld>
            <a:endParaRPr lang="en-CA"/>
          </a:p>
        </p:txBody>
      </p:sp>
    </p:spTree>
    <p:extLst>
      <p:ext uri="{BB962C8B-B14F-4D97-AF65-F5344CB8AC3E}">
        <p14:creationId xmlns:p14="http://schemas.microsoft.com/office/powerpoint/2010/main" val="2520382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BF45E2-72AB-C731-400F-45BAE15F5124}"/>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Any questions? </a:t>
            </a:r>
            <a:br>
              <a:rPr lang="en-US" sz="4000" kern="1200">
                <a:solidFill>
                  <a:schemeClr val="tx2"/>
                </a:solidFill>
                <a:latin typeface="+mj-lt"/>
                <a:ea typeface="+mj-ea"/>
                <a:cs typeface="+mj-cs"/>
              </a:rPr>
            </a:br>
            <a:endParaRPr lang="en-US" sz="4000" kern="1200">
              <a:solidFill>
                <a:schemeClr val="tx2"/>
              </a:solidFill>
              <a:latin typeface="+mj-lt"/>
              <a:ea typeface="+mj-ea"/>
              <a:cs typeface="+mj-cs"/>
            </a:endParaRPr>
          </a:p>
        </p:txBody>
      </p:sp>
      <p:pic>
        <p:nvPicPr>
          <p:cNvPr id="8" name="Graphic 7" descr="Question mark">
            <a:extLst>
              <a:ext uri="{FF2B5EF4-FFF2-40B4-BE49-F238E27FC236}">
                <a16:creationId xmlns:a16="http://schemas.microsoft.com/office/drawing/2014/main" id="{74E4947D-BDE8-1829-202B-94373258E61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FD6F3B7F-ABB9-48CC-14AC-47D7EFC7C4C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2218D069-730D-4CD2-A228-953433063491}" type="slidenum">
              <a:rPr lang="en-US" smtClean="0"/>
              <a:pPr>
                <a:spcAft>
                  <a:spcPts val="600"/>
                </a:spcAft>
              </a:pPr>
              <a:t>16</a:t>
            </a:fld>
            <a:endParaRPr lang="en-US"/>
          </a:p>
        </p:txBody>
      </p:sp>
    </p:spTree>
    <p:extLst>
      <p:ext uri="{BB962C8B-B14F-4D97-AF65-F5344CB8AC3E}">
        <p14:creationId xmlns:p14="http://schemas.microsoft.com/office/powerpoint/2010/main" val="57923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2AF2-9996-70D0-6D96-56DCBAD0C6BE}"/>
              </a:ext>
            </a:extLst>
          </p:cNvPr>
          <p:cNvSpPr>
            <a:spLocks noGrp="1"/>
          </p:cNvSpPr>
          <p:nvPr>
            <p:ph type="title"/>
          </p:nvPr>
        </p:nvSpPr>
        <p:spPr/>
        <p:txBody>
          <a:bodyPr/>
          <a:lstStyle/>
          <a:p>
            <a:r>
              <a:rPr lang="en-CA" dirty="0"/>
              <a:t>What is PSO</a:t>
            </a:r>
          </a:p>
        </p:txBody>
      </p:sp>
      <p:sp>
        <p:nvSpPr>
          <p:cNvPr id="4" name="TextBox 3">
            <a:extLst>
              <a:ext uri="{FF2B5EF4-FFF2-40B4-BE49-F238E27FC236}">
                <a16:creationId xmlns:a16="http://schemas.microsoft.com/office/drawing/2014/main" id="{C71CA189-A17F-AC7F-96DC-EF14258A8EDB}"/>
              </a:ext>
            </a:extLst>
          </p:cNvPr>
          <p:cNvSpPr txBox="1"/>
          <p:nvPr/>
        </p:nvSpPr>
        <p:spPr>
          <a:xfrm>
            <a:off x="2758660" y="5646665"/>
            <a:ext cx="1714500" cy="646331"/>
          </a:xfrm>
          <a:prstGeom prst="rect">
            <a:avLst/>
          </a:prstGeom>
          <a:noFill/>
        </p:spPr>
        <p:txBody>
          <a:bodyPr wrap="square" rtlCol="0">
            <a:spAutoFit/>
          </a:bodyPr>
          <a:lstStyle/>
          <a:p>
            <a:pPr algn="ctr"/>
            <a:r>
              <a:rPr lang="en-CA" dirty="0"/>
              <a:t>Communicate to each other </a:t>
            </a:r>
          </a:p>
        </p:txBody>
      </p:sp>
      <p:pic>
        <p:nvPicPr>
          <p:cNvPr id="5" name="Picture 4">
            <a:extLst>
              <a:ext uri="{FF2B5EF4-FFF2-40B4-BE49-F238E27FC236}">
                <a16:creationId xmlns:a16="http://schemas.microsoft.com/office/drawing/2014/main" id="{371FD9FF-71E2-D4BB-9E2C-3CCB58D80765}"/>
              </a:ext>
            </a:extLst>
          </p:cNvPr>
          <p:cNvPicPr>
            <a:picLocks noChangeAspect="1"/>
          </p:cNvPicPr>
          <p:nvPr/>
        </p:nvPicPr>
        <p:blipFill>
          <a:blip r:embed="rId3"/>
          <a:stretch>
            <a:fillRect/>
          </a:stretch>
        </p:blipFill>
        <p:spPr>
          <a:xfrm>
            <a:off x="5834513" y="2119265"/>
            <a:ext cx="6130215" cy="2795092"/>
          </a:xfrm>
          <a:prstGeom prst="rect">
            <a:avLst/>
          </a:prstGeom>
        </p:spPr>
      </p:pic>
      <p:sp>
        <p:nvSpPr>
          <p:cNvPr id="6" name="Slide Number Placeholder 5">
            <a:extLst>
              <a:ext uri="{FF2B5EF4-FFF2-40B4-BE49-F238E27FC236}">
                <a16:creationId xmlns:a16="http://schemas.microsoft.com/office/drawing/2014/main" id="{0845606E-615A-DBBB-7884-272CA1C579E8}"/>
              </a:ext>
            </a:extLst>
          </p:cNvPr>
          <p:cNvSpPr>
            <a:spLocks noGrp="1"/>
          </p:cNvSpPr>
          <p:nvPr>
            <p:ph type="sldNum" sz="quarter" idx="12"/>
          </p:nvPr>
        </p:nvSpPr>
        <p:spPr/>
        <p:txBody>
          <a:bodyPr/>
          <a:lstStyle/>
          <a:p>
            <a:fld id="{2218D069-730D-4CD2-A228-953433063491}" type="slidenum">
              <a:rPr lang="en-CA" smtClean="0"/>
              <a:t>2</a:t>
            </a:fld>
            <a:endParaRPr lang="en-CA" dirty="0"/>
          </a:p>
        </p:txBody>
      </p:sp>
      <p:sp>
        <p:nvSpPr>
          <p:cNvPr id="7" name="TextBox 6">
            <a:extLst>
              <a:ext uri="{FF2B5EF4-FFF2-40B4-BE49-F238E27FC236}">
                <a16:creationId xmlns:a16="http://schemas.microsoft.com/office/drawing/2014/main" id="{C002E2E4-F29F-7461-2EC4-6C080D8F8DDF}"/>
              </a:ext>
            </a:extLst>
          </p:cNvPr>
          <p:cNvSpPr txBox="1"/>
          <p:nvPr/>
        </p:nvSpPr>
        <p:spPr>
          <a:xfrm>
            <a:off x="8198233" y="4816823"/>
            <a:ext cx="1894891" cy="307777"/>
          </a:xfrm>
          <a:prstGeom prst="rect">
            <a:avLst/>
          </a:prstGeom>
          <a:noFill/>
        </p:spPr>
        <p:txBody>
          <a:bodyPr wrap="square" rtlCol="0">
            <a:spAutoFit/>
          </a:bodyPr>
          <a:lstStyle/>
          <a:p>
            <a:r>
              <a:rPr lang="en-CA" sz="1400" dirty="0"/>
              <a:t>Fig 1: Kwok et al. 2022 </a:t>
            </a:r>
          </a:p>
        </p:txBody>
      </p:sp>
      <p:sp>
        <p:nvSpPr>
          <p:cNvPr id="8" name="TextBox 7">
            <a:extLst>
              <a:ext uri="{FF2B5EF4-FFF2-40B4-BE49-F238E27FC236}">
                <a16:creationId xmlns:a16="http://schemas.microsoft.com/office/drawing/2014/main" id="{9E66F6F9-6739-764A-EBC6-2B138537C80E}"/>
              </a:ext>
            </a:extLst>
          </p:cNvPr>
          <p:cNvSpPr txBox="1"/>
          <p:nvPr/>
        </p:nvSpPr>
        <p:spPr>
          <a:xfrm>
            <a:off x="480349" y="1690688"/>
            <a:ext cx="5150735" cy="2862322"/>
          </a:xfrm>
          <a:prstGeom prst="rect">
            <a:avLst/>
          </a:prstGeom>
          <a:noFill/>
        </p:spPr>
        <p:txBody>
          <a:bodyPr wrap="square" rtlCol="0">
            <a:spAutoFit/>
          </a:bodyPr>
          <a:lstStyle/>
          <a:p>
            <a:pPr algn="l">
              <a:buFont typeface="Arial" panose="020B0604020202020204" pitchFamily="34" charset="0"/>
              <a:buChar char="•"/>
            </a:pPr>
            <a:r>
              <a:rPr lang="en-CA" b="0" i="0" dirty="0">
                <a:solidFill>
                  <a:srgbClr val="374151"/>
                </a:solidFill>
                <a:effectLst/>
                <a:latin typeface="Söhne"/>
              </a:rPr>
              <a:t>PSO utilizes a swarm of particles, each representing a potential solution, that navigate the search space by learning from their own experiences and the successes of neighboring particles.</a:t>
            </a:r>
          </a:p>
          <a:p>
            <a:pPr algn="l"/>
            <a:endParaRPr lang="en-CA" b="0" i="0" dirty="0">
              <a:solidFill>
                <a:srgbClr val="374151"/>
              </a:solidFill>
              <a:effectLst/>
              <a:latin typeface="Söhne"/>
            </a:endParaRPr>
          </a:p>
          <a:p>
            <a:pPr algn="l">
              <a:buFont typeface="Arial" panose="020B0604020202020204" pitchFamily="34" charset="0"/>
              <a:buChar char="•"/>
            </a:pPr>
            <a:r>
              <a:rPr lang="en-CA" b="0" i="0" dirty="0">
                <a:solidFill>
                  <a:srgbClr val="374151"/>
                </a:solidFill>
                <a:effectLst/>
                <a:latin typeface="Söhne"/>
              </a:rPr>
              <a:t>It optimizes solutions iteratively by adjusting particle trajectories based on individual and collective findings, effectively solving complex multidimensional problems.</a:t>
            </a:r>
          </a:p>
          <a:p>
            <a:pPr marL="285750" indent="-285750">
              <a:buFont typeface="Arial" panose="020B0604020202020204" pitchFamily="34" charset="0"/>
              <a:buChar char="•"/>
            </a:pPr>
            <a:endParaRPr lang="en-CA" dirty="0"/>
          </a:p>
        </p:txBody>
      </p:sp>
      <p:sp>
        <p:nvSpPr>
          <p:cNvPr id="9" name="TextBox 8">
            <a:extLst>
              <a:ext uri="{FF2B5EF4-FFF2-40B4-BE49-F238E27FC236}">
                <a16:creationId xmlns:a16="http://schemas.microsoft.com/office/drawing/2014/main" id="{C5C54663-2486-AFC5-5531-6DAADB595BAE}"/>
              </a:ext>
            </a:extLst>
          </p:cNvPr>
          <p:cNvSpPr txBox="1"/>
          <p:nvPr/>
        </p:nvSpPr>
        <p:spPr>
          <a:xfrm>
            <a:off x="133110" y="5642619"/>
            <a:ext cx="2249933" cy="646331"/>
          </a:xfrm>
          <a:prstGeom prst="rect">
            <a:avLst/>
          </a:prstGeom>
          <a:noFill/>
        </p:spPr>
        <p:txBody>
          <a:bodyPr wrap="square" rtlCol="0">
            <a:spAutoFit/>
          </a:bodyPr>
          <a:lstStyle/>
          <a:p>
            <a:r>
              <a:rPr lang="en-CA" dirty="0"/>
              <a:t>Unintelligent Unity particles</a:t>
            </a:r>
          </a:p>
        </p:txBody>
      </p:sp>
      <p:cxnSp>
        <p:nvCxnSpPr>
          <p:cNvPr id="11" name="Straight Arrow Connector 10">
            <a:extLst>
              <a:ext uri="{FF2B5EF4-FFF2-40B4-BE49-F238E27FC236}">
                <a16:creationId xmlns:a16="http://schemas.microsoft.com/office/drawing/2014/main" id="{E6173C61-0ACF-5AC4-D3AF-8C2F5BFA6049}"/>
              </a:ext>
            </a:extLst>
          </p:cNvPr>
          <p:cNvCxnSpPr>
            <a:stCxn id="9" idx="3"/>
            <a:endCxn id="4" idx="1"/>
          </p:cNvCxnSpPr>
          <p:nvPr/>
        </p:nvCxnSpPr>
        <p:spPr>
          <a:xfrm>
            <a:off x="2383043" y="5965785"/>
            <a:ext cx="375617" cy="4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95B4C9A-FE15-4829-ADCD-AAA3AD23C606}"/>
              </a:ext>
            </a:extLst>
          </p:cNvPr>
          <p:cNvSpPr txBox="1"/>
          <p:nvPr/>
        </p:nvSpPr>
        <p:spPr>
          <a:xfrm>
            <a:off x="4989561" y="5642621"/>
            <a:ext cx="1307067" cy="646331"/>
          </a:xfrm>
          <a:prstGeom prst="rect">
            <a:avLst/>
          </a:prstGeom>
          <a:noFill/>
        </p:spPr>
        <p:txBody>
          <a:bodyPr wrap="square" rtlCol="0">
            <a:spAutoFit/>
          </a:bodyPr>
          <a:lstStyle/>
          <a:p>
            <a:r>
              <a:rPr lang="en-CA" dirty="0"/>
              <a:t>Learn from each other </a:t>
            </a:r>
          </a:p>
        </p:txBody>
      </p:sp>
      <p:sp>
        <p:nvSpPr>
          <p:cNvPr id="17" name="TextBox 16">
            <a:extLst>
              <a:ext uri="{FF2B5EF4-FFF2-40B4-BE49-F238E27FC236}">
                <a16:creationId xmlns:a16="http://schemas.microsoft.com/office/drawing/2014/main" id="{28735B97-6978-8D26-3C50-3627F4E7AEDB}"/>
              </a:ext>
            </a:extLst>
          </p:cNvPr>
          <p:cNvSpPr txBox="1"/>
          <p:nvPr/>
        </p:nvSpPr>
        <p:spPr>
          <a:xfrm>
            <a:off x="4463069" y="5781118"/>
            <a:ext cx="545524" cy="369332"/>
          </a:xfrm>
          <a:prstGeom prst="rect">
            <a:avLst/>
          </a:prstGeom>
          <a:noFill/>
        </p:spPr>
        <p:txBody>
          <a:bodyPr wrap="square" rtlCol="0">
            <a:spAutoFit/>
          </a:bodyPr>
          <a:lstStyle/>
          <a:p>
            <a:r>
              <a:rPr lang="en-CA" dirty="0"/>
              <a:t>&amp;</a:t>
            </a:r>
          </a:p>
        </p:txBody>
      </p:sp>
      <p:sp>
        <p:nvSpPr>
          <p:cNvPr id="18" name="Equals 17">
            <a:extLst>
              <a:ext uri="{FF2B5EF4-FFF2-40B4-BE49-F238E27FC236}">
                <a16:creationId xmlns:a16="http://schemas.microsoft.com/office/drawing/2014/main" id="{65ECB49D-7FA5-D9E3-210D-6D015E6CCE30}"/>
              </a:ext>
            </a:extLst>
          </p:cNvPr>
          <p:cNvSpPr/>
          <p:nvPr/>
        </p:nvSpPr>
        <p:spPr>
          <a:xfrm>
            <a:off x="6209818" y="5711870"/>
            <a:ext cx="545524" cy="507831"/>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21" name="TextBox 20">
            <a:extLst>
              <a:ext uri="{FF2B5EF4-FFF2-40B4-BE49-F238E27FC236}">
                <a16:creationId xmlns:a16="http://schemas.microsoft.com/office/drawing/2014/main" id="{D5AF7E54-242B-6A00-A9D0-3B8E8C0EC033}"/>
              </a:ext>
            </a:extLst>
          </p:cNvPr>
          <p:cNvSpPr txBox="1"/>
          <p:nvPr/>
        </p:nvSpPr>
        <p:spPr>
          <a:xfrm>
            <a:off x="6921662" y="5642621"/>
            <a:ext cx="1894892" cy="646331"/>
          </a:xfrm>
          <a:prstGeom prst="rect">
            <a:avLst/>
          </a:prstGeom>
          <a:noFill/>
        </p:spPr>
        <p:txBody>
          <a:bodyPr wrap="square" rtlCol="0">
            <a:spAutoFit/>
          </a:bodyPr>
          <a:lstStyle/>
          <a:p>
            <a:pPr algn="ctr"/>
            <a:r>
              <a:rPr lang="en-CA" dirty="0"/>
              <a:t>Creates complex behaviours </a:t>
            </a:r>
          </a:p>
        </p:txBody>
      </p:sp>
    </p:spTree>
    <p:extLst>
      <p:ext uri="{BB962C8B-B14F-4D97-AF65-F5344CB8AC3E}">
        <p14:creationId xmlns:p14="http://schemas.microsoft.com/office/powerpoint/2010/main" val="47949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0256-1350-F052-A871-E203F3A10170}"/>
              </a:ext>
            </a:extLst>
          </p:cNvPr>
          <p:cNvSpPr>
            <a:spLocks noGrp="1"/>
          </p:cNvSpPr>
          <p:nvPr>
            <p:ph type="title"/>
          </p:nvPr>
        </p:nvSpPr>
        <p:spPr/>
        <p:txBody>
          <a:bodyPr/>
          <a:lstStyle/>
          <a:p>
            <a:r>
              <a:rPr lang="en-CA" dirty="0"/>
              <a:t>Intro to PSO </a:t>
            </a:r>
          </a:p>
        </p:txBody>
      </p:sp>
      <p:pic>
        <p:nvPicPr>
          <p:cNvPr id="5" name="Picture 4">
            <a:extLst>
              <a:ext uri="{FF2B5EF4-FFF2-40B4-BE49-F238E27FC236}">
                <a16:creationId xmlns:a16="http://schemas.microsoft.com/office/drawing/2014/main" id="{1C33561B-D60D-2924-093B-B206FF84496C}"/>
              </a:ext>
            </a:extLst>
          </p:cNvPr>
          <p:cNvPicPr>
            <a:picLocks noChangeAspect="1"/>
          </p:cNvPicPr>
          <p:nvPr/>
        </p:nvPicPr>
        <p:blipFill>
          <a:blip r:embed="rId3"/>
          <a:stretch>
            <a:fillRect/>
          </a:stretch>
        </p:blipFill>
        <p:spPr>
          <a:xfrm>
            <a:off x="10379611" y="199475"/>
            <a:ext cx="1509343" cy="688190"/>
          </a:xfrm>
          <a:prstGeom prst="rect">
            <a:avLst/>
          </a:prstGeom>
        </p:spPr>
      </p:pic>
      <p:sp>
        <p:nvSpPr>
          <p:cNvPr id="6" name="TextBox 5">
            <a:extLst>
              <a:ext uri="{FF2B5EF4-FFF2-40B4-BE49-F238E27FC236}">
                <a16:creationId xmlns:a16="http://schemas.microsoft.com/office/drawing/2014/main" id="{BF746085-B82C-A46E-C8DC-912B946EC563}"/>
              </a:ext>
            </a:extLst>
          </p:cNvPr>
          <p:cNvSpPr txBox="1"/>
          <p:nvPr/>
        </p:nvSpPr>
        <p:spPr>
          <a:xfrm>
            <a:off x="452143" y="1690688"/>
            <a:ext cx="2964500" cy="523220"/>
          </a:xfrm>
          <a:prstGeom prst="rect">
            <a:avLst/>
          </a:prstGeom>
          <a:noFill/>
        </p:spPr>
        <p:txBody>
          <a:bodyPr wrap="square" rtlCol="0">
            <a:spAutoFit/>
          </a:bodyPr>
          <a:lstStyle/>
          <a:p>
            <a:r>
              <a:rPr lang="en-CA" sz="2800" dirty="0"/>
              <a:t>Swarm of particles</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69743B3-69A0-BBA8-20D5-64E87A9FBCF2}"/>
                  </a:ext>
                </a:extLst>
              </p:cNvPr>
              <p:cNvSpPr txBox="1"/>
              <p:nvPr/>
            </p:nvSpPr>
            <p:spPr>
              <a:xfrm>
                <a:off x="497360" y="3583460"/>
                <a:ext cx="107837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𝑃𝑎𝑟𝑡𝑖𝑐𝑙𝑒</m:t>
                      </m:r>
                      <m:r>
                        <a:rPr lang="en-CA" b="0" i="1" smtClean="0">
                          <a:latin typeface="Cambria Math" panose="02040503050406030204" pitchFamily="18" charset="0"/>
                        </a:rPr>
                        <m:t> </m:t>
                      </m:r>
                      <m:r>
                        <a:rPr lang="en-CA" b="0" i="1" smtClean="0">
                          <a:latin typeface="Cambria Math" panose="02040503050406030204" pitchFamily="18" charset="0"/>
                        </a:rPr>
                        <m:t>𝑖</m:t>
                      </m:r>
                      <m:r>
                        <a:rPr lang="en-CA" b="0" i="1" smtClean="0">
                          <a:latin typeface="Cambria Math" panose="02040503050406030204" pitchFamily="18" charset="0"/>
                        </a:rPr>
                        <m:t> </m:t>
                      </m:r>
                    </m:oMath>
                  </m:oMathPara>
                </a14:m>
                <a:endParaRPr lang="en-CA" dirty="0"/>
              </a:p>
            </p:txBody>
          </p:sp>
        </mc:Choice>
        <mc:Fallback>
          <p:sp>
            <p:nvSpPr>
              <p:cNvPr id="8" name="TextBox 7">
                <a:extLst>
                  <a:ext uri="{FF2B5EF4-FFF2-40B4-BE49-F238E27FC236}">
                    <a16:creationId xmlns:a16="http://schemas.microsoft.com/office/drawing/2014/main" id="{769743B3-69A0-BBA8-20D5-64E87A9FBCF2}"/>
                  </a:ext>
                </a:extLst>
              </p:cNvPr>
              <p:cNvSpPr txBox="1">
                <a:spLocks noRot="1" noChangeAspect="1" noMove="1" noResize="1" noEditPoints="1" noAdjustHandles="1" noChangeArrowheads="1" noChangeShapeType="1" noTextEdit="1"/>
              </p:cNvSpPr>
              <p:nvPr/>
            </p:nvSpPr>
            <p:spPr>
              <a:xfrm>
                <a:off x="497360" y="3583460"/>
                <a:ext cx="1078372" cy="276999"/>
              </a:xfrm>
              <a:prstGeom prst="rect">
                <a:avLst/>
              </a:prstGeom>
              <a:blipFill>
                <a:blip r:embed="rId4"/>
                <a:stretch>
                  <a:fillRect l="-5114" b="-8889"/>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FEECCA8-B5FA-EF4E-114E-1BD95A93F0EA}"/>
                  </a:ext>
                </a:extLst>
              </p:cNvPr>
              <p:cNvSpPr txBox="1"/>
              <p:nvPr/>
            </p:nvSpPr>
            <p:spPr>
              <a:xfrm>
                <a:off x="4105776" y="2736935"/>
                <a:ext cx="1312906"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𝑋</m:t>
                      </m:r>
                    </m:oMath>
                  </m:oMathPara>
                </a14:m>
                <a:endParaRPr lang="en-CA" dirty="0"/>
              </a:p>
            </p:txBody>
          </p:sp>
        </mc:Choice>
        <mc:Fallback>
          <p:sp>
            <p:nvSpPr>
              <p:cNvPr id="9" name="TextBox 8">
                <a:extLst>
                  <a:ext uri="{FF2B5EF4-FFF2-40B4-BE49-F238E27FC236}">
                    <a16:creationId xmlns:a16="http://schemas.microsoft.com/office/drawing/2014/main" id="{EFEECCA8-B5FA-EF4E-114E-1BD95A93F0EA}"/>
                  </a:ext>
                </a:extLst>
              </p:cNvPr>
              <p:cNvSpPr txBox="1">
                <a:spLocks noRot="1" noChangeAspect="1" noMove="1" noResize="1" noEditPoints="1" noAdjustHandles="1" noChangeArrowheads="1" noChangeShapeType="1" noTextEdit="1"/>
              </p:cNvSpPr>
              <p:nvPr/>
            </p:nvSpPr>
            <p:spPr>
              <a:xfrm>
                <a:off x="4105776" y="2736935"/>
                <a:ext cx="1312906" cy="276999"/>
              </a:xfrm>
              <a:prstGeom prst="rect">
                <a:avLst/>
              </a:prstGeom>
              <a:blipFill>
                <a:blip r:embed="rId5"/>
                <a:stretch>
                  <a:fillRect b="-17778"/>
                </a:stretch>
              </a:blipFill>
            </p:spPr>
            <p:txBody>
              <a:bodyPr/>
              <a:lstStyle/>
              <a:p>
                <a:r>
                  <a:rPr lang="en-CA">
                    <a:noFill/>
                  </a:rPr>
                  <a:t> </a:t>
                </a:r>
              </a:p>
            </p:txBody>
          </p:sp>
        </mc:Fallback>
      </mc:AlternateContent>
      <p:cxnSp>
        <p:nvCxnSpPr>
          <p:cNvPr id="13" name="Straight Arrow Connector 12">
            <a:extLst>
              <a:ext uri="{FF2B5EF4-FFF2-40B4-BE49-F238E27FC236}">
                <a16:creationId xmlns:a16="http://schemas.microsoft.com/office/drawing/2014/main" id="{6DD98762-E799-5D10-87A7-C73AB00E3CF5}"/>
              </a:ext>
            </a:extLst>
          </p:cNvPr>
          <p:cNvCxnSpPr>
            <a:cxnSpLocks/>
            <a:stCxn id="8" idx="3"/>
          </p:cNvCxnSpPr>
          <p:nvPr/>
        </p:nvCxnSpPr>
        <p:spPr>
          <a:xfrm flipV="1">
            <a:off x="1575732" y="2944685"/>
            <a:ext cx="1630846" cy="77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40F0441-58CC-42DF-1B94-91C4272F9E89}"/>
              </a:ext>
            </a:extLst>
          </p:cNvPr>
          <p:cNvSpPr txBox="1"/>
          <p:nvPr/>
        </p:nvSpPr>
        <p:spPr>
          <a:xfrm>
            <a:off x="3195766" y="2690769"/>
            <a:ext cx="1093573" cy="369332"/>
          </a:xfrm>
          <a:prstGeom prst="rect">
            <a:avLst/>
          </a:prstGeom>
          <a:noFill/>
        </p:spPr>
        <p:txBody>
          <a:bodyPr wrap="square" rtlCol="0">
            <a:spAutoFit/>
          </a:bodyPr>
          <a:lstStyle/>
          <a:p>
            <a:r>
              <a:rPr lang="en-CA" dirty="0"/>
              <a:t>Position</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231CCF3-BF1C-E93F-23AD-3F498E98BCC7}"/>
                  </a:ext>
                </a:extLst>
              </p:cNvPr>
              <p:cNvSpPr txBox="1"/>
              <p:nvPr/>
            </p:nvSpPr>
            <p:spPr>
              <a:xfrm>
                <a:off x="4284950" y="4458929"/>
                <a:ext cx="75400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𝑣</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p:sp>
            <p:nvSpPr>
              <p:cNvPr id="16" name="TextBox 15">
                <a:extLst>
                  <a:ext uri="{FF2B5EF4-FFF2-40B4-BE49-F238E27FC236}">
                    <a16:creationId xmlns:a16="http://schemas.microsoft.com/office/drawing/2014/main" id="{9231CCF3-BF1C-E93F-23AD-3F498E98BCC7}"/>
                  </a:ext>
                </a:extLst>
              </p:cNvPr>
              <p:cNvSpPr txBox="1">
                <a:spLocks noRot="1" noChangeAspect="1" noMove="1" noResize="1" noEditPoints="1" noAdjustHandles="1" noChangeArrowheads="1" noChangeShapeType="1" noTextEdit="1"/>
              </p:cNvSpPr>
              <p:nvPr/>
            </p:nvSpPr>
            <p:spPr>
              <a:xfrm>
                <a:off x="4284950" y="4458929"/>
                <a:ext cx="754007" cy="276999"/>
              </a:xfrm>
              <a:prstGeom prst="rect">
                <a:avLst/>
              </a:prstGeom>
              <a:blipFill>
                <a:blip r:embed="rId6"/>
                <a:stretch>
                  <a:fillRect b="-17391"/>
                </a:stretch>
              </a:blipFill>
            </p:spPr>
            <p:txBody>
              <a:bodyPr/>
              <a:lstStyle/>
              <a:p>
                <a:r>
                  <a:rPr lang="en-CA">
                    <a:noFill/>
                  </a:rPr>
                  <a:t> </a:t>
                </a:r>
              </a:p>
            </p:txBody>
          </p:sp>
        </mc:Fallback>
      </mc:AlternateContent>
      <p:cxnSp>
        <p:nvCxnSpPr>
          <p:cNvPr id="18" name="Straight Arrow Connector 17">
            <a:extLst>
              <a:ext uri="{FF2B5EF4-FFF2-40B4-BE49-F238E27FC236}">
                <a16:creationId xmlns:a16="http://schemas.microsoft.com/office/drawing/2014/main" id="{42BA72B8-1256-F884-478A-A7AE5AE38648}"/>
              </a:ext>
            </a:extLst>
          </p:cNvPr>
          <p:cNvCxnSpPr>
            <a:stCxn id="8" idx="3"/>
          </p:cNvCxnSpPr>
          <p:nvPr/>
        </p:nvCxnSpPr>
        <p:spPr>
          <a:xfrm>
            <a:off x="1575732" y="3721960"/>
            <a:ext cx="1840911" cy="869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602C4F7-474C-3798-EF67-E6FB9192B228}"/>
              </a:ext>
            </a:extLst>
          </p:cNvPr>
          <p:cNvSpPr txBox="1"/>
          <p:nvPr/>
        </p:nvSpPr>
        <p:spPr>
          <a:xfrm>
            <a:off x="3416643" y="4406569"/>
            <a:ext cx="1093573" cy="369332"/>
          </a:xfrm>
          <a:prstGeom prst="rect">
            <a:avLst/>
          </a:prstGeom>
          <a:noFill/>
        </p:spPr>
        <p:txBody>
          <a:bodyPr wrap="square" rtlCol="0">
            <a:spAutoFit/>
          </a:bodyPr>
          <a:lstStyle/>
          <a:p>
            <a:r>
              <a:rPr lang="en-CA" dirty="0"/>
              <a:t>Velocity</a:t>
            </a:r>
          </a:p>
        </p:txBody>
      </p:sp>
      <p:sp>
        <p:nvSpPr>
          <p:cNvPr id="20" name="Oval 19">
            <a:extLst>
              <a:ext uri="{FF2B5EF4-FFF2-40B4-BE49-F238E27FC236}">
                <a16:creationId xmlns:a16="http://schemas.microsoft.com/office/drawing/2014/main" id="{170284B8-EB6F-F354-D9F5-E1F3148F6CED}"/>
              </a:ext>
            </a:extLst>
          </p:cNvPr>
          <p:cNvSpPr/>
          <p:nvPr/>
        </p:nvSpPr>
        <p:spPr>
          <a:xfrm>
            <a:off x="6722076" y="3013934"/>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22" name="Straight Arrow Connector 21">
            <a:extLst>
              <a:ext uri="{FF2B5EF4-FFF2-40B4-BE49-F238E27FC236}">
                <a16:creationId xmlns:a16="http://schemas.microsoft.com/office/drawing/2014/main" id="{A71D9F1A-11DA-CA3F-958C-43394F9AA663}"/>
              </a:ext>
            </a:extLst>
          </p:cNvPr>
          <p:cNvCxnSpPr>
            <a:cxnSpLocks/>
            <a:stCxn id="20" idx="5"/>
          </p:cNvCxnSpPr>
          <p:nvPr/>
        </p:nvCxnSpPr>
        <p:spPr>
          <a:xfrm>
            <a:off x="7159782" y="3460530"/>
            <a:ext cx="1579534" cy="235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F50993F-8FE4-0EF6-45B5-67ED444147E3}"/>
              </a:ext>
            </a:extLst>
          </p:cNvPr>
          <p:cNvCxnSpPr>
            <a:cxnSpLocks/>
            <a:stCxn id="20" idx="7"/>
          </p:cNvCxnSpPr>
          <p:nvPr/>
        </p:nvCxnSpPr>
        <p:spPr>
          <a:xfrm flipV="1">
            <a:off x="7159782" y="1513877"/>
            <a:ext cx="2008932" cy="157668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43FE7624-1AF3-8CB8-9019-670A13B56678}"/>
                  </a:ext>
                </a:extLst>
              </p:cNvPr>
              <p:cNvSpPr txBox="1"/>
              <p:nvPr/>
            </p:nvSpPr>
            <p:spPr>
              <a:xfrm>
                <a:off x="11134282" y="4458929"/>
                <a:ext cx="66878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r>
                        <a:rPr lang="en-CA" b="0" i="1" smtClean="0">
                          <a:solidFill>
                            <a:srgbClr val="FF0000"/>
                          </a:solidFill>
                          <a:latin typeface="Cambria Math" panose="02040503050406030204" pitchFamily="18" charset="0"/>
                          <a:ea typeface="Cambria Math" panose="02040503050406030204" pitchFamily="18" charset="0"/>
                        </a:rPr>
                        <m:t>(</m:t>
                      </m:r>
                      <m:r>
                        <a:rPr lang="en-CA" b="0" i="1" smtClean="0">
                          <a:solidFill>
                            <a:srgbClr val="FF0000"/>
                          </a:solidFill>
                          <a:latin typeface="Cambria Math" panose="02040503050406030204" pitchFamily="18" charset="0"/>
                          <a:ea typeface="Cambria Math" panose="02040503050406030204" pitchFamily="18" charset="0"/>
                        </a:rPr>
                        <m:t>𝑡</m:t>
                      </m:r>
                      <m:r>
                        <a:rPr lang="en-CA" b="0" i="1" smtClean="0">
                          <a:solidFill>
                            <a:srgbClr val="FF0000"/>
                          </a:solidFill>
                          <a:latin typeface="Cambria Math" panose="02040503050406030204" pitchFamily="18" charset="0"/>
                          <a:ea typeface="Cambria Math" panose="02040503050406030204" pitchFamily="18" charset="0"/>
                        </a:rPr>
                        <m:t>)</m:t>
                      </m:r>
                    </m:oMath>
                  </m:oMathPara>
                </a14:m>
                <a:endParaRPr lang="en-CA" dirty="0">
                  <a:solidFill>
                    <a:srgbClr val="FF0000"/>
                  </a:solidFill>
                </a:endParaRPr>
              </a:p>
            </p:txBody>
          </p:sp>
        </mc:Choice>
        <mc:Fallback>
          <p:sp>
            <p:nvSpPr>
              <p:cNvPr id="27" name="TextBox 26">
                <a:extLst>
                  <a:ext uri="{FF2B5EF4-FFF2-40B4-BE49-F238E27FC236}">
                    <a16:creationId xmlns:a16="http://schemas.microsoft.com/office/drawing/2014/main" id="{43FE7624-1AF3-8CB8-9019-670A13B56678}"/>
                  </a:ext>
                </a:extLst>
              </p:cNvPr>
              <p:cNvSpPr txBox="1">
                <a:spLocks noRot="1" noChangeAspect="1" noMove="1" noResize="1" noEditPoints="1" noAdjustHandles="1" noChangeArrowheads="1" noChangeShapeType="1" noTextEdit="1"/>
              </p:cNvSpPr>
              <p:nvPr/>
            </p:nvSpPr>
            <p:spPr>
              <a:xfrm>
                <a:off x="11134282" y="4458929"/>
                <a:ext cx="668784" cy="276999"/>
              </a:xfrm>
              <a:prstGeom prst="rect">
                <a:avLst/>
              </a:prstGeom>
              <a:blipFill>
                <a:blip r:embed="rId7"/>
                <a:stretch>
                  <a:fillRect t="-2174" b="-32609"/>
                </a:stretch>
              </a:blipFill>
            </p:spPr>
            <p:txBody>
              <a:bodyPr/>
              <a:lstStyle/>
              <a:p>
                <a:r>
                  <a:rPr lang="en-CA">
                    <a:noFill/>
                  </a:rPr>
                  <a:t> </a:t>
                </a:r>
              </a:p>
            </p:txBody>
          </p:sp>
        </mc:Fallback>
      </mc:AlternateContent>
      <p:cxnSp>
        <p:nvCxnSpPr>
          <p:cNvPr id="29" name="Straight Arrow Connector 28">
            <a:extLst>
              <a:ext uri="{FF2B5EF4-FFF2-40B4-BE49-F238E27FC236}">
                <a16:creationId xmlns:a16="http://schemas.microsoft.com/office/drawing/2014/main" id="{5468A6D3-9251-469E-56F2-6A0583B8DD66}"/>
              </a:ext>
            </a:extLst>
          </p:cNvPr>
          <p:cNvCxnSpPr>
            <a:cxnSpLocks/>
            <a:stCxn id="20" idx="6"/>
            <a:endCxn id="32" idx="1"/>
          </p:cNvCxnSpPr>
          <p:nvPr/>
        </p:nvCxnSpPr>
        <p:spPr>
          <a:xfrm>
            <a:off x="7234881" y="3275544"/>
            <a:ext cx="3575553" cy="1315691"/>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2" name="Isosceles Triangle 31">
            <a:extLst>
              <a:ext uri="{FF2B5EF4-FFF2-40B4-BE49-F238E27FC236}">
                <a16:creationId xmlns:a16="http://schemas.microsoft.com/office/drawing/2014/main" id="{3728BEC1-06FD-CA60-30C9-2F94DA528134}"/>
              </a:ext>
            </a:extLst>
          </p:cNvPr>
          <p:cNvSpPr/>
          <p:nvPr/>
        </p:nvSpPr>
        <p:spPr>
          <a:xfrm>
            <a:off x="10685561" y="4368027"/>
            <a:ext cx="499490" cy="446416"/>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85F13D9D-1BA5-2B0B-5D08-606248DA04A2}"/>
                  </a:ext>
                </a:extLst>
              </p:cNvPr>
              <p:cNvSpPr txBox="1"/>
              <p:nvPr/>
            </p:nvSpPr>
            <p:spPr>
              <a:xfrm>
                <a:off x="9158172" y="899465"/>
                <a:ext cx="754007"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oMath>
                  </m:oMathPara>
                </a14:m>
                <a:endParaRPr lang="en-CA" dirty="0"/>
              </a:p>
            </p:txBody>
          </p:sp>
        </mc:Choice>
        <mc:Fallback>
          <p:sp>
            <p:nvSpPr>
              <p:cNvPr id="34" name="TextBox 33">
                <a:extLst>
                  <a:ext uri="{FF2B5EF4-FFF2-40B4-BE49-F238E27FC236}">
                    <a16:creationId xmlns:a16="http://schemas.microsoft.com/office/drawing/2014/main" id="{85F13D9D-1BA5-2B0B-5D08-606248DA04A2}"/>
                  </a:ext>
                </a:extLst>
              </p:cNvPr>
              <p:cNvSpPr txBox="1">
                <a:spLocks noRot="1" noChangeAspect="1" noMove="1" noResize="1" noEditPoints="1" noAdjustHandles="1" noChangeArrowheads="1" noChangeShapeType="1" noTextEdit="1"/>
              </p:cNvSpPr>
              <p:nvPr/>
            </p:nvSpPr>
            <p:spPr>
              <a:xfrm>
                <a:off x="9158172" y="899465"/>
                <a:ext cx="754007" cy="310598"/>
              </a:xfrm>
              <a:prstGeom prst="rect">
                <a:avLst/>
              </a:prstGeom>
              <a:blipFill>
                <a:blip r:embed="rId8"/>
                <a:stretch>
                  <a:fillRect b="-1568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60985254-1141-37FA-437F-B47824057110}"/>
                  </a:ext>
                </a:extLst>
              </p:cNvPr>
              <p:cNvSpPr txBox="1"/>
              <p:nvPr/>
            </p:nvSpPr>
            <p:spPr>
              <a:xfrm>
                <a:off x="7352147" y="4735928"/>
                <a:ext cx="75400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B050"/>
                              </a:solidFill>
                              <a:latin typeface="Cambria Math" panose="02040503050406030204" pitchFamily="18" charset="0"/>
                            </a:rPr>
                          </m:ctrlPr>
                        </m:accPr>
                        <m:e>
                          <m:sSub>
                            <m:sSubPr>
                              <m:ctrlPr>
                                <a:rPr lang="en-CA" b="0" i="1" smtClean="0">
                                  <a:solidFill>
                                    <a:srgbClr val="00B050"/>
                                  </a:solidFill>
                                  <a:latin typeface="Cambria Math" panose="02040503050406030204" pitchFamily="18" charset="0"/>
                                </a:rPr>
                              </m:ctrlPr>
                            </m:sSubPr>
                            <m:e>
                              <m:r>
                                <a:rPr lang="en-CA" b="0" i="1" smtClean="0">
                                  <a:solidFill>
                                    <a:srgbClr val="00B050"/>
                                  </a:solidFill>
                                  <a:latin typeface="Cambria Math" panose="02040503050406030204" pitchFamily="18" charset="0"/>
                                </a:rPr>
                                <m:t>𝑣</m:t>
                              </m:r>
                            </m:e>
                            <m:sub>
                              <m:r>
                                <a:rPr lang="en-CA" b="0" i="1" smtClean="0">
                                  <a:solidFill>
                                    <a:srgbClr val="00B050"/>
                                  </a:solidFill>
                                  <a:latin typeface="Cambria Math" panose="02040503050406030204" pitchFamily="18" charset="0"/>
                                </a:rPr>
                                <m:t>𝑖</m:t>
                              </m:r>
                            </m:sub>
                          </m:sSub>
                        </m:e>
                      </m:acc>
                      <m:d>
                        <m:dPr>
                          <m:ctrlPr>
                            <a:rPr lang="en-CA" b="0" i="1" smtClean="0">
                              <a:solidFill>
                                <a:srgbClr val="00B050"/>
                              </a:solidFill>
                              <a:latin typeface="Cambria Math" panose="02040503050406030204" pitchFamily="18" charset="0"/>
                            </a:rPr>
                          </m:ctrlPr>
                        </m:dPr>
                        <m:e>
                          <m:r>
                            <a:rPr lang="en-CA" b="0" i="1" smtClean="0">
                              <a:solidFill>
                                <a:srgbClr val="00B050"/>
                              </a:solidFill>
                              <a:latin typeface="Cambria Math" panose="02040503050406030204" pitchFamily="18" charset="0"/>
                            </a:rPr>
                            <m:t>𝑡</m:t>
                          </m:r>
                        </m:e>
                      </m:d>
                    </m:oMath>
                  </m:oMathPara>
                </a14:m>
                <a:endParaRPr lang="en-CA" dirty="0"/>
              </a:p>
            </p:txBody>
          </p:sp>
        </mc:Choice>
        <mc:Fallback>
          <p:sp>
            <p:nvSpPr>
              <p:cNvPr id="35" name="TextBox 34">
                <a:extLst>
                  <a:ext uri="{FF2B5EF4-FFF2-40B4-BE49-F238E27FC236}">
                    <a16:creationId xmlns:a16="http://schemas.microsoft.com/office/drawing/2014/main" id="{60985254-1141-37FA-437F-B47824057110}"/>
                  </a:ext>
                </a:extLst>
              </p:cNvPr>
              <p:cNvSpPr txBox="1">
                <a:spLocks noRot="1" noChangeAspect="1" noMove="1" noResize="1" noEditPoints="1" noAdjustHandles="1" noChangeArrowheads="1" noChangeShapeType="1" noTextEdit="1"/>
              </p:cNvSpPr>
              <p:nvPr/>
            </p:nvSpPr>
            <p:spPr>
              <a:xfrm>
                <a:off x="7352147" y="4735928"/>
                <a:ext cx="754007" cy="276999"/>
              </a:xfrm>
              <a:prstGeom prst="rect">
                <a:avLst/>
              </a:prstGeom>
              <a:blipFill>
                <a:blip r:embed="rId9"/>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C2BDB185-8E9F-3053-8C00-D1B789CD55FD}"/>
                  </a:ext>
                </a:extLst>
              </p:cNvPr>
              <p:cNvSpPr txBox="1"/>
              <p:nvPr/>
            </p:nvSpPr>
            <p:spPr>
              <a:xfrm>
                <a:off x="6144748" y="2875434"/>
                <a:ext cx="642746"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p:sp>
            <p:nvSpPr>
              <p:cNvPr id="38" name="TextBox 37">
                <a:extLst>
                  <a:ext uri="{FF2B5EF4-FFF2-40B4-BE49-F238E27FC236}">
                    <a16:creationId xmlns:a16="http://schemas.microsoft.com/office/drawing/2014/main" id="{C2BDB185-8E9F-3053-8C00-D1B789CD55FD}"/>
                  </a:ext>
                </a:extLst>
              </p:cNvPr>
              <p:cNvSpPr txBox="1">
                <a:spLocks noRot="1" noChangeAspect="1" noMove="1" noResize="1" noEditPoints="1" noAdjustHandles="1" noChangeArrowheads="1" noChangeShapeType="1" noTextEdit="1"/>
              </p:cNvSpPr>
              <p:nvPr/>
            </p:nvSpPr>
            <p:spPr>
              <a:xfrm>
                <a:off x="6144748" y="2875434"/>
                <a:ext cx="642746" cy="276999"/>
              </a:xfrm>
              <a:prstGeom prst="rect">
                <a:avLst/>
              </a:prstGeom>
              <a:blipFill>
                <a:blip r:embed="rId10"/>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0B039100-2D16-CD2B-8AB9-D8F6EC131B3D}"/>
                  </a:ext>
                </a:extLst>
              </p:cNvPr>
              <p:cNvSpPr txBox="1"/>
              <p:nvPr/>
            </p:nvSpPr>
            <p:spPr>
              <a:xfrm>
                <a:off x="6787494" y="1948144"/>
                <a:ext cx="1440521"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p:sp>
            <p:nvSpPr>
              <p:cNvPr id="39" name="TextBox 38">
                <a:extLst>
                  <a:ext uri="{FF2B5EF4-FFF2-40B4-BE49-F238E27FC236}">
                    <a16:creationId xmlns:a16="http://schemas.microsoft.com/office/drawing/2014/main" id="{0B039100-2D16-CD2B-8AB9-D8F6EC131B3D}"/>
                  </a:ext>
                </a:extLst>
              </p:cNvPr>
              <p:cNvSpPr txBox="1">
                <a:spLocks noRot="1" noChangeAspect="1" noMove="1" noResize="1" noEditPoints="1" noAdjustHandles="1" noChangeArrowheads="1" noChangeShapeType="1" noTextEdit="1"/>
              </p:cNvSpPr>
              <p:nvPr/>
            </p:nvSpPr>
            <p:spPr>
              <a:xfrm>
                <a:off x="6787494" y="1948144"/>
                <a:ext cx="1440521" cy="310598"/>
              </a:xfrm>
              <a:prstGeom prst="rect">
                <a:avLst/>
              </a:prstGeom>
              <a:blipFill>
                <a:blip r:embed="rId11"/>
                <a:stretch>
                  <a:fillRect b="-15686"/>
                </a:stretch>
              </a:blipFill>
            </p:spPr>
            <p:txBody>
              <a:bodyPr/>
              <a:lstStyle/>
              <a:p>
                <a:r>
                  <a:rPr lang="en-CA">
                    <a:noFill/>
                  </a:rPr>
                  <a:t> </a:t>
                </a:r>
              </a:p>
            </p:txBody>
          </p:sp>
        </mc:Fallback>
      </mc:AlternateContent>
      <p:sp>
        <p:nvSpPr>
          <p:cNvPr id="40" name="Rectangle 39">
            <a:extLst>
              <a:ext uri="{FF2B5EF4-FFF2-40B4-BE49-F238E27FC236}">
                <a16:creationId xmlns:a16="http://schemas.microsoft.com/office/drawing/2014/main" id="{DA9A6511-4525-A86E-82DD-B229E41996A9}"/>
              </a:ext>
            </a:extLst>
          </p:cNvPr>
          <p:cNvSpPr/>
          <p:nvPr/>
        </p:nvSpPr>
        <p:spPr>
          <a:xfrm>
            <a:off x="9198423" y="1292888"/>
            <a:ext cx="475735" cy="405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44" name="Straight Arrow Connector 43">
            <a:extLst>
              <a:ext uri="{FF2B5EF4-FFF2-40B4-BE49-F238E27FC236}">
                <a16:creationId xmlns:a16="http://schemas.microsoft.com/office/drawing/2014/main" id="{AB064506-5E16-434C-2FEE-F3127AD272DF}"/>
              </a:ext>
            </a:extLst>
          </p:cNvPr>
          <p:cNvCxnSpPr>
            <a:cxnSpLocks/>
            <a:stCxn id="20" idx="6"/>
            <a:endCxn id="46" idx="2"/>
          </p:cNvCxnSpPr>
          <p:nvPr/>
        </p:nvCxnSpPr>
        <p:spPr>
          <a:xfrm>
            <a:off x="7234881" y="3275544"/>
            <a:ext cx="2720850" cy="229264"/>
          </a:xfrm>
          <a:prstGeom prst="straightConnector1">
            <a:avLst/>
          </a:prstGeom>
          <a:ln w="381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3B8434A8-630B-9677-5CE2-90C461D606B2}"/>
              </a:ext>
            </a:extLst>
          </p:cNvPr>
          <p:cNvSpPr/>
          <p:nvPr/>
        </p:nvSpPr>
        <p:spPr>
          <a:xfrm>
            <a:off x="9955731" y="3243198"/>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48" name="Straight Arrow Connector 47">
            <a:extLst>
              <a:ext uri="{FF2B5EF4-FFF2-40B4-BE49-F238E27FC236}">
                <a16:creationId xmlns:a16="http://schemas.microsoft.com/office/drawing/2014/main" id="{26AE4062-9FC1-9CB5-8A8A-66BD58E1875D}"/>
              </a:ext>
            </a:extLst>
          </p:cNvPr>
          <p:cNvCxnSpPr>
            <a:cxnSpLocks/>
            <a:stCxn id="20" idx="5"/>
          </p:cNvCxnSpPr>
          <p:nvPr/>
        </p:nvCxnSpPr>
        <p:spPr>
          <a:xfrm>
            <a:off x="7159782" y="3460530"/>
            <a:ext cx="347972" cy="494430"/>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50" name="Straight Arrow Connector 49">
            <a:extLst>
              <a:ext uri="{FF2B5EF4-FFF2-40B4-BE49-F238E27FC236}">
                <a16:creationId xmlns:a16="http://schemas.microsoft.com/office/drawing/2014/main" id="{ED44C981-BB8F-5E33-6CAF-6EC5A7A35D27}"/>
              </a:ext>
            </a:extLst>
          </p:cNvPr>
          <p:cNvCxnSpPr>
            <a:cxnSpLocks/>
          </p:cNvCxnSpPr>
          <p:nvPr/>
        </p:nvCxnSpPr>
        <p:spPr>
          <a:xfrm flipV="1">
            <a:off x="7475242" y="2795075"/>
            <a:ext cx="1364835" cy="116131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52" name="Straight Arrow Connector 51">
            <a:extLst>
              <a:ext uri="{FF2B5EF4-FFF2-40B4-BE49-F238E27FC236}">
                <a16:creationId xmlns:a16="http://schemas.microsoft.com/office/drawing/2014/main" id="{16394454-C193-1D88-F471-A13958B5045A}"/>
              </a:ext>
            </a:extLst>
          </p:cNvPr>
          <p:cNvCxnSpPr>
            <a:cxnSpLocks/>
          </p:cNvCxnSpPr>
          <p:nvPr/>
        </p:nvCxnSpPr>
        <p:spPr>
          <a:xfrm>
            <a:off x="8838694" y="2823964"/>
            <a:ext cx="1133209" cy="600857"/>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5B04AFB8-0853-DF47-82DE-C8FF64C2CB7C}"/>
                  </a:ext>
                </a:extLst>
              </p:cNvPr>
              <p:cNvSpPr txBox="1"/>
              <p:nvPr/>
            </p:nvSpPr>
            <p:spPr>
              <a:xfrm>
                <a:off x="8372618" y="3430746"/>
                <a:ext cx="115970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m:oMathPara>
                </a14:m>
                <a:endParaRPr lang="en-CA" dirty="0">
                  <a:solidFill>
                    <a:srgbClr val="7030A0"/>
                  </a:solidFill>
                </a:endParaRPr>
              </a:p>
            </p:txBody>
          </p:sp>
        </mc:Choice>
        <mc:Fallback>
          <p:sp>
            <p:nvSpPr>
              <p:cNvPr id="56" name="TextBox 55">
                <a:extLst>
                  <a:ext uri="{FF2B5EF4-FFF2-40B4-BE49-F238E27FC236}">
                    <a16:creationId xmlns:a16="http://schemas.microsoft.com/office/drawing/2014/main" id="{5B04AFB8-0853-DF47-82DE-C8FF64C2CB7C}"/>
                  </a:ext>
                </a:extLst>
              </p:cNvPr>
              <p:cNvSpPr txBox="1">
                <a:spLocks noRot="1" noChangeAspect="1" noMove="1" noResize="1" noEditPoints="1" noAdjustHandles="1" noChangeArrowheads="1" noChangeShapeType="1" noTextEdit="1"/>
              </p:cNvSpPr>
              <p:nvPr/>
            </p:nvSpPr>
            <p:spPr>
              <a:xfrm>
                <a:off x="8372618" y="3430746"/>
                <a:ext cx="1159704" cy="276999"/>
              </a:xfrm>
              <a:prstGeom prst="rect">
                <a:avLst/>
              </a:prstGeom>
              <a:blipFill>
                <a:blip r:embed="rId12"/>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C4E7D6FC-EE7F-838B-B350-EC2B76411254}"/>
                  </a:ext>
                </a:extLst>
              </p:cNvPr>
              <p:cNvSpPr txBox="1"/>
              <p:nvPr/>
            </p:nvSpPr>
            <p:spPr>
              <a:xfrm>
                <a:off x="10513810" y="3227809"/>
                <a:ext cx="107038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m:oMathPara>
                </a14:m>
                <a:endParaRPr lang="en-CA" dirty="0"/>
              </a:p>
            </p:txBody>
          </p:sp>
        </mc:Choice>
        <mc:Fallback>
          <p:sp>
            <p:nvSpPr>
              <p:cNvPr id="61" name="TextBox 60">
                <a:extLst>
                  <a:ext uri="{FF2B5EF4-FFF2-40B4-BE49-F238E27FC236}">
                    <a16:creationId xmlns:a16="http://schemas.microsoft.com/office/drawing/2014/main" id="{C4E7D6FC-EE7F-838B-B350-EC2B76411254}"/>
                  </a:ext>
                </a:extLst>
              </p:cNvPr>
              <p:cNvSpPr txBox="1">
                <a:spLocks noRot="1" noChangeAspect="1" noMove="1" noResize="1" noEditPoints="1" noAdjustHandles="1" noChangeArrowheads="1" noChangeShapeType="1" noTextEdit="1"/>
              </p:cNvSpPr>
              <p:nvPr/>
            </p:nvSpPr>
            <p:spPr>
              <a:xfrm>
                <a:off x="10513810" y="3227809"/>
                <a:ext cx="1070380" cy="276999"/>
              </a:xfrm>
              <a:prstGeom prst="rect">
                <a:avLst/>
              </a:prstGeom>
              <a:blipFill>
                <a:blip r:embed="rId13"/>
                <a:stretch>
                  <a:fillRect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F95BA069-0DAB-8798-98F2-3089CBBB972C}"/>
                  </a:ext>
                </a:extLst>
              </p:cNvPr>
              <p:cNvSpPr txBox="1"/>
              <p:nvPr/>
            </p:nvSpPr>
            <p:spPr>
              <a:xfrm>
                <a:off x="8661695" y="4329386"/>
                <a:ext cx="139463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d>
                        <m:dPr>
                          <m:ctrlPr>
                            <a:rPr lang="en-CA" b="0" i="1" smtClean="0">
                              <a:solidFill>
                                <a:srgbClr val="FF0000"/>
                              </a:solidFill>
                              <a:latin typeface="Cambria Math" panose="02040503050406030204" pitchFamily="18" charset="0"/>
                              <a:ea typeface="Cambria Math" panose="02040503050406030204" pitchFamily="18" charset="0"/>
                            </a:rPr>
                          </m:ctrlPr>
                        </m:dPr>
                        <m:e>
                          <m:r>
                            <a:rPr lang="en-CA" b="0" i="1" smtClean="0">
                              <a:solidFill>
                                <a:srgbClr val="FF0000"/>
                              </a:solidFill>
                              <a:latin typeface="Cambria Math" panose="02040503050406030204" pitchFamily="18" charset="0"/>
                              <a:ea typeface="Cambria Math" panose="02040503050406030204" pitchFamily="18" charset="0"/>
                            </a:rPr>
                            <m:t>𝑡</m:t>
                          </m:r>
                        </m:e>
                      </m:d>
                      <m:r>
                        <a:rPr lang="en-CA" b="0" i="1" smtClean="0">
                          <a:solidFill>
                            <a:srgbClr val="FF0000"/>
                          </a:solidFill>
                          <a:latin typeface="Cambria Math" panose="02040503050406030204" pitchFamily="18" charset="0"/>
                          <a:ea typeface="Cambria Math" panose="02040503050406030204" pitchFamily="18" charset="0"/>
                        </a:rPr>
                        <m:t>− </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solidFill>
                    <a:srgbClr val="FF0000"/>
                  </a:solidFill>
                </a:endParaRPr>
              </a:p>
            </p:txBody>
          </p:sp>
        </mc:Choice>
        <mc:Fallback>
          <p:sp>
            <p:nvSpPr>
              <p:cNvPr id="62" name="TextBox 61">
                <a:extLst>
                  <a:ext uri="{FF2B5EF4-FFF2-40B4-BE49-F238E27FC236}">
                    <a16:creationId xmlns:a16="http://schemas.microsoft.com/office/drawing/2014/main" id="{F95BA069-0DAB-8798-98F2-3089CBBB972C}"/>
                  </a:ext>
                </a:extLst>
              </p:cNvPr>
              <p:cNvSpPr txBox="1">
                <a:spLocks noRot="1" noChangeAspect="1" noMove="1" noResize="1" noEditPoints="1" noAdjustHandles="1" noChangeArrowheads="1" noChangeShapeType="1" noTextEdit="1"/>
              </p:cNvSpPr>
              <p:nvPr/>
            </p:nvSpPr>
            <p:spPr>
              <a:xfrm>
                <a:off x="8661695" y="4329386"/>
                <a:ext cx="1394630" cy="276999"/>
              </a:xfrm>
              <a:prstGeom prst="rect">
                <a:avLst/>
              </a:prstGeom>
              <a:blipFill>
                <a:blip r:embed="rId14"/>
                <a:stretch>
                  <a:fillRect l="-437" b="-23913"/>
                </a:stretch>
              </a:blipFill>
            </p:spPr>
            <p:txBody>
              <a:bodyPr/>
              <a:lstStyle/>
              <a:p>
                <a:r>
                  <a:rPr lang="en-CA">
                    <a:noFill/>
                  </a:rPr>
                  <a:t> </a:t>
                </a:r>
              </a:p>
            </p:txBody>
          </p:sp>
        </mc:Fallback>
      </mc:AlternateContent>
      <p:sp>
        <p:nvSpPr>
          <p:cNvPr id="63" name="TextBox 62">
            <a:extLst>
              <a:ext uri="{FF2B5EF4-FFF2-40B4-BE49-F238E27FC236}">
                <a16:creationId xmlns:a16="http://schemas.microsoft.com/office/drawing/2014/main" id="{6BC8C923-EC96-C479-11D0-528D2BA2754C}"/>
              </a:ext>
            </a:extLst>
          </p:cNvPr>
          <p:cNvSpPr txBox="1"/>
          <p:nvPr/>
        </p:nvSpPr>
        <p:spPr>
          <a:xfrm>
            <a:off x="7050097" y="162188"/>
            <a:ext cx="1611598" cy="646331"/>
          </a:xfrm>
          <a:prstGeom prst="rect">
            <a:avLst/>
          </a:prstGeom>
          <a:noFill/>
          <a:ln>
            <a:solidFill>
              <a:schemeClr val="tx1"/>
            </a:solidFill>
          </a:ln>
        </p:spPr>
        <p:txBody>
          <a:bodyPr wrap="square" rtlCol="0">
            <a:spAutoFit/>
          </a:bodyPr>
          <a:lstStyle/>
          <a:p>
            <a:r>
              <a:rPr lang="en-CA" dirty="0"/>
              <a:t>Personal Best of </a:t>
            </a:r>
            <a:r>
              <a:rPr lang="en-CA" dirty="0" err="1"/>
              <a:t>i</a:t>
            </a:r>
            <a:r>
              <a:rPr lang="en-CA" dirty="0"/>
              <a:t> particle </a:t>
            </a:r>
          </a:p>
        </p:txBody>
      </p:sp>
      <p:cxnSp>
        <p:nvCxnSpPr>
          <p:cNvPr id="65" name="Straight Arrow Connector 64">
            <a:extLst>
              <a:ext uri="{FF2B5EF4-FFF2-40B4-BE49-F238E27FC236}">
                <a16:creationId xmlns:a16="http://schemas.microsoft.com/office/drawing/2014/main" id="{F0B3637A-4F9D-BD45-C345-706C035B11E3}"/>
              </a:ext>
            </a:extLst>
          </p:cNvPr>
          <p:cNvCxnSpPr>
            <a:stCxn id="63" idx="3"/>
          </p:cNvCxnSpPr>
          <p:nvPr/>
        </p:nvCxnSpPr>
        <p:spPr>
          <a:xfrm>
            <a:off x="8661695" y="485354"/>
            <a:ext cx="605873" cy="444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460A920E-46DB-5BB4-A357-F230404A5EDA}"/>
              </a:ext>
            </a:extLst>
          </p:cNvPr>
          <p:cNvSpPr txBox="1"/>
          <p:nvPr/>
        </p:nvSpPr>
        <p:spPr>
          <a:xfrm>
            <a:off x="10191468" y="5569545"/>
            <a:ext cx="1611598" cy="923330"/>
          </a:xfrm>
          <a:prstGeom prst="rect">
            <a:avLst/>
          </a:prstGeom>
          <a:noFill/>
          <a:ln>
            <a:solidFill>
              <a:schemeClr val="tx1"/>
            </a:solidFill>
          </a:ln>
        </p:spPr>
        <p:txBody>
          <a:bodyPr wrap="square" rtlCol="0">
            <a:spAutoFit/>
          </a:bodyPr>
          <a:lstStyle/>
          <a:p>
            <a:r>
              <a:rPr lang="en-CA" dirty="0"/>
              <a:t>Overall Best of all particles in the swarm </a:t>
            </a:r>
          </a:p>
        </p:txBody>
      </p:sp>
      <p:cxnSp>
        <p:nvCxnSpPr>
          <p:cNvPr id="68" name="Straight Arrow Connector 67">
            <a:extLst>
              <a:ext uri="{FF2B5EF4-FFF2-40B4-BE49-F238E27FC236}">
                <a16:creationId xmlns:a16="http://schemas.microsoft.com/office/drawing/2014/main" id="{9F890698-33A5-E366-8119-31A94AF90D95}"/>
              </a:ext>
            </a:extLst>
          </p:cNvPr>
          <p:cNvCxnSpPr>
            <a:stCxn id="66" idx="0"/>
          </p:cNvCxnSpPr>
          <p:nvPr/>
        </p:nvCxnSpPr>
        <p:spPr>
          <a:xfrm flipV="1">
            <a:off x="10997267" y="4814443"/>
            <a:ext cx="356533" cy="7551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9" name="TextBox 68">
                <a:extLst>
                  <a:ext uri="{FF2B5EF4-FFF2-40B4-BE49-F238E27FC236}">
                    <a16:creationId xmlns:a16="http://schemas.microsoft.com/office/drawing/2014/main" id="{EFFDC8CE-60FB-CE42-0CA6-2252E4D828B3}"/>
                  </a:ext>
                </a:extLst>
              </p:cNvPr>
              <p:cNvSpPr txBox="1"/>
              <p:nvPr/>
            </p:nvSpPr>
            <p:spPr>
              <a:xfrm>
                <a:off x="583173" y="5983871"/>
                <a:ext cx="5246810" cy="553998"/>
              </a:xfrm>
              <a:prstGeom prst="rect">
                <a:avLst/>
              </a:prstGeom>
              <a:noFill/>
            </p:spPr>
            <p:txBody>
              <a:bodyPr wrap="squar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is the new position and a logically  better location (closer to Optimal solution) </a:t>
                </a:r>
              </a:p>
            </p:txBody>
          </p:sp>
        </mc:Choice>
        <mc:Fallback>
          <p:sp>
            <p:nvSpPr>
              <p:cNvPr id="69" name="TextBox 68">
                <a:extLst>
                  <a:ext uri="{FF2B5EF4-FFF2-40B4-BE49-F238E27FC236}">
                    <a16:creationId xmlns:a16="http://schemas.microsoft.com/office/drawing/2014/main" id="{EFFDC8CE-60FB-CE42-0CA6-2252E4D828B3}"/>
                  </a:ext>
                </a:extLst>
              </p:cNvPr>
              <p:cNvSpPr txBox="1">
                <a:spLocks noRot="1" noChangeAspect="1" noMove="1" noResize="1" noEditPoints="1" noAdjustHandles="1" noChangeArrowheads="1" noChangeShapeType="1" noTextEdit="1"/>
              </p:cNvSpPr>
              <p:nvPr/>
            </p:nvSpPr>
            <p:spPr>
              <a:xfrm>
                <a:off x="583173" y="5983871"/>
                <a:ext cx="5246810" cy="553998"/>
              </a:xfrm>
              <a:prstGeom prst="rect">
                <a:avLst/>
              </a:prstGeom>
              <a:blipFill>
                <a:blip r:embed="rId15"/>
                <a:stretch>
                  <a:fillRect l="-2791" t="-14444" b="-25556"/>
                </a:stretch>
              </a:blipFill>
            </p:spPr>
            <p:txBody>
              <a:bodyPr/>
              <a:lstStyle/>
              <a:p>
                <a:r>
                  <a:rPr lang="en-CA">
                    <a:noFill/>
                  </a:rPr>
                  <a:t> </a:t>
                </a:r>
              </a:p>
            </p:txBody>
          </p:sp>
        </mc:Fallback>
      </mc:AlternateContent>
      <p:sp>
        <p:nvSpPr>
          <p:cNvPr id="70" name="Slide Number Placeholder 69">
            <a:extLst>
              <a:ext uri="{FF2B5EF4-FFF2-40B4-BE49-F238E27FC236}">
                <a16:creationId xmlns:a16="http://schemas.microsoft.com/office/drawing/2014/main" id="{D63A8E3E-38CC-812D-A7B0-5F56948D9A73}"/>
              </a:ext>
            </a:extLst>
          </p:cNvPr>
          <p:cNvSpPr>
            <a:spLocks noGrp="1"/>
          </p:cNvSpPr>
          <p:nvPr>
            <p:ph type="sldNum" sz="quarter" idx="12"/>
          </p:nvPr>
        </p:nvSpPr>
        <p:spPr/>
        <p:txBody>
          <a:bodyPr/>
          <a:lstStyle/>
          <a:p>
            <a:fld id="{2218D069-730D-4CD2-A228-953433063491}" type="slidenum">
              <a:rPr lang="en-CA" smtClean="0"/>
              <a:t>3</a:t>
            </a:fld>
            <a:endParaRPr lang="en-CA"/>
          </a:p>
        </p:txBody>
      </p:sp>
    </p:spTree>
    <p:extLst>
      <p:ext uri="{BB962C8B-B14F-4D97-AF65-F5344CB8AC3E}">
        <p14:creationId xmlns:p14="http://schemas.microsoft.com/office/powerpoint/2010/main" val="1253574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fade">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fade">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63"/>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65"/>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fade">
                                      <p:cBhvr>
                                        <p:cTn id="64" dur="500"/>
                                        <p:tgtEl>
                                          <p:spTgt spid="32"/>
                                        </p:tgtEl>
                                      </p:cBhvr>
                                    </p:animEffect>
                                  </p:childTnLst>
                                </p:cTn>
                              </p:par>
                              <p:par>
                                <p:cTn id="65" presetID="10" presetClass="entr" presetSubtype="0" fill="hold" nodeType="with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fad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48"/>
                                        </p:tgtEl>
                                        <p:attrNameLst>
                                          <p:attrName>style.visibility</p:attrName>
                                        </p:attrNameLst>
                                      </p:cBhvr>
                                      <p:to>
                                        <p:strVal val="visible"/>
                                      </p:to>
                                    </p:set>
                                    <p:animEffect transition="in" filter="fade">
                                      <p:cBhvr>
                                        <p:cTn id="89" dur="500"/>
                                        <p:tgtEl>
                                          <p:spTgt spid="48"/>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nodeType="clickEffect">
                                  <p:stCondLst>
                                    <p:cond delay="0"/>
                                  </p:stCondLst>
                                  <p:childTnLst>
                                    <p:set>
                                      <p:cBhvr>
                                        <p:cTn id="93" dur="1" fill="hold">
                                          <p:stCondLst>
                                            <p:cond delay="0"/>
                                          </p:stCondLst>
                                        </p:cTn>
                                        <p:tgtEl>
                                          <p:spTgt spid="50"/>
                                        </p:tgtEl>
                                        <p:attrNameLst>
                                          <p:attrName>style.visibility</p:attrName>
                                        </p:attrNameLst>
                                      </p:cBhvr>
                                      <p:to>
                                        <p:strVal val="visible"/>
                                      </p:to>
                                    </p:set>
                                    <p:animEffect transition="in" filter="fade">
                                      <p:cBhvr>
                                        <p:cTn id="94" dur="500"/>
                                        <p:tgtEl>
                                          <p:spTgt spid="50"/>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fade">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6"/>
                                        </p:tgtEl>
                                        <p:attrNameLst>
                                          <p:attrName>style.visibility</p:attrName>
                                        </p:attrNameLst>
                                      </p:cBhvr>
                                      <p:to>
                                        <p:strVal val="visible"/>
                                      </p:to>
                                    </p:set>
                                    <p:animEffect transition="in" filter="fade">
                                      <p:cBhvr>
                                        <p:cTn id="104" dur="500"/>
                                        <p:tgtEl>
                                          <p:spTgt spid="4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4"/>
                                        </p:tgtEl>
                                        <p:attrNameLst>
                                          <p:attrName>style.visibility</p:attrName>
                                        </p:attrNameLst>
                                      </p:cBhvr>
                                      <p:to>
                                        <p:strVal val="visible"/>
                                      </p:to>
                                    </p:set>
                                    <p:animEffect transition="in" filter="fade">
                                      <p:cBhvr>
                                        <p:cTn id="109" dur="500"/>
                                        <p:tgtEl>
                                          <p:spTgt spid="44"/>
                                        </p:tgtEl>
                                      </p:cBhvr>
                                    </p:animEffec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1"/>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fad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5" grpId="0"/>
      <p:bldP spid="16" grpId="0"/>
      <p:bldP spid="19" grpId="0"/>
      <p:bldP spid="20" grpId="0" animBg="1"/>
      <p:bldP spid="27" grpId="0"/>
      <p:bldP spid="32" grpId="0" animBg="1"/>
      <p:bldP spid="34" grpId="0"/>
      <p:bldP spid="35" grpId="0"/>
      <p:bldP spid="38" grpId="0"/>
      <p:bldP spid="39" grpId="0"/>
      <p:bldP spid="40" grpId="0" animBg="1"/>
      <p:bldP spid="46" grpId="0" animBg="1"/>
      <p:bldP spid="56" grpId="0"/>
      <p:bldP spid="61" grpId="0"/>
      <p:bldP spid="62" grpId="0"/>
      <p:bldP spid="63" grpId="0" animBg="1"/>
      <p:bldP spid="66" grpId="0" animBg="1"/>
      <p:bldP spid="6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42140D4D-B919-D9ED-0826-73DF1A3E45D0}"/>
              </a:ext>
            </a:extLst>
          </p:cNvPr>
          <p:cNvSpPr/>
          <p:nvPr/>
        </p:nvSpPr>
        <p:spPr>
          <a:xfrm>
            <a:off x="6888891" y="1947653"/>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5" name="Straight Arrow Connector 4">
            <a:extLst>
              <a:ext uri="{FF2B5EF4-FFF2-40B4-BE49-F238E27FC236}">
                <a16:creationId xmlns:a16="http://schemas.microsoft.com/office/drawing/2014/main" id="{D6202E01-D247-D443-971E-DF31CC80D4CD}"/>
              </a:ext>
            </a:extLst>
          </p:cNvPr>
          <p:cNvCxnSpPr>
            <a:cxnSpLocks/>
            <a:stCxn id="4" idx="5"/>
          </p:cNvCxnSpPr>
          <p:nvPr/>
        </p:nvCxnSpPr>
        <p:spPr>
          <a:xfrm>
            <a:off x="7326597" y="2394249"/>
            <a:ext cx="1579534" cy="23595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6B9C652-4F9F-CFC4-67FB-85E8FE2F1788}"/>
              </a:ext>
            </a:extLst>
          </p:cNvPr>
          <p:cNvCxnSpPr>
            <a:cxnSpLocks/>
            <a:stCxn id="4" idx="7"/>
          </p:cNvCxnSpPr>
          <p:nvPr/>
        </p:nvCxnSpPr>
        <p:spPr>
          <a:xfrm flipV="1">
            <a:off x="7326597" y="447596"/>
            <a:ext cx="2008932" cy="1576681"/>
          </a:xfrm>
          <a:prstGeom prst="straightConnector1">
            <a:avLst/>
          </a:prstGeom>
          <a:ln w="38100">
            <a:solidFill>
              <a:srgbClr val="0070C0"/>
            </a:solidFill>
            <a:prstDash val="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3EC061B-4AB9-2C78-1C7F-C8339FD19FD6}"/>
                  </a:ext>
                </a:extLst>
              </p:cNvPr>
              <p:cNvSpPr txBox="1"/>
              <p:nvPr/>
            </p:nvSpPr>
            <p:spPr>
              <a:xfrm>
                <a:off x="11301097" y="3392648"/>
                <a:ext cx="66878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r>
                        <a:rPr lang="en-CA" b="0" i="1" smtClean="0">
                          <a:solidFill>
                            <a:srgbClr val="FF0000"/>
                          </a:solidFill>
                          <a:latin typeface="Cambria Math" panose="02040503050406030204" pitchFamily="18" charset="0"/>
                          <a:ea typeface="Cambria Math" panose="02040503050406030204" pitchFamily="18" charset="0"/>
                        </a:rPr>
                        <m:t>(</m:t>
                      </m:r>
                      <m:r>
                        <a:rPr lang="en-CA" b="0" i="1" smtClean="0">
                          <a:solidFill>
                            <a:srgbClr val="FF0000"/>
                          </a:solidFill>
                          <a:latin typeface="Cambria Math" panose="02040503050406030204" pitchFamily="18" charset="0"/>
                          <a:ea typeface="Cambria Math" panose="02040503050406030204" pitchFamily="18" charset="0"/>
                        </a:rPr>
                        <m:t>𝑡</m:t>
                      </m:r>
                      <m:r>
                        <a:rPr lang="en-CA" b="0" i="1" smtClean="0">
                          <a:solidFill>
                            <a:srgbClr val="FF0000"/>
                          </a:solidFill>
                          <a:latin typeface="Cambria Math" panose="02040503050406030204" pitchFamily="18" charset="0"/>
                          <a:ea typeface="Cambria Math" panose="02040503050406030204" pitchFamily="18" charset="0"/>
                        </a:rPr>
                        <m:t>)</m:t>
                      </m:r>
                    </m:oMath>
                  </m:oMathPara>
                </a14:m>
                <a:endParaRPr lang="en-CA" dirty="0">
                  <a:solidFill>
                    <a:srgbClr val="FF0000"/>
                  </a:solidFill>
                </a:endParaRPr>
              </a:p>
            </p:txBody>
          </p:sp>
        </mc:Choice>
        <mc:Fallback>
          <p:sp>
            <p:nvSpPr>
              <p:cNvPr id="7" name="TextBox 6">
                <a:extLst>
                  <a:ext uri="{FF2B5EF4-FFF2-40B4-BE49-F238E27FC236}">
                    <a16:creationId xmlns:a16="http://schemas.microsoft.com/office/drawing/2014/main" id="{23EC061B-4AB9-2C78-1C7F-C8339FD19FD6}"/>
                  </a:ext>
                </a:extLst>
              </p:cNvPr>
              <p:cNvSpPr txBox="1">
                <a:spLocks noRot="1" noChangeAspect="1" noMove="1" noResize="1" noEditPoints="1" noAdjustHandles="1" noChangeArrowheads="1" noChangeShapeType="1" noTextEdit="1"/>
              </p:cNvSpPr>
              <p:nvPr/>
            </p:nvSpPr>
            <p:spPr>
              <a:xfrm>
                <a:off x="11301097" y="3392648"/>
                <a:ext cx="668784" cy="276999"/>
              </a:xfrm>
              <a:prstGeom prst="rect">
                <a:avLst/>
              </a:prstGeom>
              <a:blipFill>
                <a:blip r:embed="rId3"/>
                <a:stretch>
                  <a:fillRect t="-4444" b="-35556"/>
                </a:stretch>
              </a:blipFill>
            </p:spPr>
            <p:txBody>
              <a:bodyPr/>
              <a:lstStyle/>
              <a:p>
                <a:r>
                  <a:rPr lang="en-CA">
                    <a:noFill/>
                  </a:rPr>
                  <a:t> </a:t>
                </a:r>
              </a:p>
            </p:txBody>
          </p:sp>
        </mc:Fallback>
      </mc:AlternateContent>
      <p:cxnSp>
        <p:nvCxnSpPr>
          <p:cNvPr id="8" name="Straight Arrow Connector 7">
            <a:extLst>
              <a:ext uri="{FF2B5EF4-FFF2-40B4-BE49-F238E27FC236}">
                <a16:creationId xmlns:a16="http://schemas.microsoft.com/office/drawing/2014/main" id="{DE44272D-3983-0F34-0B92-0FACC9B110EB}"/>
              </a:ext>
            </a:extLst>
          </p:cNvPr>
          <p:cNvCxnSpPr>
            <a:cxnSpLocks/>
            <a:stCxn id="4" idx="6"/>
            <a:endCxn id="9" idx="1"/>
          </p:cNvCxnSpPr>
          <p:nvPr/>
        </p:nvCxnSpPr>
        <p:spPr>
          <a:xfrm>
            <a:off x="7401696" y="2209263"/>
            <a:ext cx="3575553" cy="1315691"/>
          </a:xfrm>
          <a:prstGeom prst="straightConnector1">
            <a:avLst/>
          </a:prstGeom>
          <a:ln w="381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Isosceles Triangle 8">
            <a:extLst>
              <a:ext uri="{FF2B5EF4-FFF2-40B4-BE49-F238E27FC236}">
                <a16:creationId xmlns:a16="http://schemas.microsoft.com/office/drawing/2014/main" id="{4F599291-C7EC-FF01-73DF-30CDE300E383}"/>
              </a:ext>
            </a:extLst>
          </p:cNvPr>
          <p:cNvSpPr/>
          <p:nvPr/>
        </p:nvSpPr>
        <p:spPr>
          <a:xfrm>
            <a:off x="10852376" y="3301746"/>
            <a:ext cx="499490" cy="446416"/>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97CE018-7B20-9949-9FE2-EA3FBC6AF76D}"/>
                  </a:ext>
                </a:extLst>
              </p:cNvPr>
              <p:cNvSpPr txBox="1"/>
              <p:nvPr/>
            </p:nvSpPr>
            <p:spPr>
              <a:xfrm>
                <a:off x="9761714" y="218288"/>
                <a:ext cx="754007"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oMath>
                  </m:oMathPara>
                </a14:m>
                <a:endParaRPr lang="en-CA" dirty="0"/>
              </a:p>
            </p:txBody>
          </p:sp>
        </mc:Choice>
        <mc:Fallback>
          <p:sp>
            <p:nvSpPr>
              <p:cNvPr id="10" name="TextBox 9">
                <a:extLst>
                  <a:ext uri="{FF2B5EF4-FFF2-40B4-BE49-F238E27FC236}">
                    <a16:creationId xmlns:a16="http://schemas.microsoft.com/office/drawing/2014/main" id="{397CE018-7B20-9949-9FE2-EA3FBC6AF76D}"/>
                  </a:ext>
                </a:extLst>
              </p:cNvPr>
              <p:cNvSpPr txBox="1">
                <a:spLocks noRot="1" noChangeAspect="1" noMove="1" noResize="1" noEditPoints="1" noAdjustHandles="1" noChangeArrowheads="1" noChangeShapeType="1" noTextEdit="1"/>
              </p:cNvSpPr>
              <p:nvPr/>
            </p:nvSpPr>
            <p:spPr>
              <a:xfrm>
                <a:off x="9761714" y="218288"/>
                <a:ext cx="754007" cy="310598"/>
              </a:xfrm>
              <a:prstGeom prst="rect">
                <a:avLst/>
              </a:prstGeom>
              <a:blipFill>
                <a:blip r:embed="rId4"/>
                <a:stretch>
                  <a:fillRect b="-1568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1F76A0F-B90A-4A5E-1743-9FEF1A79E4D2}"/>
                  </a:ext>
                </a:extLst>
              </p:cNvPr>
              <p:cNvSpPr txBox="1"/>
              <p:nvPr/>
            </p:nvSpPr>
            <p:spPr>
              <a:xfrm>
                <a:off x="7518962" y="3669647"/>
                <a:ext cx="75400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B050"/>
                              </a:solidFill>
                              <a:latin typeface="Cambria Math" panose="02040503050406030204" pitchFamily="18" charset="0"/>
                            </a:rPr>
                          </m:ctrlPr>
                        </m:accPr>
                        <m:e>
                          <m:sSub>
                            <m:sSubPr>
                              <m:ctrlPr>
                                <a:rPr lang="en-CA" b="0" i="1" smtClean="0">
                                  <a:solidFill>
                                    <a:srgbClr val="00B050"/>
                                  </a:solidFill>
                                  <a:latin typeface="Cambria Math" panose="02040503050406030204" pitchFamily="18" charset="0"/>
                                </a:rPr>
                              </m:ctrlPr>
                            </m:sSubPr>
                            <m:e>
                              <m:r>
                                <a:rPr lang="en-CA" b="0" i="1" smtClean="0">
                                  <a:solidFill>
                                    <a:srgbClr val="00B050"/>
                                  </a:solidFill>
                                  <a:latin typeface="Cambria Math" panose="02040503050406030204" pitchFamily="18" charset="0"/>
                                </a:rPr>
                                <m:t>𝑣</m:t>
                              </m:r>
                            </m:e>
                            <m:sub>
                              <m:r>
                                <a:rPr lang="en-CA" b="0" i="1" smtClean="0">
                                  <a:solidFill>
                                    <a:srgbClr val="00B050"/>
                                  </a:solidFill>
                                  <a:latin typeface="Cambria Math" panose="02040503050406030204" pitchFamily="18" charset="0"/>
                                </a:rPr>
                                <m:t>𝑖</m:t>
                              </m:r>
                            </m:sub>
                          </m:sSub>
                        </m:e>
                      </m:acc>
                      <m:d>
                        <m:dPr>
                          <m:ctrlPr>
                            <a:rPr lang="en-CA" b="0" i="1" smtClean="0">
                              <a:solidFill>
                                <a:srgbClr val="00B050"/>
                              </a:solidFill>
                              <a:latin typeface="Cambria Math" panose="02040503050406030204" pitchFamily="18" charset="0"/>
                            </a:rPr>
                          </m:ctrlPr>
                        </m:dPr>
                        <m:e>
                          <m:r>
                            <a:rPr lang="en-CA" b="0" i="1" smtClean="0">
                              <a:solidFill>
                                <a:srgbClr val="00B050"/>
                              </a:solidFill>
                              <a:latin typeface="Cambria Math" panose="02040503050406030204" pitchFamily="18" charset="0"/>
                            </a:rPr>
                            <m:t>𝑡</m:t>
                          </m:r>
                        </m:e>
                      </m:d>
                    </m:oMath>
                  </m:oMathPara>
                </a14:m>
                <a:endParaRPr lang="en-CA" dirty="0"/>
              </a:p>
            </p:txBody>
          </p:sp>
        </mc:Choice>
        <mc:Fallback>
          <p:sp>
            <p:nvSpPr>
              <p:cNvPr id="11" name="TextBox 10">
                <a:extLst>
                  <a:ext uri="{FF2B5EF4-FFF2-40B4-BE49-F238E27FC236}">
                    <a16:creationId xmlns:a16="http://schemas.microsoft.com/office/drawing/2014/main" id="{71F76A0F-B90A-4A5E-1743-9FEF1A79E4D2}"/>
                  </a:ext>
                </a:extLst>
              </p:cNvPr>
              <p:cNvSpPr txBox="1">
                <a:spLocks noRot="1" noChangeAspect="1" noMove="1" noResize="1" noEditPoints="1" noAdjustHandles="1" noChangeArrowheads="1" noChangeShapeType="1" noTextEdit="1"/>
              </p:cNvSpPr>
              <p:nvPr/>
            </p:nvSpPr>
            <p:spPr>
              <a:xfrm>
                <a:off x="7518962" y="3669647"/>
                <a:ext cx="754007" cy="276999"/>
              </a:xfrm>
              <a:prstGeom prst="rect">
                <a:avLst/>
              </a:prstGeom>
              <a:blipFill>
                <a:blip r:embed="rId5"/>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872462B-4998-4120-D9C0-FDF8A767F956}"/>
                  </a:ext>
                </a:extLst>
              </p:cNvPr>
              <p:cNvSpPr txBox="1"/>
              <p:nvPr/>
            </p:nvSpPr>
            <p:spPr>
              <a:xfrm>
                <a:off x="6311563" y="1809153"/>
                <a:ext cx="642746"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p:sp>
            <p:nvSpPr>
              <p:cNvPr id="12" name="TextBox 11">
                <a:extLst>
                  <a:ext uri="{FF2B5EF4-FFF2-40B4-BE49-F238E27FC236}">
                    <a16:creationId xmlns:a16="http://schemas.microsoft.com/office/drawing/2014/main" id="{9872462B-4998-4120-D9C0-FDF8A767F956}"/>
                  </a:ext>
                </a:extLst>
              </p:cNvPr>
              <p:cNvSpPr txBox="1">
                <a:spLocks noRot="1" noChangeAspect="1" noMove="1" noResize="1" noEditPoints="1" noAdjustHandles="1" noChangeArrowheads="1" noChangeShapeType="1" noTextEdit="1"/>
              </p:cNvSpPr>
              <p:nvPr/>
            </p:nvSpPr>
            <p:spPr>
              <a:xfrm>
                <a:off x="6311563" y="1809153"/>
                <a:ext cx="642746" cy="276999"/>
              </a:xfrm>
              <a:prstGeom prst="rect">
                <a:avLst/>
              </a:prstGeom>
              <a:blipFill>
                <a:blip r:embed="rId6"/>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046AC9D-61A9-68FF-FE77-28D9E0C5EE84}"/>
                  </a:ext>
                </a:extLst>
              </p:cNvPr>
              <p:cNvSpPr txBox="1"/>
              <p:nvPr/>
            </p:nvSpPr>
            <p:spPr>
              <a:xfrm>
                <a:off x="6954309" y="881863"/>
                <a:ext cx="1440521" cy="3105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0070C0"/>
                              </a:solidFill>
                              <a:latin typeface="Cambria Math" panose="02040503050406030204" pitchFamily="18" charset="0"/>
                            </a:rPr>
                          </m:ctrlPr>
                        </m:accPr>
                        <m:e>
                          <m:sSub>
                            <m:sSubPr>
                              <m:ctrlPr>
                                <a:rPr lang="en-CA" b="0" i="1" smtClean="0">
                                  <a:solidFill>
                                    <a:srgbClr val="0070C0"/>
                                  </a:solidFill>
                                  <a:latin typeface="Cambria Math" panose="02040503050406030204" pitchFamily="18" charset="0"/>
                                </a:rPr>
                              </m:ctrlPr>
                            </m:sSubPr>
                            <m:e>
                              <m:r>
                                <a:rPr lang="en-CA" b="0" i="1" smtClean="0">
                                  <a:solidFill>
                                    <a:srgbClr val="0070C0"/>
                                  </a:solidFill>
                                  <a:latin typeface="Cambria Math" panose="02040503050406030204" pitchFamily="18" charset="0"/>
                                </a:rPr>
                                <m:t>𝑃</m:t>
                              </m:r>
                            </m:e>
                            <m:sub>
                              <m:r>
                                <a:rPr lang="en-CA" b="0" i="1" smtClean="0">
                                  <a:solidFill>
                                    <a:srgbClr val="0070C0"/>
                                  </a:solidFill>
                                  <a:latin typeface="Cambria Math" panose="02040503050406030204" pitchFamily="18" charset="0"/>
                                </a:rPr>
                                <m:t>𝑖</m:t>
                              </m:r>
                            </m:sub>
                          </m:sSub>
                        </m:e>
                      </m:acc>
                      <m:d>
                        <m:dPr>
                          <m:ctrlPr>
                            <a:rPr lang="en-CA" b="0" i="1" smtClean="0">
                              <a:solidFill>
                                <a:srgbClr val="0070C0"/>
                              </a:solidFill>
                              <a:latin typeface="Cambria Math" panose="02040503050406030204" pitchFamily="18" charset="0"/>
                            </a:rPr>
                          </m:ctrlPr>
                        </m:dPr>
                        <m:e>
                          <m:r>
                            <a:rPr lang="en-CA" b="0" i="1" smtClean="0">
                              <a:solidFill>
                                <a:srgbClr val="0070C0"/>
                              </a:solidFill>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p>
            </p:txBody>
          </p:sp>
        </mc:Choice>
        <mc:Fallback>
          <p:sp>
            <p:nvSpPr>
              <p:cNvPr id="13" name="TextBox 12">
                <a:extLst>
                  <a:ext uri="{FF2B5EF4-FFF2-40B4-BE49-F238E27FC236}">
                    <a16:creationId xmlns:a16="http://schemas.microsoft.com/office/drawing/2014/main" id="{8046AC9D-61A9-68FF-FE77-28D9E0C5EE84}"/>
                  </a:ext>
                </a:extLst>
              </p:cNvPr>
              <p:cNvSpPr txBox="1">
                <a:spLocks noRot="1" noChangeAspect="1" noMove="1" noResize="1" noEditPoints="1" noAdjustHandles="1" noChangeArrowheads="1" noChangeShapeType="1" noTextEdit="1"/>
              </p:cNvSpPr>
              <p:nvPr/>
            </p:nvSpPr>
            <p:spPr>
              <a:xfrm>
                <a:off x="6954309" y="881863"/>
                <a:ext cx="1440521" cy="310598"/>
              </a:xfrm>
              <a:prstGeom prst="rect">
                <a:avLst/>
              </a:prstGeom>
              <a:blipFill>
                <a:blip r:embed="rId7"/>
                <a:stretch>
                  <a:fillRect b="-15686"/>
                </a:stretch>
              </a:blipFill>
            </p:spPr>
            <p:txBody>
              <a:bodyPr/>
              <a:lstStyle/>
              <a:p>
                <a:r>
                  <a:rPr lang="en-CA">
                    <a:noFill/>
                  </a:rPr>
                  <a:t> </a:t>
                </a:r>
              </a:p>
            </p:txBody>
          </p:sp>
        </mc:Fallback>
      </mc:AlternateContent>
      <p:sp>
        <p:nvSpPr>
          <p:cNvPr id="14" name="Rectangle 13">
            <a:extLst>
              <a:ext uri="{FF2B5EF4-FFF2-40B4-BE49-F238E27FC236}">
                <a16:creationId xmlns:a16="http://schemas.microsoft.com/office/drawing/2014/main" id="{A8AC4491-9EC0-A37C-490A-470EDAEF2E5D}"/>
              </a:ext>
            </a:extLst>
          </p:cNvPr>
          <p:cNvSpPr/>
          <p:nvPr/>
        </p:nvSpPr>
        <p:spPr>
          <a:xfrm>
            <a:off x="9365238" y="226607"/>
            <a:ext cx="475735" cy="405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653B7C60-19A9-B9F7-8B0F-EA3C775EB338}"/>
              </a:ext>
            </a:extLst>
          </p:cNvPr>
          <p:cNvCxnSpPr>
            <a:cxnSpLocks/>
            <a:stCxn id="4" idx="6"/>
            <a:endCxn id="16" idx="2"/>
          </p:cNvCxnSpPr>
          <p:nvPr/>
        </p:nvCxnSpPr>
        <p:spPr>
          <a:xfrm>
            <a:off x="7401696" y="2209263"/>
            <a:ext cx="2810246" cy="13210"/>
          </a:xfrm>
          <a:prstGeom prst="straightConnector1">
            <a:avLst/>
          </a:prstGeom>
          <a:ln w="38100">
            <a:solidFill>
              <a:srgbClr val="7030A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ACA9AEC-6D68-9724-D896-815DE6942634}"/>
              </a:ext>
            </a:extLst>
          </p:cNvPr>
          <p:cNvSpPr/>
          <p:nvPr/>
        </p:nvSpPr>
        <p:spPr>
          <a:xfrm>
            <a:off x="10211942" y="1960863"/>
            <a:ext cx="512805" cy="52322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cxnSp>
        <p:nvCxnSpPr>
          <p:cNvPr id="17" name="Straight Arrow Connector 16">
            <a:extLst>
              <a:ext uri="{FF2B5EF4-FFF2-40B4-BE49-F238E27FC236}">
                <a16:creationId xmlns:a16="http://schemas.microsoft.com/office/drawing/2014/main" id="{D581695A-E4A9-5F6D-1483-CE277D511F5B}"/>
              </a:ext>
            </a:extLst>
          </p:cNvPr>
          <p:cNvCxnSpPr>
            <a:cxnSpLocks/>
            <a:stCxn id="4" idx="5"/>
          </p:cNvCxnSpPr>
          <p:nvPr/>
        </p:nvCxnSpPr>
        <p:spPr>
          <a:xfrm>
            <a:off x="7326597" y="2394249"/>
            <a:ext cx="347972" cy="494430"/>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18" name="Straight Arrow Connector 17">
            <a:extLst>
              <a:ext uri="{FF2B5EF4-FFF2-40B4-BE49-F238E27FC236}">
                <a16:creationId xmlns:a16="http://schemas.microsoft.com/office/drawing/2014/main" id="{0E1EF3C9-99C3-4F26-6589-035AEDFCBA8D}"/>
              </a:ext>
            </a:extLst>
          </p:cNvPr>
          <p:cNvCxnSpPr>
            <a:cxnSpLocks/>
          </p:cNvCxnSpPr>
          <p:nvPr/>
        </p:nvCxnSpPr>
        <p:spPr>
          <a:xfrm flipV="1">
            <a:off x="7642057" y="1728794"/>
            <a:ext cx="1364835" cy="116131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p:cxnSp>
        <p:nvCxnSpPr>
          <p:cNvPr id="19" name="Straight Arrow Connector 18">
            <a:extLst>
              <a:ext uri="{FF2B5EF4-FFF2-40B4-BE49-F238E27FC236}">
                <a16:creationId xmlns:a16="http://schemas.microsoft.com/office/drawing/2014/main" id="{B6D1F090-D3DE-8D57-C94E-74338EA6648E}"/>
              </a:ext>
            </a:extLst>
          </p:cNvPr>
          <p:cNvCxnSpPr>
            <a:cxnSpLocks/>
          </p:cNvCxnSpPr>
          <p:nvPr/>
        </p:nvCxnSpPr>
        <p:spPr>
          <a:xfrm>
            <a:off x="9005509" y="1757683"/>
            <a:ext cx="1227396" cy="371593"/>
          </a:xfrm>
          <a:prstGeom prst="straightConnector1">
            <a:avLst/>
          </a:prstGeom>
          <a:ln w="38100">
            <a:solidFill>
              <a:schemeClr val="accent4">
                <a:lumMod val="60000"/>
                <a:lumOff val="40000"/>
              </a:schemeClr>
            </a:solidFill>
            <a:tailEnd type="triangle"/>
          </a:ln>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9C15FA2-ACEB-AC99-C3F4-B019994FBBE4}"/>
                  </a:ext>
                </a:extLst>
              </p:cNvPr>
              <p:cNvSpPr txBox="1"/>
              <p:nvPr/>
            </p:nvSpPr>
            <p:spPr>
              <a:xfrm>
                <a:off x="8539433" y="2364465"/>
                <a:ext cx="1159704"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m:oMathPara>
                </a14:m>
                <a:endParaRPr lang="en-CA" dirty="0">
                  <a:solidFill>
                    <a:srgbClr val="7030A0"/>
                  </a:solidFill>
                </a:endParaRPr>
              </a:p>
            </p:txBody>
          </p:sp>
        </mc:Choice>
        <mc:Fallback>
          <p:sp>
            <p:nvSpPr>
              <p:cNvPr id="20" name="TextBox 19">
                <a:extLst>
                  <a:ext uri="{FF2B5EF4-FFF2-40B4-BE49-F238E27FC236}">
                    <a16:creationId xmlns:a16="http://schemas.microsoft.com/office/drawing/2014/main" id="{49C15FA2-ACEB-AC99-C3F4-B019994FBBE4}"/>
                  </a:ext>
                </a:extLst>
              </p:cNvPr>
              <p:cNvSpPr txBox="1">
                <a:spLocks noRot="1" noChangeAspect="1" noMove="1" noResize="1" noEditPoints="1" noAdjustHandles="1" noChangeArrowheads="1" noChangeShapeType="1" noTextEdit="1"/>
              </p:cNvSpPr>
              <p:nvPr/>
            </p:nvSpPr>
            <p:spPr>
              <a:xfrm>
                <a:off x="8539433" y="2364465"/>
                <a:ext cx="1159704" cy="276999"/>
              </a:xfrm>
              <a:prstGeom prst="rect">
                <a:avLst/>
              </a:prstGeom>
              <a:blipFill>
                <a:blip r:embed="rId8"/>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7712937-77CB-8113-5B75-1DDA820ECF37}"/>
                  </a:ext>
                </a:extLst>
              </p:cNvPr>
              <p:cNvSpPr txBox="1"/>
              <p:nvPr/>
            </p:nvSpPr>
            <p:spPr>
              <a:xfrm>
                <a:off x="10788182" y="2064570"/>
                <a:ext cx="107038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m:oMathPara>
                </a14:m>
                <a:endParaRPr lang="en-CA" dirty="0"/>
              </a:p>
            </p:txBody>
          </p:sp>
        </mc:Choice>
        <mc:Fallback>
          <p:sp>
            <p:nvSpPr>
              <p:cNvPr id="21" name="TextBox 20">
                <a:extLst>
                  <a:ext uri="{FF2B5EF4-FFF2-40B4-BE49-F238E27FC236}">
                    <a16:creationId xmlns:a16="http://schemas.microsoft.com/office/drawing/2014/main" id="{07712937-77CB-8113-5B75-1DDA820ECF37}"/>
                  </a:ext>
                </a:extLst>
              </p:cNvPr>
              <p:cNvSpPr txBox="1">
                <a:spLocks noRot="1" noChangeAspect="1" noMove="1" noResize="1" noEditPoints="1" noAdjustHandles="1" noChangeArrowheads="1" noChangeShapeType="1" noTextEdit="1"/>
              </p:cNvSpPr>
              <p:nvPr/>
            </p:nvSpPr>
            <p:spPr>
              <a:xfrm>
                <a:off x="10788182" y="2064570"/>
                <a:ext cx="1070380" cy="276999"/>
              </a:xfrm>
              <a:prstGeom prst="rect">
                <a:avLst/>
              </a:prstGeom>
              <a:blipFill>
                <a:blip r:embed="rId9"/>
                <a:stretch>
                  <a:fillRect b="-17778"/>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058E76D-95BA-8642-C337-16D24A515895}"/>
                  </a:ext>
                </a:extLst>
              </p:cNvPr>
              <p:cNvSpPr txBox="1"/>
              <p:nvPr/>
            </p:nvSpPr>
            <p:spPr>
              <a:xfrm>
                <a:off x="8828510" y="3263105"/>
                <a:ext cx="1394630"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solidFill>
                            <a:srgbClr val="FF0000"/>
                          </a:solidFill>
                          <a:latin typeface="Cambria Math" panose="02040503050406030204" pitchFamily="18" charset="0"/>
                          <a:ea typeface="Cambria Math" panose="02040503050406030204" pitchFamily="18" charset="0"/>
                        </a:rPr>
                        <m:t>𝑔</m:t>
                      </m:r>
                      <m:d>
                        <m:dPr>
                          <m:ctrlPr>
                            <a:rPr lang="en-CA" b="0" i="1" smtClean="0">
                              <a:solidFill>
                                <a:srgbClr val="FF0000"/>
                              </a:solidFill>
                              <a:latin typeface="Cambria Math" panose="02040503050406030204" pitchFamily="18" charset="0"/>
                              <a:ea typeface="Cambria Math" panose="02040503050406030204" pitchFamily="18" charset="0"/>
                            </a:rPr>
                          </m:ctrlPr>
                        </m:dPr>
                        <m:e>
                          <m:r>
                            <a:rPr lang="en-CA" b="0" i="1" smtClean="0">
                              <a:solidFill>
                                <a:srgbClr val="FF0000"/>
                              </a:solidFill>
                              <a:latin typeface="Cambria Math" panose="02040503050406030204" pitchFamily="18" charset="0"/>
                              <a:ea typeface="Cambria Math" panose="02040503050406030204" pitchFamily="18" charset="0"/>
                            </a:rPr>
                            <m:t>𝑡</m:t>
                          </m:r>
                        </m:e>
                      </m:d>
                      <m:r>
                        <a:rPr lang="en-CA" b="0" i="1" smtClean="0">
                          <a:solidFill>
                            <a:srgbClr val="FF0000"/>
                          </a:solidFill>
                          <a:latin typeface="Cambria Math" panose="02040503050406030204" pitchFamily="18" charset="0"/>
                          <a:ea typeface="Cambria Math" panose="02040503050406030204" pitchFamily="18" charset="0"/>
                        </a:rPr>
                        <m:t>− </m:t>
                      </m:r>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oMath>
                  </m:oMathPara>
                </a14:m>
                <a:endParaRPr lang="en-CA" dirty="0">
                  <a:solidFill>
                    <a:srgbClr val="FF0000"/>
                  </a:solidFill>
                </a:endParaRPr>
              </a:p>
            </p:txBody>
          </p:sp>
        </mc:Choice>
        <mc:Fallback>
          <p:sp>
            <p:nvSpPr>
              <p:cNvPr id="22" name="TextBox 21">
                <a:extLst>
                  <a:ext uri="{FF2B5EF4-FFF2-40B4-BE49-F238E27FC236}">
                    <a16:creationId xmlns:a16="http://schemas.microsoft.com/office/drawing/2014/main" id="{4058E76D-95BA-8642-C337-16D24A515895}"/>
                  </a:ext>
                </a:extLst>
              </p:cNvPr>
              <p:cNvSpPr txBox="1">
                <a:spLocks noRot="1" noChangeAspect="1" noMove="1" noResize="1" noEditPoints="1" noAdjustHandles="1" noChangeArrowheads="1" noChangeShapeType="1" noTextEdit="1"/>
              </p:cNvSpPr>
              <p:nvPr/>
            </p:nvSpPr>
            <p:spPr>
              <a:xfrm>
                <a:off x="8828510" y="3263105"/>
                <a:ext cx="1394630" cy="276999"/>
              </a:xfrm>
              <a:prstGeom prst="rect">
                <a:avLst/>
              </a:prstGeom>
              <a:blipFill>
                <a:blip r:embed="rId10"/>
                <a:stretch>
                  <a:fillRect l="-437" b="-23913"/>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E419CCCA-616E-2F22-390C-8A9C5893DAC2}"/>
                  </a:ext>
                </a:extLst>
              </p:cNvPr>
              <p:cNvSpPr txBox="1"/>
              <p:nvPr/>
            </p:nvSpPr>
            <p:spPr>
              <a:xfrm>
                <a:off x="1691825" y="1540856"/>
                <a:ext cx="2811026" cy="276999"/>
              </a:xfrm>
              <a:prstGeom prst="rect">
                <a:avLst/>
              </a:prstGeom>
              <a:noFill/>
            </p:spPr>
            <p:txBody>
              <a:bodyPr wrap="non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 </a:t>
                </a:r>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a14:m>
                <a:endParaRPr lang="en-CA" dirty="0"/>
              </a:p>
            </p:txBody>
          </p:sp>
        </mc:Choice>
        <mc:Fallback>
          <p:sp>
            <p:nvSpPr>
              <p:cNvPr id="25" name="TextBox 24">
                <a:extLst>
                  <a:ext uri="{FF2B5EF4-FFF2-40B4-BE49-F238E27FC236}">
                    <a16:creationId xmlns:a16="http://schemas.microsoft.com/office/drawing/2014/main" id="{E419CCCA-616E-2F22-390C-8A9C5893DAC2}"/>
                  </a:ext>
                </a:extLst>
              </p:cNvPr>
              <p:cNvSpPr txBox="1">
                <a:spLocks noRot="1" noChangeAspect="1" noMove="1" noResize="1" noEditPoints="1" noAdjustHandles="1" noChangeArrowheads="1" noChangeShapeType="1" noTextEdit="1"/>
              </p:cNvSpPr>
              <p:nvPr/>
            </p:nvSpPr>
            <p:spPr>
              <a:xfrm>
                <a:off x="1691825" y="1540856"/>
                <a:ext cx="2811026" cy="276999"/>
              </a:xfrm>
              <a:prstGeom prst="rect">
                <a:avLst/>
              </a:prstGeom>
              <a:blipFill>
                <a:blip r:embed="rId11"/>
                <a:stretch>
                  <a:fillRect l="-2169" t="-28889" b="-5111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D585286-C584-4975-7C3D-7EDA6D427FE5}"/>
                  </a:ext>
                </a:extLst>
              </p:cNvPr>
              <p:cNvSpPr txBox="1"/>
              <p:nvPr/>
            </p:nvSpPr>
            <p:spPr>
              <a:xfrm>
                <a:off x="51567" y="2793501"/>
                <a:ext cx="6551791" cy="31265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b="0" i="1" dirty="0" smtClean="0">
                              <a:solidFill>
                                <a:srgbClr val="7030A0"/>
                              </a:solidFill>
                              <a:latin typeface="Cambria Math" panose="02040503050406030204" pitchFamily="18" charset="0"/>
                            </a:rPr>
                          </m:ctrlPr>
                        </m:accPr>
                        <m:e>
                          <m:sSub>
                            <m:sSubPr>
                              <m:ctrlPr>
                                <a:rPr lang="en-CA" b="0" i="1" dirty="0" err="1" smtClean="0">
                                  <a:solidFill>
                                    <a:srgbClr val="7030A0"/>
                                  </a:solidFill>
                                  <a:latin typeface="Cambria Math" panose="02040503050406030204" pitchFamily="18" charset="0"/>
                                </a:rPr>
                              </m:ctrlPr>
                            </m:sSubPr>
                            <m:e>
                              <m:r>
                                <a:rPr lang="en-CA" b="0" i="1" dirty="0" err="1" smtClean="0">
                                  <a:solidFill>
                                    <a:srgbClr val="7030A0"/>
                                  </a:solidFill>
                                  <a:latin typeface="Cambria Math" panose="02040503050406030204" pitchFamily="18" charset="0"/>
                                </a:rPr>
                                <m:t>𝑣</m:t>
                              </m:r>
                            </m:e>
                            <m:sub>
                              <m:r>
                                <a:rPr lang="en-CA" b="0" i="1" dirty="0" err="1" smtClean="0">
                                  <a:solidFill>
                                    <a:srgbClr val="7030A0"/>
                                  </a:solidFill>
                                  <a:latin typeface="Cambria Math" panose="02040503050406030204" pitchFamily="18" charset="0"/>
                                </a:rPr>
                                <m:t>𝑖</m:t>
                              </m:r>
                            </m:sub>
                          </m:sSub>
                        </m:e>
                      </m:acc>
                      <m:d>
                        <m:dPr>
                          <m:ctrlPr>
                            <a:rPr lang="en-CA" b="0" i="1" dirty="0" smtClean="0">
                              <a:solidFill>
                                <a:srgbClr val="7030A0"/>
                              </a:solidFill>
                              <a:latin typeface="Cambria Math" panose="02040503050406030204" pitchFamily="18" charset="0"/>
                            </a:rPr>
                          </m:ctrlPr>
                        </m:dPr>
                        <m:e>
                          <m:r>
                            <a:rPr lang="en-CA" b="0" i="1" dirty="0" smtClean="0">
                              <a:solidFill>
                                <a:srgbClr val="7030A0"/>
                              </a:solidFill>
                              <a:latin typeface="Cambria Math" panose="02040503050406030204" pitchFamily="18" charset="0"/>
                            </a:rPr>
                            <m:t>𝑡</m:t>
                          </m:r>
                          <m:r>
                            <a:rPr lang="en-CA" b="0" i="1" dirty="0" smtClean="0">
                              <a:solidFill>
                                <a:srgbClr val="7030A0"/>
                              </a:solidFill>
                              <a:latin typeface="Cambria Math" panose="02040503050406030204" pitchFamily="18" charset="0"/>
                            </a:rPr>
                            <m:t>+1</m:t>
                          </m:r>
                        </m:e>
                      </m:d>
                      <m:r>
                        <a:rPr lang="en-CA" i="1" dirty="0" smtClean="0">
                          <a:solidFill>
                            <a:srgbClr val="7030A0"/>
                          </a:solidFill>
                          <a:latin typeface="Cambria Math" panose="02040503050406030204" pitchFamily="18" charset="0"/>
                        </a:rPr>
                        <m:t>= </m:t>
                      </m:r>
                      <m:r>
                        <a:rPr lang="en-CA" b="1" i="1" dirty="0" smtClean="0">
                          <a:solidFill>
                            <a:schemeClr val="tx1"/>
                          </a:solidFill>
                          <a:latin typeface="Cambria Math" panose="02040503050406030204" pitchFamily="18" charset="0"/>
                        </a:rPr>
                        <m:t>𝒘</m:t>
                      </m:r>
                      <m:r>
                        <a:rPr lang="en-CA" i="1" dirty="0" smtClean="0">
                          <a:solidFill>
                            <a:srgbClr val="00B050"/>
                          </a:solidFill>
                          <a:latin typeface="Cambria Math" panose="02040503050406030204" pitchFamily="18" charset="0"/>
                        </a:rPr>
                        <m:t> </m:t>
                      </m:r>
                      <m:acc>
                        <m:accPr>
                          <m:chr m:val="⃗"/>
                          <m:ctrlPr>
                            <a:rPr lang="en-CA" b="0" i="1" dirty="0" smtClean="0">
                              <a:solidFill>
                                <a:srgbClr val="00B050"/>
                              </a:solidFill>
                              <a:latin typeface="Cambria Math" panose="02040503050406030204" pitchFamily="18" charset="0"/>
                            </a:rPr>
                          </m:ctrlPr>
                        </m:accPr>
                        <m:e>
                          <m:sSub>
                            <m:sSubPr>
                              <m:ctrlPr>
                                <a:rPr lang="en-CA" b="0" i="1" dirty="0" err="1" smtClean="0">
                                  <a:solidFill>
                                    <a:srgbClr val="00B050"/>
                                  </a:solidFill>
                                  <a:latin typeface="Cambria Math" panose="02040503050406030204" pitchFamily="18" charset="0"/>
                                </a:rPr>
                              </m:ctrlPr>
                            </m:sSubPr>
                            <m:e>
                              <m:r>
                                <a:rPr lang="en-CA" b="0" i="1" dirty="0" err="1" smtClean="0">
                                  <a:solidFill>
                                    <a:srgbClr val="00B050"/>
                                  </a:solidFill>
                                  <a:latin typeface="Cambria Math" panose="02040503050406030204" pitchFamily="18" charset="0"/>
                                </a:rPr>
                                <m:t>𝑣</m:t>
                              </m:r>
                            </m:e>
                            <m:sub>
                              <m:r>
                                <a:rPr lang="en-CA" b="0" i="1" dirty="0" err="1" smtClean="0">
                                  <a:solidFill>
                                    <a:srgbClr val="00B050"/>
                                  </a:solidFill>
                                  <a:latin typeface="Cambria Math" panose="02040503050406030204" pitchFamily="18" charset="0"/>
                                </a:rPr>
                                <m:t>𝑖</m:t>
                              </m:r>
                            </m:sub>
                          </m:sSub>
                        </m:e>
                      </m:acc>
                      <m:d>
                        <m:dPr>
                          <m:ctrlPr>
                            <a:rPr lang="en-CA" b="0" i="1" dirty="0" smtClean="0">
                              <a:solidFill>
                                <a:srgbClr val="00B050"/>
                              </a:solidFill>
                              <a:latin typeface="Cambria Math" panose="02040503050406030204" pitchFamily="18" charset="0"/>
                            </a:rPr>
                          </m:ctrlPr>
                        </m:dPr>
                        <m:e>
                          <m:r>
                            <a:rPr lang="en-CA" b="0" i="1" dirty="0" smtClean="0">
                              <a:solidFill>
                                <a:srgbClr val="00B050"/>
                              </a:solidFill>
                              <a:latin typeface="Cambria Math" panose="02040503050406030204" pitchFamily="18" charset="0"/>
                            </a:rPr>
                            <m:t>𝑡</m:t>
                          </m:r>
                        </m:e>
                      </m:d>
                      <m:r>
                        <a:rPr lang="en-CA" i="1" dirty="0" smtClean="0">
                          <a:solidFill>
                            <a:srgbClr val="7030A0"/>
                          </a:solidFill>
                          <a:latin typeface="Cambria Math" panose="02040503050406030204" pitchFamily="18" charset="0"/>
                        </a:rPr>
                        <m:t>+</m:t>
                      </m:r>
                      <m:sSub>
                        <m:sSubPr>
                          <m:ctrlPr>
                            <a:rPr lang="en-CA" b="1" i="1" dirty="0" smtClean="0">
                              <a:solidFill>
                                <a:schemeClr val="tx1"/>
                              </a:solidFill>
                              <a:latin typeface="Cambria Math" panose="02040503050406030204" pitchFamily="18" charset="0"/>
                            </a:rPr>
                          </m:ctrlPr>
                        </m:sSubPr>
                        <m:e>
                          <m:r>
                            <a:rPr lang="en-CA" b="1" i="1" dirty="0" smtClean="0">
                              <a:solidFill>
                                <a:schemeClr val="tx1"/>
                              </a:solidFill>
                              <a:latin typeface="Cambria Math" panose="02040503050406030204" pitchFamily="18" charset="0"/>
                            </a:rPr>
                            <m:t>𝑪</m:t>
                          </m:r>
                        </m:e>
                        <m:sub>
                          <m:r>
                            <a:rPr lang="en-CA" b="1" i="1" dirty="0" smtClean="0">
                              <a:solidFill>
                                <a:schemeClr val="tx1"/>
                              </a:solidFill>
                              <a:latin typeface="Cambria Math" panose="02040503050406030204" pitchFamily="18" charset="0"/>
                            </a:rPr>
                            <m:t>𝟏</m:t>
                          </m:r>
                        </m:sub>
                      </m:sSub>
                      <m:d>
                        <m:dPr>
                          <m:ctrlPr>
                            <a:rPr lang="en-CA" b="0" i="1" dirty="0" smtClean="0">
                              <a:solidFill>
                                <a:srgbClr val="7030A0"/>
                              </a:solidFill>
                              <a:latin typeface="Cambria Math" panose="02040503050406030204" pitchFamily="18" charset="0"/>
                            </a:rPr>
                          </m:ctrlPr>
                        </m:dPr>
                        <m:e>
                          <m:sSub>
                            <m:sSubPr>
                              <m:ctrlPr>
                                <a:rPr lang="en-CA" b="0" i="1" dirty="0" smtClean="0">
                                  <a:solidFill>
                                    <a:srgbClr val="0070C0"/>
                                  </a:solidFill>
                                  <a:latin typeface="Cambria Math" panose="02040503050406030204" pitchFamily="18" charset="0"/>
                                </a:rPr>
                              </m:ctrlPr>
                            </m:sSubPr>
                            <m:e>
                              <m:r>
                                <a:rPr lang="en-CA" b="0" i="1" dirty="0" smtClean="0">
                                  <a:solidFill>
                                    <a:srgbClr val="0070C0"/>
                                  </a:solidFill>
                                  <a:latin typeface="Cambria Math" panose="02040503050406030204" pitchFamily="18" charset="0"/>
                                </a:rPr>
                                <m:t>𝑃</m:t>
                              </m:r>
                            </m:e>
                            <m:sub>
                              <m:r>
                                <a:rPr lang="en-CA" b="0" i="1" dirty="0" smtClean="0">
                                  <a:solidFill>
                                    <a:srgbClr val="0070C0"/>
                                  </a:solidFill>
                                  <a:latin typeface="Cambria Math" panose="02040503050406030204" pitchFamily="18" charset="0"/>
                                </a:rPr>
                                <m:t>𝑖</m:t>
                              </m:r>
                            </m:sub>
                          </m:sSub>
                          <m:d>
                            <m:dPr>
                              <m:ctrlPr>
                                <a:rPr lang="en-CA" b="0" i="1" dirty="0" smtClean="0">
                                  <a:solidFill>
                                    <a:srgbClr val="0070C0"/>
                                  </a:solidFill>
                                  <a:latin typeface="Cambria Math" panose="02040503050406030204" pitchFamily="18" charset="0"/>
                                </a:rPr>
                              </m:ctrlPr>
                            </m:dPr>
                            <m:e>
                              <m:r>
                                <a:rPr lang="en-CA" b="0" i="1" dirty="0" smtClean="0">
                                  <a:solidFill>
                                    <a:srgbClr val="0070C0"/>
                                  </a:solidFill>
                                  <a:latin typeface="Cambria Math" panose="02040503050406030204" pitchFamily="18" charset="0"/>
                                </a:rPr>
                                <m:t>𝑡</m:t>
                              </m:r>
                            </m:e>
                          </m:d>
                          <m:r>
                            <a:rPr lang="en-CA" b="0" i="1" dirty="0" smtClean="0">
                              <a:solidFill>
                                <a:srgbClr val="0070C0"/>
                              </a:solidFill>
                              <a:latin typeface="Cambria Math" panose="02040503050406030204" pitchFamily="18" charset="0"/>
                            </a:rPr>
                            <m:t>−</m:t>
                          </m:r>
                          <m:sSub>
                            <m:sSubPr>
                              <m:ctrlPr>
                                <a:rPr lang="en-CA" b="0" i="1" dirty="0" smtClean="0">
                                  <a:solidFill>
                                    <a:schemeClr val="tx1"/>
                                  </a:solidFill>
                                  <a:latin typeface="Cambria Math" panose="02040503050406030204" pitchFamily="18" charset="0"/>
                                </a:rPr>
                              </m:ctrlPr>
                            </m:sSubPr>
                            <m:e>
                              <m:r>
                                <a:rPr lang="en-CA" b="0" i="1" dirty="0" smtClean="0">
                                  <a:solidFill>
                                    <a:schemeClr val="tx1"/>
                                  </a:solidFill>
                                  <a:latin typeface="Cambria Math" panose="02040503050406030204" pitchFamily="18" charset="0"/>
                                </a:rPr>
                                <m:t>𝑥</m:t>
                              </m:r>
                            </m:e>
                            <m:sub>
                              <m:r>
                                <a:rPr lang="en-CA" b="0" i="1" dirty="0" smtClean="0">
                                  <a:solidFill>
                                    <a:schemeClr val="tx1"/>
                                  </a:solidFill>
                                  <a:latin typeface="Cambria Math" panose="02040503050406030204" pitchFamily="18" charset="0"/>
                                </a:rPr>
                                <m:t>𝑖</m:t>
                              </m:r>
                            </m:sub>
                          </m:sSub>
                          <m:d>
                            <m:dPr>
                              <m:ctrlPr>
                                <a:rPr lang="en-CA" b="0" i="1" dirty="0" smtClean="0">
                                  <a:solidFill>
                                    <a:schemeClr val="tx1"/>
                                  </a:solidFill>
                                  <a:latin typeface="Cambria Math" panose="02040503050406030204" pitchFamily="18" charset="0"/>
                                </a:rPr>
                              </m:ctrlPr>
                            </m:dPr>
                            <m:e>
                              <m:r>
                                <a:rPr lang="en-CA" b="0" i="1" dirty="0" smtClean="0">
                                  <a:solidFill>
                                    <a:schemeClr val="tx1"/>
                                  </a:solidFill>
                                  <a:latin typeface="Cambria Math" panose="02040503050406030204" pitchFamily="18" charset="0"/>
                                </a:rPr>
                                <m:t>𝑡</m:t>
                              </m:r>
                            </m:e>
                          </m:d>
                        </m:e>
                      </m:d>
                      <m:r>
                        <a:rPr lang="en-CA" b="0" i="1" dirty="0" smtClean="0">
                          <a:solidFill>
                            <a:srgbClr val="7030A0"/>
                          </a:solidFill>
                          <a:latin typeface="Cambria Math" panose="02040503050406030204" pitchFamily="18" charset="0"/>
                        </a:rPr>
                        <m:t>+</m:t>
                      </m:r>
                      <m:sSub>
                        <m:sSubPr>
                          <m:ctrlPr>
                            <a:rPr lang="en-CA" b="1" i="1" dirty="0" smtClean="0">
                              <a:solidFill>
                                <a:schemeClr val="tx1"/>
                              </a:solidFill>
                              <a:latin typeface="Cambria Math" panose="02040503050406030204" pitchFamily="18" charset="0"/>
                            </a:rPr>
                          </m:ctrlPr>
                        </m:sSubPr>
                        <m:e>
                          <m:r>
                            <a:rPr lang="en-CA" b="1" i="1" dirty="0" smtClean="0">
                              <a:solidFill>
                                <a:schemeClr val="tx1"/>
                              </a:solidFill>
                              <a:latin typeface="Cambria Math" panose="02040503050406030204" pitchFamily="18" charset="0"/>
                            </a:rPr>
                            <m:t>𝑪</m:t>
                          </m:r>
                        </m:e>
                        <m:sub>
                          <m:r>
                            <a:rPr lang="en-CA" b="1" i="1" dirty="0" smtClean="0">
                              <a:solidFill>
                                <a:schemeClr val="tx1"/>
                              </a:solidFill>
                              <a:latin typeface="Cambria Math" panose="02040503050406030204" pitchFamily="18" charset="0"/>
                            </a:rPr>
                            <m:t>𝟐</m:t>
                          </m:r>
                        </m:sub>
                      </m:sSub>
                      <m:d>
                        <m:dPr>
                          <m:ctrlPr>
                            <a:rPr lang="en-CA" b="0" i="1" dirty="0" smtClean="0">
                              <a:solidFill>
                                <a:srgbClr val="7030A0"/>
                              </a:solidFill>
                              <a:latin typeface="Cambria Math" panose="02040503050406030204" pitchFamily="18" charset="0"/>
                            </a:rPr>
                          </m:ctrlPr>
                        </m:dPr>
                        <m:e>
                          <m:r>
                            <a:rPr lang="en-CA" b="0" i="1" dirty="0" smtClean="0">
                              <a:solidFill>
                                <a:srgbClr val="FF0000"/>
                              </a:solidFill>
                              <a:latin typeface="Cambria Math" panose="02040503050406030204" pitchFamily="18" charset="0"/>
                            </a:rPr>
                            <m:t>𝑔</m:t>
                          </m:r>
                          <m:d>
                            <m:dPr>
                              <m:ctrlPr>
                                <a:rPr lang="en-CA" b="0" i="1" dirty="0" smtClean="0">
                                  <a:solidFill>
                                    <a:srgbClr val="FF0000"/>
                                  </a:solidFill>
                                  <a:latin typeface="Cambria Math" panose="02040503050406030204" pitchFamily="18" charset="0"/>
                                </a:rPr>
                              </m:ctrlPr>
                            </m:dPr>
                            <m:e>
                              <m:r>
                                <a:rPr lang="en-CA" b="0" i="1" dirty="0" smtClean="0">
                                  <a:solidFill>
                                    <a:srgbClr val="FF0000"/>
                                  </a:solidFill>
                                  <a:latin typeface="Cambria Math" panose="02040503050406030204" pitchFamily="18" charset="0"/>
                                </a:rPr>
                                <m:t>𝑡</m:t>
                              </m:r>
                            </m:e>
                          </m:d>
                          <m:r>
                            <a:rPr lang="en-CA" b="0" i="1" dirty="0" smtClean="0">
                              <a:solidFill>
                                <a:srgbClr val="7030A0"/>
                              </a:solidFill>
                              <a:latin typeface="Cambria Math" panose="02040503050406030204" pitchFamily="18" charset="0"/>
                            </a:rPr>
                            <m:t>−</m:t>
                          </m:r>
                          <m:sSub>
                            <m:sSubPr>
                              <m:ctrlPr>
                                <a:rPr lang="en-CA" b="0" i="1" dirty="0" smtClean="0">
                                  <a:solidFill>
                                    <a:schemeClr val="tx1"/>
                                  </a:solidFill>
                                  <a:latin typeface="Cambria Math" panose="02040503050406030204" pitchFamily="18" charset="0"/>
                                </a:rPr>
                              </m:ctrlPr>
                            </m:sSubPr>
                            <m:e>
                              <m:r>
                                <a:rPr lang="en-CA" b="0" i="1" dirty="0" smtClean="0">
                                  <a:solidFill>
                                    <a:schemeClr val="tx1"/>
                                  </a:solidFill>
                                  <a:latin typeface="Cambria Math" panose="02040503050406030204" pitchFamily="18" charset="0"/>
                                </a:rPr>
                                <m:t>𝑥</m:t>
                              </m:r>
                            </m:e>
                            <m:sub>
                              <m:r>
                                <a:rPr lang="en-CA" b="0" i="1" dirty="0" smtClean="0">
                                  <a:solidFill>
                                    <a:schemeClr val="tx1"/>
                                  </a:solidFill>
                                  <a:latin typeface="Cambria Math" panose="02040503050406030204" pitchFamily="18" charset="0"/>
                                </a:rPr>
                                <m:t>𝑖</m:t>
                              </m:r>
                            </m:sub>
                          </m:sSub>
                          <m:d>
                            <m:dPr>
                              <m:ctrlPr>
                                <a:rPr lang="en-CA" b="0" i="1" dirty="0" smtClean="0">
                                  <a:solidFill>
                                    <a:schemeClr val="tx1"/>
                                  </a:solidFill>
                                  <a:latin typeface="Cambria Math" panose="02040503050406030204" pitchFamily="18" charset="0"/>
                                </a:rPr>
                              </m:ctrlPr>
                            </m:dPr>
                            <m:e>
                              <m:r>
                                <a:rPr lang="en-CA" b="0" i="1" dirty="0" smtClean="0">
                                  <a:solidFill>
                                    <a:schemeClr val="tx1"/>
                                  </a:solidFill>
                                  <a:latin typeface="Cambria Math" panose="02040503050406030204" pitchFamily="18" charset="0"/>
                                </a:rPr>
                                <m:t>𝑡</m:t>
                              </m:r>
                            </m:e>
                          </m:d>
                          <m:r>
                            <a:rPr lang="en-CA" i="1" dirty="0" smtClean="0">
                              <a:solidFill>
                                <a:schemeClr val="tx1"/>
                              </a:solidFill>
                              <a:latin typeface="Cambria Math" panose="02040503050406030204" pitchFamily="18" charset="0"/>
                            </a:rPr>
                            <m:t> </m:t>
                          </m:r>
                        </m:e>
                      </m:d>
                    </m:oMath>
                  </m:oMathPara>
                </a14:m>
                <a:endParaRPr lang="en-CA" dirty="0">
                  <a:solidFill>
                    <a:srgbClr val="7030A0"/>
                  </a:solidFill>
                </a:endParaRPr>
              </a:p>
            </p:txBody>
          </p:sp>
        </mc:Choice>
        <mc:Fallback>
          <p:sp>
            <p:nvSpPr>
              <p:cNvPr id="26" name="TextBox 25">
                <a:extLst>
                  <a:ext uri="{FF2B5EF4-FFF2-40B4-BE49-F238E27FC236}">
                    <a16:creationId xmlns:a16="http://schemas.microsoft.com/office/drawing/2014/main" id="{3D585286-C584-4975-7C3D-7EDA6D427FE5}"/>
                  </a:ext>
                </a:extLst>
              </p:cNvPr>
              <p:cNvSpPr txBox="1">
                <a:spLocks noRot="1" noChangeAspect="1" noMove="1" noResize="1" noEditPoints="1" noAdjustHandles="1" noChangeArrowheads="1" noChangeShapeType="1" noTextEdit="1"/>
              </p:cNvSpPr>
              <p:nvPr/>
            </p:nvSpPr>
            <p:spPr>
              <a:xfrm>
                <a:off x="51567" y="2793501"/>
                <a:ext cx="6551791" cy="312650"/>
              </a:xfrm>
              <a:prstGeom prst="rect">
                <a:avLst/>
              </a:prstGeom>
              <a:blipFill>
                <a:blip r:embed="rId12"/>
                <a:stretch>
                  <a:fillRect b="-17308"/>
                </a:stretch>
              </a:blipFill>
            </p:spPr>
            <p:txBody>
              <a:bodyPr/>
              <a:lstStyle/>
              <a:p>
                <a:r>
                  <a:rPr lang="en-CA">
                    <a:noFill/>
                  </a:rPr>
                  <a:t> </a:t>
                </a:r>
              </a:p>
            </p:txBody>
          </p:sp>
        </mc:Fallback>
      </mc:AlternateContent>
      <p:sp>
        <p:nvSpPr>
          <p:cNvPr id="27" name="TextBox 26">
            <a:extLst>
              <a:ext uri="{FF2B5EF4-FFF2-40B4-BE49-F238E27FC236}">
                <a16:creationId xmlns:a16="http://schemas.microsoft.com/office/drawing/2014/main" id="{552C324E-C1F8-8D8A-CF36-62A7B046F20C}"/>
              </a:ext>
            </a:extLst>
          </p:cNvPr>
          <p:cNvSpPr txBox="1"/>
          <p:nvPr/>
        </p:nvSpPr>
        <p:spPr>
          <a:xfrm>
            <a:off x="270143" y="1062505"/>
            <a:ext cx="3649540" cy="369332"/>
          </a:xfrm>
          <a:prstGeom prst="rect">
            <a:avLst/>
          </a:prstGeom>
          <a:noFill/>
        </p:spPr>
        <p:txBody>
          <a:bodyPr wrap="square" rtlCol="0">
            <a:spAutoFit/>
          </a:bodyPr>
          <a:lstStyle/>
          <a:p>
            <a:r>
              <a:rPr lang="en-CA" dirty="0"/>
              <a:t>Updating the position </a:t>
            </a:r>
          </a:p>
        </p:txBody>
      </p:sp>
      <p:sp>
        <p:nvSpPr>
          <p:cNvPr id="28" name="TextBox 27">
            <a:extLst>
              <a:ext uri="{FF2B5EF4-FFF2-40B4-BE49-F238E27FC236}">
                <a16:creationId xmlns:a16="http://schemas.microsoft.com/office/drawing/2014/main" id="{A09A4D90-EC67-8C37-9BF8-14D64484B952}"/>
              </a:ext>
            </a:extLst>
          </p:cNvPr>
          <p:cNvSpPr txBox="1"/>
          <p:nvPr/>
        </p:nvSpPr>
        <p:spPr>
          <a:xfrm>
            <a:off x="270143" y="2253861"/>
            <a:ext cx="1873754" cy="369332"/>
          </a:xfrm>
          <a:prstGeom prst="rect">
            <a:avLst/>
          </a:prstGeom>
          <a:noFill/>
        </p:spPr>
        <p:txBody>
          <a:bodyPr wrap="square" rtlCol="0">
            <a:spAutoFit/>
          </a:bodyPr>
          <a:lstStyle/>
          <a:p>
            <a:r>
              <a:rPr lang="en-CA" dirty="0"/>
              <a:t>Updating Velocity </a:t>
            </a:r>
          </a:p>
        </p:txBody>
      </p:sp>
      <p:sp>
        <p:nvSpPr>
          <p:cNvPr id="29" name="TextBox 28">
            <a:extLst>
              <a:ext uri="{FF2B5EF4-FFF2-40B4-BE49-F238E27FC236}">
                <a16:creationId xmlns:a16="http://schemas.microsoft.com/office/drawing/2014/main" id="{9E363C19-B8A5-F926-335F-1716354843DD}"/>
              </a:ext>
            </a:extLst>
          </p:cNvPr>
          <p:cNvSpPr txBox="1"/>
          <p:nvPr/>
        </p:nvSpPr>
        <p:spPr>
          <a:xfrm>
            <a:off x="358345" y="166816"/>
            <a:ext cx="5109519" cy="523220"/>
          </a:xfrm>
          <a:prstGeom prst="rect">
            <a:avLst/>
          </a:prstGeom>
          <a:noFill/>
        </p:spPr>
        <p:txBody>
          <a:bodyPr wrap="square" rtlCol="0">
            <a:spAutoFit/>
          </a:bodyPr>
          <a:lstStyle/>
          <a:p>
            <a:r>
              <a:rPr lang="en-CA" sz="2800" dirty="0"/>
              <a:t>Updating the position of PSO </a:t>
            </a:r>
          </a:p>
        </p:txBody>
      </p:sp>
      <p:sp>
        <p:nvSpPr>
          <p:cNvPr id="30" name="TextBox 29">
            <a:extLst>
              <a:ext uri="{FF2B5EF4-FFF2-40B4-BE49-F238E27FC236}">
                <a16:creationId xmlns:a16="http://schemas.microsoft.com/office/drawing/2014/main" id="{555F1FCF-08BC-233C-9E2E-D53460AC0C53}"/>
              </a:ext>
            </a:extLst>
          </p:cNvPr>
          <p:cNvSpPr txBox="1"/>
          <p:nvPr/>
        </p:nvSpPr>
        <p:spPr>
          <a:xfrm>
            <a:off x="494032" y="3620132"/>
            <a:ext cx="5997323" cy="646331"/>
          </a:xfrm>
          <a:prstGeom prst="rect">
            <a:avLst/>
          </a:prstGeom>
          <a:noFill/>
        </p:spPr>
        <p:txBody>
          <a:bodyPr wrap="square" rtlCol="0">
            <a:spAutoFit/>
          </a:bodyPr>
          <a:lstStyle/>
          <a:p>
            <a:r>
              <a:rPr lang="en-CA" dirty="0"/>
              <a:t>But this is a </a:t>
            </a:r>
            <a:r>
              <a:rPr lang="en-CA" b="1" dirty="0"/>
              <a:t>very simplified version of PSO</a:t>
            </a:r>
            <a:r>
              <a:rPr lang="en-CA" dirty="0"/>
              <a:t>, if we look at the equations written by Eberhart and Shi in 1998</a:t>
            </a:r>
          </a:p>
        </p:txBody>
      </p:sp>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C61351F7-97F2-8A75-6593-47F167195BBC}"/>
                  </a:ext>
                </a:extLst>
              </p:cNvPr>
              <p:cNvSpPr txBox="1"/>
              <p:nvPr/>
            </p:nvSpPr>
            <p:spPr>
              <a:xfrm>
                <a:off x="-2194870" y="4726658"/>
                <a:ext cx="7450349" cy="137730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en-CA" sz="2400" b="0" i="1" dirty="0" smtClean="0">
                              <a:solidFill>
                                <a:srgbClr val="7030A0"/>
                              </a:solidFill>
                              <a:latin typeface="Cambria Math" panose="02040503050406030204" pitchFamily="18" charset="0"/>
                            </a:rPr>
                          </m:ctrlPr>
                        </m:accPr>
                        <m:e>
                          <m:sSub>
                            <m:sSubPr>
                              <m:ctrlPr>
                                <a:rPr lang="en-CA" sz="2400" b="0" i="1" dirty="0" err="1" smtClean="0">
                                  <a:solidFill>
                                    <a:srgbClr val="7030A0"/>
                                  </a:solidFill>
                                  <a:latin typeface="Cambria Math" panose="02040503050406030204" pitchFamily="18" charset="0"/>
                                </a:rPr>
                              </m:ctrlPr>
                            </m:sSubPr>
                            <m:e>
                              <m:r>
                                <a:rPr lang="en-CA" sz="2400" b="0" i="1" dirty="0" err="1" smtClean="0">
                                  <a:solidFill>
                                    <a:srgbClr val="7030A0"/>
                                  </a:solidFill>
                                  <a:latin typeface="Cambria Math" panose="02040503050406030204" pitchFamily="18" charset="0"/>
                                </a:rPr>
                                <m:t>𝑣</m:t>
                              </m:r>
                            </m:e>
                            <m:sub>
                              <m:r>
                                <a:rPr lang="en-CA" sz="2400" b="0" i="1" dirty="0" err="1" smtClean="0">
                                  <a:solidFill>
                                    <a:srgbClr val="7030A0"/>
                                  </a:solidFill>
                                  <a:latin typeface="Cambria Math" panose="02040503050406030204" pitchFamily="18" charset="0"/>
                                </a:rPr>
                                <m:t>𝑖</m:t>
                              </m:r>
                              <m:r>
                                <a:rPr lang="en-CA" sz="2400" b="0" i="1" dirty="0" smtClean="0">
                                  <a:solidFill>
                                    <a:srgbClr val="7030A0"/>
                                  </a:solidFill>
                                  <a:latin typeface="Cambria Math" panose="02040503050406030204" pitchFamily="18" charset="0"/>
                                </a:rPr>
                                <m:t>𝑗</m:t>
                              </m:r>
                            </m:sub>
                          </m:sSub>
                        </m:e>
                      </m:acc>
                      <m:d>
                        <m:dPr>
                          <m:ctrlPr>
                            <a:rPr lang="en-CA" sz="2400" b="0" i="1" dirty="0" smtClean="0">
                              <a:solidFill>
                                <a:srgbClr val="7030A0"/>
                              </a:solidFill>
                              <a:latin typeface="Cambria Math" panose="02040503050406030204" pitchFamily="18" charset="0"/>
                            </a:rPr>
                          </m:ctrlPr>
                        </m:dPr>
                        <m:e>
                          <m:r>
                            <a:rPr lang="en-CA" sz="2400" b="0" i="1" dirty="0" smtClean="0">
                              <a:solidFill>
                                <a:srgbClr val="7030A0"/>
                              </a:solidFill>
                              <a:latin typeface="Cambria Math" panose="02040503050406030204" pitchFamily="18" charset="0"/>
                            </a:rPr>
                            <m:t>𝑡</m:t>
                          </m:r>
                          <m:r>
                            <a:rPr lang="en-CA" sz="2400" b="0" i="1" dirty="0" smtClean="0">
                              <a:solidFill>
                                <a:srgbClr val="7030A0"/>
                              </a:solidFill>
                              <a:latin typeface="Cambria Math" panose="02040503050406030204" pitchFamily="18" charset="0"/>
                            </a:rPr>
                            <m:t>+1</m:t>
                          </m:r>
                        </m:e>
                      </m:d>
                      <m:r>
                        <a:rPr lang="en-CA" sz="2400" i="1" dirty="0" smtClean="0">
                          <a:solidFill>
                            <a:srgbClr val="7030A0"/>
                          </a:solidFill>
                          <a:latin typeface="Cambria Math" panose="02040503050406030204" pitchFamily="18" charset="0"/>
                        </a:rPr>
                        <m:t>= </m:t>
                      </m:r>
                      <m:r>
                        <a:rPr lang="en-CA" sz="2400" b="1" i="1" dirty="0" smtClean="0">
                          <a:solidFill>
                            <a:schemeClr val="tx1"/>
                          </a:solidFill>
                          <a:latin typeface="Cambria Math" panose="02040503050406030204" pitchFamily="18" charset="0"/>
                        </a:rPr>
                        <m:t>𝒘</m:t>
                      </m:r>
                      <m:r>
                        <a:rPr lang="en-CA" sz="2400" i="1" dirty="0" smtClean="0">
                          <a:solidFill>
                            <a:srgbClr val="00B050"/>
                          </a:solidFill>
                          <a:latin typeface="Cambria Math" panose="02040503050406030204" pitchFamily="18" charset="0"/>
                        </a:rPr>
                        <m:t> </m:t>
                      </m:r>
                      <m:acc>
                        <m:accPr>
                          <m:chr m:val="⃗"/>
                          <m:ctrlPr>
                            <a:rPr lang="en-CA" sz="2400" b="0" i="1" dirty="0" smtClean="0">
                              <a:solidFill>
                                <a:srgbClr val="00B050"/>
                              </a:solidFill>
                              <a:latin typeface="Cambria Math" panose="02040503050406030204" pitchFamily="18" charset="0"/>
                            </a:rPr>
                          </m:ctrlPr>
                        </m:accPr>
                        <m:e>
                          <m:sSub>
                            <m:sSubPr>
                              <m:ctrlPr>
                                <a:rPr lang="en-CA" sz="2400" b="0" i="1" dirty="0" err="1" smtClean="0">
                                  <a:solidFill>
                                    <a:srgbClr val="00B050"/>
                                  </a:solidFill>
                                  <a:latin typeface="Cambria Math" panose="02040503050406030204" pitchFamily="18" charset="0"/>
                                </a:rPr>
                              </m:ctrlPr>
                            </m:sSubPr>
                            <m:e>
                              <m:r>
                                <a:rPr lang="en-CA" sz="2400" b="0" i="1" dirty="0" err="1" smtClean="0">
                                  <a:solidFill>
                                    <a:srgbClr val="00B050"/>
                                  </a:solidFill>
                                  <a:latin typeface="Cambria Math" panose="02040503050406030204" pitchFamily="18" charset="0"/>
                                </a:rPr>
                                <m:t>𝑣</m:t>
                              </m:r>
                            </m:e>
                            <m:sub>
                              <m:r>
                                <a:rPr lang="en-CA" sz="2400" b="0" i="1" dirty="0" err="1" smtClean="0">
                                  <a:solidFill>
                                    <a:srgbClr val="00B050"/>
                                  </a:solidFill>
                                  <a:latin typeface="Cambria Math" panose="02040503050406030204" pitchFamily="18" charset="0"/>
                                </a:rPr>
                                <m:t>𝑖</m:t>
                              </m:r>
                              <m:r>
                                <a:rPr lang="en-CA" sz="2400" b="0" i="1" dirty="0" smtClean="0">
                                  <a:solidFill>
                                    <a:srgbClr val="00B050"/>
                                  </a:solidFill>
                                  <a:latin typeface="Cambria Math" panose="02040503050406030204" pitchFamily="18" charset="0"/>
                                </a:rPr>
                                <m:t>𝑗</m:t>
                              </m:r>
                            </m:sub>
                          </m:sSub>
                        </m:e>
                      </m:acc>
                      <m:d>
                        <m:dPr>
                          <m:ctrlPr>
                            <a:rPr lang="en-CA" sz="2400" b="0" i="1" dirty="0" smtClean="0">
                              <a:solidFill>
                                <a:srgbClr val="00B050"/>
                              </a:solidFill>
                              <a:latin typeface="Cambria Math" panose="02040503050406030204" pitchFamily="18" charset="0"/>
                            </a:rPr>
                          </m:ctrlPr>
                        </m:dPr>
                        <m:e>
                          <m:r>
                            <a:rPr lang="en-CA" sz="2400" b="0" i="1" dirty="0" smtClean="0">
                              <a:solidFill>
                                <a:srgbClr val="00B050"/>
                              </a:solidFill>
                              <a:latin typeface="Cambria Math" panose="02040503050406030204" pitchFamily="18" charset="0"/>
                            </a:rPr>
                            <m:t>𝑡</m:t>
                          </m:r>
                        </m:e>
                      </m:d>
                    </m:oMath>
                  </m:oMathPara>
                </a14:m>
                <a:endParaRPr lang="en-CA" sz="2400" b="0" i="1" dirty="0">
                  <a:solidFill>
                    <a:srgbClr val="00B050"/>
                  </a:solidFill>
                  <a:latin typeface="Cambria Math" panose="02040503050406030204" pitchFamily="18" charset="0"/>
                </a:endParaRPr>
              </a:p>
              <a:p>
                <a:r>
                  <a:rPr lang="en-CA" sz="2400" b="0" dirty="0">
                    <a:solidFill>
                      <a:srgbClr val="7030A0"/>
                    </a:solidFill>
                  </a:rPr>
                  <a:t>                                                          </a:t>
                </a:r>
                <a14:m>
                  <m:oMath xmlns:m="http://schemas.openxmlformats.org/officeDocument/2006/math">
                    <m:r>
                      <a:rPr lang="en-CA" sz="2400" b="0" i="1" dirty="0" smtClean="0">
                        <a:solidFill>
                          <a:srgbClr val="7030A0"/>
                        </a:solidFill>
                        <a:latin typeface="Cambria Math" panose="02040503050406030204" pitchFamily="18" charset="0"/>
                      </a:rPr>
                      <m:t>  </m:t>
                    </m:r>
                    <m:r>
                      <a:rPr lang="en-CA" sz="2400" i="1" dirty="0" smtClean="0">
                        <a:solidFill>
                          <a:srgbClr val="7030A0"/>
                        </a:solidFill>
                        <a:latin typeface="Cambria Math" panose="02040503050406030204" pitchFamily="18" charset="0"/>
                      </a:rPr>
                      <m:t>+</m:t>
                    </m:r>
                    <m:sSub>
                      <m:sSubPr>
                        <m:ctrlPr>
                          <a:rPr lang="en-CA" sz="2400" b="1" i="1" dirty="0" smtClean="0">
                            <a:solidFill>
                              <a:schemeClr val="tx1"/>
                            </a:solidFill>
                            <a:latin typeface="Cambria Math" panose="02040503050406030204" pitchFamily="18" charset="0"/>
                          </a:rPr>
                        </m:ctrlPr>
                      </m:sSubPr>
                      <m:e>
                        <m:sSub>
                          <m:sSubPr>
                            <m:ctrlPr>
                              <a:rPr lang="en-CA" sz="2400" b="1" i="1" dirty="0" smtClean="0">
                                <a:solidFill>
                                  <a:schemeClr val="tx1"/>
                                </a:solidFill>
                                <a:latin typeface="Cambria Math" panose="02040503050406030204" pitchFamily="18" charset="0"/>
                              </a:rPr>
                            </m:ctrlPr>
                          </m:sSubPr>
                          <m:e>
                            <m:r>
                              <a:rPr lang="en-CA" sz="2400" b="1" i="1" dirty="0" smtClean="0">
                                <a:solidFill>
                                  <a:schemeClr val="tx1"/>
                                </a:solidFill>
                                <a:latin typeface="Cambria Math" panose="02040503050406030204" pitchFamily="18" charset="0"/>
                              </a:rPr>
                              <m:t>𝒓</m:t>
                            </m:r>
                          </m:e>
                          <m:sub>
                            <m:r>
                              <a:rPr lang="en-CA" sz="2400" b="1" i="1" dirty="0" smtClean="0">
                                <a:solidFill>
                                  <a:schemeClr val="tx1"/>
                                </a:solidFill>
                                <a:latin typeface="Cambria Math" panose="02040503050406030204" pitchFamily="18" charset="0"/>
                              </a:rPr>
                              <m:t>𝟏</m:t>
                            </m:r>
                          </m:sub>
                        </m:sSub>
                        <m:r>
                          <a:rPr lang="en-CA" sz="2400" b="1" i="1" dirty="0" smtClean="0">
                            <a:solidFill>
                              <a:schemeClr val="tx1"/>
                            </a:solidFill>
                            <a:latin typeface="Cambria Math" panose="02040503050406030204" pitchFamily="18" charset="0"/>
                          </a:rPr>
                          <m:t>𝑪</m:t>
                        </m:r>
                      </m:e>
                      <m:sub>
                        <m:r>
                          <a:rPr lang="en-CA" sz="2400" b="1" i="1" dirty="0" smtClean="0">
                            <a:solidFill>
                              <a:schemeClr val="tx1"/>
                            </a:solidFill>
                            <a:latin typeface="Cambria Math" panose="02040503050406030204" pitchFamily="18" charset="0"/>
                          </a:rPr>
                          <m:t>𝟏</m:t>
                        </m:r>
                      </m:sub>
                    </m:sSub>
                    <m:d>
                      <m:dPr>
                        <m:ctrlPr>
                          <a:rPr lang="en-CA" sz="2400" b="0" i="1" dirty="0" smtClean="0">
                            <a:solidFill>
                              <a:srgbClr val="7030A0"/>
                            </a:solidFill>
                            <a:latin typeface="Cambria Math" panose="02040503050406030204" pitchFamily="18" charset="0"/>
                          </a:rPr>
                        </m:ctrlPr>
                      </m:dPr>
                      <m:e>
                        <m:sSub>
                          <m:sSubPr>
                            <m:ctrlPr>
                              <a:rPr lang="en-CA" sz="2400" b="0" i="1" dirty="0" smtClean="0">
                                <a:solidFill>
                                  <a:srgbClr val="0070C0"/>
                                </a:solidFill>
                                <a:latin typeface="Cambria Math" panose="02040503050406030204" pitchFamily="18" charset="0"/>
                              </a:rPr>
                            </m:ctrlPr>
                          </m:sSubPr>
                          <m:e>
                            <m:r>
                              <a:rPr lang="en-CA" sz="2400" b="0" i="1" dirty="0" smtClean="0">
                                <a:solidFill>
                                  <a:srgbClr val="0070C0"/>
                                </a:solidFill>
                                <a:latin typeface="Cambria Math" panose="02040503050406030204" pitchFamily="18" charset="0"/>
                              </a:rPr>
                              <m:t>𝑃</m:t>
                            </m:r>
                          </m:e>
                          <m:sub>
                            <m:r>
                              <a:rPr lang="en-CA" sz="2400" b="0" i="1" dirty="0" smtClean="0">
                                <a:solidFill>
                                  <a:srgbClr val="0070C0"/>
                                </a:solidFill>
                                <a:latin typeface="Cambria Math" panose="02040503050406030204" pitchFamily="18" charset="0"/>
                              </a:rPr>
                              <m:t>𝑖𝑗</m:t>
                            </m:r>
                          </m:sub>
                        </m:sSub>
                        <m:d>
                          <m:dPr>
                            <m:ctrlPr>
                              <a:rPr lang="en-CA" sz="2400" b="0" i="1" dirty="0" smtClean="0">
                                <a:solidFill>
                                  <a:srgbClr val="0070C0"/>
                                </a:solidFill>
                                <a:latin typeface="Cambria Math" panose="02040503050406030204" pitchFamily="18" charset="0"/>
                              </a:rPr>
                            </m:ctrlPr>
                          </m:dPr>
                          <m:e>
                            <m:r>
                              <a:rPr lang="en-CA" sz="2400" b="0" i="1" dirty="0" smtClean="0">
                                <a:solidFill>
                                  <a:srgbClr val="0070C0"/>
                                </a:solidFill>
                                <a:latin typeface="Cambria Math" panose="02040503050406030204" pitchFamily="18" charset="0"/>
                              </a:rPr>
                              <m:t>𝑡</m:t>
                            </m:r>
                          </m:e>
                        </m:d>
                        <m:r>
                          <a:rPr lang="en-CA" sz="2400" b="0" i="1" dirty="0" smtClean="0">
                            <a:solidFill>
                              <a:srgbClr val="0070C0"/>
                            </a:solidFill>
                            <a:latin typeface="Cambria Math" panose="02040503050406030204" pitchFamily="18" charset="0"/>
                          </a:rPr>
                          <m:t>−</m:t>
                        </m:r>
                        <m:sSub>
                          <m:sSubPr>
                            <m:ctrlPr>
                              <a:rPr lang="en-CA" sz="2400" b="0" i="1" dirty="0" smtClean="0">
                                <a:solidFill>
                                  <a:schemeClr val="tx1"/>
                                </a:solidFill>
                                <a:latin typeface="Cambria Math" panose="02040503050406030204" pitchFamily="18" charset="0"/>
                              </a:rPr>
                            </m:ctrlPr>
                          </m:sSubPr>
                          <m:e>
                            <m:r>
                              <a:rPr lang="en-CA" sz="2400" b="0" i="1" dirty="0" smtClean="0">
                                <a:solidFill>
                                  <a:schemeClr val="tx1"/>
                                </a:solidFill>
                                <a:latin typeface="Cambria Math" panose="02040503050406030204" pitchFamily="18" charset="0"/>
                              </a:rPr>
                              <m:t>𝑥</m:t>
                            </m:r>
                          </m:e>
                          <m:sub>
                            <m:r>
                              <a:rPr lang="en-CA" sz="2400" b="0" i="1" dirty="0" smtClean="0">
                                <a:solidFill>
                                  <a:schemeClr val="tx1"/>
                                </a:solidFill>
                                <a:latin typeface="Cambria Math" panose="02040503050406030204" pitchFamily="18" charset="0"/>
                              </a:rPr>
                              <m:t>𝑖𝑗</m:t>
                            </m:r>
                          </m:sub>
                        </m:sSub>
                        <m:d>
                          <m:dPr>
                            <m:ctrlPr>
                              <a:rPr lang="en-CA" sz="2400" b="0" i="1" dirty="0" smtClean="0">
                                <a:solidFill>
                                  <a:schemeClr val="tx1"/>
                                </a:solidFill>
                                <a:latin typeface="Cambria Math" panose="02040503050406030204" pitchFamily="18" charset="0"/>
                              </a:rPr>
                            </m:ctrlPr>
                          </m:dPr>
                          <m:e>
                            <m:r>
                              <a:rPr lang="en-CA" sz="2400" b="0" i="1" dirty="0" smtClean="0">
                                <a:solidFill>
                                  <a:schemeClr val="tx1"/>
                                </a:solidFill>
                                <a:latin typeface="Cambria Math" panose="02040503050406030204" pitchFamily="18" charset="0"/>
                              </a:rPr>
                              <m:t>𝑡</m:t>
                            </m:r>
                          </m:e>
                        </m:d>
                      </m:e>
                    </m:d>
                  </m:oMath>
                </a14:m>
                <a:endParaRPr lang="en-CA" sz="2400" b="0" i="1" dirty="0">
                  <a:solidFill>
                    <a:srgbClr val="7030A0"/>
                  </a:solidFill>
                  <a:latin typeface="Cambria Math" panose="02040503050406030204" pitchFamily="18" charset="0"/>
                </a:endParaRPr>
              </a:p>
              <a:p>
                <a:r>
                  <a:rPr lang="en-CA" sz="2400" b="0" dirty="0">
                    <a:solidFill>
                      <a:srgbClr val="7030A0"/>
                    </a:solidFill>
                  </a:rPr>
                  <a:t>                                                            </a:t>
                </a:r>
                <a14:m>
                  <m:oMath xmlns:m="http://schemas.openxmlformats.org/officeDocument/2006/math">
                    <m:r>
                      <a:rPr lang="en-CA" sz="2400" b="0" i="1" dirty="0" smtClean="0">
                        <a:solidFill>
                          <a:srgbClr val="7030A0"/>
                        </a:solidFill>
                        <a:latin typeface="Cambria Math" panose="02040503050406030204" pitchFamily="18" charset="0"/>
                      </a:rPr>
                      <m:t>+</m:t>
                    </m:r>
                    <m:sSub>
                      <m:sSubPr>
                        <m:ctrlPr>
                          <a:rPr lang="en-CA" sz="2400" b="1" i="1" dirty="0" smtClean="0">
                            <a:solidFill>
                              <a:schemeClr val="tx1"/>
                            </a:solidFill>
                            <a:latin typeface="Cambria Math" panose="02040503050406030204" pitchFamily="18" charset="0"/>
                          </a:rPr>
                        </m:ctrlPr>
                      </m:sSubPr>
                      <m:e>
                        <m:sSub>
                          <m:sSubPr>
                            <m:ctrlPr>
                              <a:rPr lang="en-CA" sz="2400" b="1" i="1" dirty="0" smtClean="0">
                                <a:solidFill>
                                  <a:schemeClr val="tx1"/>
                                </a:solidFill>
                                <a:latin typeface="Cambria Math" panose="02040503050406030204" pitchFamily="18" charset="0"/>
                              </a:rPr>
                            </m:ctrlPr>
                          </m:sSubPr>
                          <m:e>
                            <m:r>
                              <a:rPr lang="en-CA" sz="2400" b="1" i="1" dirty="0" smtClean="0">
                                <a:solidFill>
                                  <a:schemeClr val="tx1"/>
                                </a:solidFill>
                                <a:latin typeface="Cambria Math" panose="02040503050406030204" pitchFamily="18" charset="0"/>
                              </a:rPr>
                              <m:t>𝒓</m:t>
                            </m:r>
                          </m:e>
                          <m:sub>
                            <m:r>
                              <a:rPr lang="en-CA" sz="2400" b="1" i="1" dirty="0" smtClean="0">
                                <a:solidFill>
                                  <a:schemeClr val="tx1"/>
                                </a:solidFill>
                                <a:latin typeface="Cambria Math" panose="02040503050406030204" pitchFamily="18" charset="0"/>
                              </a:rPr>
                              <m:t>𝟐</m:t>
                            </m:r>
                          </m:sub>
                        </m:sSub>
                        <m:r>
                          <a:rPr lang="en-CA" sz="2400" b="1" i="1" dirty="0" smtClean="0">
                            <a:solidFill>
                              <a:schemeClr val="tx1"/>
                            </a:solidFill>
                            <a:latin typeface="Cambria Math" panose="02040503050406030204" pitchFamily="18" charset="0"/>
                          </a:rPr>
                          <m:t>𝑪</m:t>
                        </m:r>
                      </m:e>
                      <m:sub>
                        <m:r>
                          <a:rPr lang="en-CA" sz="2400" b="1" i="1" dirty="0" smtClean="0">
                            <a:solidFill>
                              <a:schemeClr val="tx1"/>
                            </a:solidFill>
                            <a:latin typeface="Cambria Math" panose="02040503050406030204" pitchFamily="18" charset="0"/>
                          </a:rPr>
                          <m:t>𝟐</m:t>
                        </m:r>
                      </m:sub>
                    </m:sSub>
                    <m:d>
                      <m:dPr>
                        <m:ctrlPr>
                          <a:rPr lang="en-CA" sz="2400" b="0" i="1" dirty="0" smtClean="0">
                            <a:solidFill>
                              <a:srgbClr val="7030A0"/>
                            </a:solidFill>
                            <a:latin typeface="Cambria Math" panose="02040503050406030204" pitchFamily="18" charset="0"/>
                          </a:rPr>
                        </m:ctrlPr>
                      </m:dPr>
                      <m:e>
                        <m:sSub>
                          <m:sSubPr>
                            <m:ctrlPr>
                              <a:rPr lang="en-CA" sz="2400" b="0" i="1" dirty="0" smtClean="0">
                                <a:solidFill>
                                  <a:srgbClr val="FF0000"/>
                                </a:solidFill>
                                <a:latin typeface="Cambria Math" panose="02040503050406030204" pitchFamily="18" charset="0"/>
                              </a:rPr>
                            </m:ctrlPr>
                          </m:sSubPr>
                          <m:e>
                            <m:r>
                              <a:rPr lang="en-CA" sz="2400" b="0" i="1" dirty="0" smtClean="0">
                                <a:solidFill>
                                  <a:srgbClr val="FF0000"/>
                                </a:solidFill>
                                <a:latin typeface="Cambria Math" panose="02040503050406030204" pitchFamily="18" charset="0"/>
                              </a:rPr>
                              <m:t>𝑔</m:t>
                            </m:r>
                          </m:e>
                          <m:sub>
                            <m:r>
                              <a:rPr lang="en-CA" sz="2400" b="0" i="1" dirty="0" smtClean="0">
                                <a:solidFill>
                                  <a:srgbClr val="FF0000"/>
                                </a:solidFill>
                                <a:latin typeface="Cambria Math" panose="02040503050406030204" pitchFamily="18" charset="0"/>
                              </a:rPr>
                              <m:t>𝑗</m:t>
                            </m:r>
                          </m:sub>
                        </m:sSub>
                        <m:d>
                          <m:dPr>
                            <m:ctrlPr>
                              <a:rPr lang="en-CA" sz="2400" b="0" i="1" dirty="0" smtClean="0">
                                <a:solidFill>
                                  <a:srgbClr val="FF0000"/>
                                </a:solidFill>
                                <a:latin typeface="Cambria Math" panose="02040503050406030204" pitchFamily="18" charset="0"/>
                              </a:rPr>
                            </m:ctrlPr>
                          </m:dPr>
                          <m:e>
                            <m:r>
                              <a:rPr lang="en-CA" sz="2400" b="0" i="1" dirty="0" smtClean="0">
                                <a:solidFill>
                                  <a:srgbClr val="FF0000"/>
                                </a:solidFill>
                                <a:latin typeface="Cambria Math" panose="02040503050406030204" pitchFamily="18" charset="0"/>
                              </a:rPr>
                              <m:t>𝑡</m:t>
                            </m:r>
                          </m:e>
                        </m:d>
                        <m:r>
                          <a:rPr lang="en-CA" sz="2400" b="0" i="1" dirty="0" smtClean="0">
                            <a:solidFill>
                              <a:srgbClr val="7030A0"/>
                            </a:solidFill>
                            <a:latin typeface="Cambria Math" panose="02040503050406030204" pitchFamily="18" charset="0"/>
                          </a:rPr>
                          <m:t>−</m:t>
                        </m:r>
                        <m:sSub>
                          <m:sSubPr>
                            <m:ctrlPr>
                              <a:rPr lang="en-CA" sz="2400" b="0" i="1" dirty="0" smtClean="0">
                                <a:solidFill>
                                  <a:schemeClr val="tx1"/>
                                </a:solidFill>
                                <a:latin typeface="Cambria Math" panose="02040503050406030204" pitchFamily="18" charset="0"/>
                              </a:rPr>
                            </m:ctrlPr>
                          </m:sSubPr>
                          <m:e>
                            <m:r>
                              <a:rPr lang="en-CA" sz="2400" b="0" i="1" dirty="0" smtClean="0">
                                <a:solidFill>
                                  <a:schemeClr val="tx1"/>
                                </a:solidFill>
                                <a:latin typeface="Cambria Math" panose="02040503050406030204" pitchFamily="18" charset="0"/>
                              </a:rPr>
                              <m:t>𝑥</m:t>
                            </m:r>
                          </m:e>
                          <m:sub>
                            <m:r>
                              <a:rPr lang="en-CA" sz="2400" b="0" i="1" dirty="0" smtClean="0">
                                <a:solidFill>
                                  <a:schemeClr val="tx1"/>
                                </a:solidFill>
                                <a:latin typeface="Cambria Math" panose="02040503050406030204" pitchFamily="18" charset="0"/>
                              </a:rPr>
                              <m:t>𝑖𝑗</m:t>
                            </m:r>
                          </m:sub>
                        </m:sSub>
                        <m:d>
                          <m:dPr>
                            <m:ctrlPr>
                              <a:rPr lang="en-CA" sz="2400" b="0" i="1" dirty="0" smtClean="0">
                                <a:solidFill>
                                  <a:schemeClr val="tx1"/>
                                </a:solidFill>
                                <a:latin typeface="Cambria Math" panose="02040503050406030204" pitchFamily="18" charset="0"/>
                              </a:rPr>
                            </m:ctrlPr>
                          </m:dPr>
                          <m:e>
                            <m:r>
                              <a:rPr lang="en-CA" sz="2400" b="0" i="1" dirty="0" smtClean="0">
                                <a:solidFill>
                                  <a:schemeClr val="tx1"/>
                                </a:solidFill>
                                <a:latin typeface="Cambria Math" panose="02040503050406030204" pitchFamily="18" charset="0"/>
                              </a:rPr>
                              <m:t>𝑡</m:t>
                            </m:r>
                          </m:e>
                        </m:d>
                        <m:r>
                          <a:rPr lang="en-CA" sz="2400" i="1" dirty="0" smtClean="0">
                            <a:solidFill>
                              <a:schemeClr val="tx1"/>
                            </a:solidFill>
                            <a:latin typeface="Cambria Math" panose="02040503050406030204" pitchFamily="18" charset="0"/>
                          </a:rPr>
                          <m:t> </m:t>
                        </m:r>
                      </m:e>
                    </m:d>
                  </m:oMath>
                </a14:m>
                <a:endParaRPr lang="en-CA" sz="2400" dirty="0">
                  <a:solidFill>
                    <a:srgbClr val="7030A0"/>
                  </a:solidFill>
                </a:endParaRPr>
              </a:p>
            </p:txBody>
          </p:sp>
        </mc:Choice>
        <mc:Fallback>
          <p:sp>
            <p:nvSpPr>
              <p:cNvPr id="31" name="TextBox 30">
                <a:extLst>
                  <a:ext uri="{FF2B5EF4-FFF2-40B4-BE49-F238E27FC236}">
                    <a16:creationId xmlns:a16="http://schemas.microsoft.com/office/drawing/2014/main" id="{C61351F7-97F2-8A75-6593-47F167195BBC}"/>
                  </a:ext>
                </a:extLst>
              </p:cNvPr>
              <p:cNvSpPr txBox="1">
                <a:spLocks noRot="1" noChangeAspect="1" noMove="1" noResize="1" noEditPoints="1" noAdjustHandles="1" noChangeArrowheads="1" noChangeShapeType="1" noTextEdit="1"/>
              </p:cNvSpPr>
              <p:nvPr/>
            </p:nvSpPr>
            <p:spPr>
              <a:xfrm>
                <a:off x="-2194870" y="4726658"/>
                <a:ext cx="7450349" cy="1377300"/>
              </a:xfrm>
              <a:prstGeom prst="rect">
                <a:avLst/>
              </a:prstGeom>
              <a:blipFill>
                <a:blip r:embed="rId13"/>
                <a:stretch>
                  <a:fillRect/>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3AF85A9D-B19A-F868-3FF6-452D874122FB}"/>
                  </a:ext>
                </a:extLst>
              </p:cNvPr>
              <p:cNvSpPr txBox="1"/>
              <p:nvPr/>
            </p:nvSpPr>
            <p:spPr>
              <a:xfrm>
                <a:off x="6986828" y="6344533"/>
                <a:ext cx="2995372" cy="299313"/>
              </a:xfrm>
              <a:prstGeom prst="rect">
                <a:avLst/>
              </a:prstGeom>
              <a:noFill/>
            </p:spPr>
            <p:txBody>
              <a:bodyPr wrap="none" lIns="0" tIns="0" rIns="0" bIns="0" rtlCol="0">
                <a:spAutoFit/>
              </a:bodyPr>
              <a:lstStyle/>
              <a:p>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r>
                              <a:rPr lang="en-CA" b="0" i="1" smtClean="0">
                                <a:latin typeface="Cambria Math" panose="02040503050406030204" pitchFamily="18" charset="0"/>
                              </a:rPr>
                              <m:t>𝑗</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r>
                          <a:rPr lang="en-CA" b="0" i="1" smtClean="0">
                            <a:latin typeface="Cambria Math" panose="02040503050406030204" pitchFamily="18" charset="0"/>
                          </a:rPr>
                          <m:t>+1</m:t>
                        </m:r>
                      </m:e>
                    </m:d>
                  </m:oMath>
                </a14:m>
                <a:r>
                  <a:rPr lang="en-CA" dirty="0"/>
                  <a:t> = </a:t>
                </a:r>
                <a14:m>
                  <m:oMath xmlns:m="http://schemas.openxmlformats.org/officeDocument/2006/math">
                    <m:acc>
                      <m:accPr>
                        <m:chr m:val="⃗"/>
                        <m:ctrlPr>
                          <a:rPr lang="en-CA"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r>
                              <a:rPr lang="en-CA" b="0" i="1" smtClean="0">
                                <a:latin typeface="Cambria Math" panose="02040503050406030204" pitchFamily="18" charset="0"/>
                              </a:rPr>
                              <m:t>𝑗</m:t>
                            </m:r>
                          </m:sub>
                        </m:sSub>
                      </m:e>
                    </m:acc>
                    <m:d>
                      <m:dPr>
                        <m:ctrlPr>
                          <a:rPr lang="en-CA" b="0" i="1" smtClean="0">
                            <a:latin typeface="Cambria Math" panose="02040503050406030204" pitchFamily="18" charset="0"/>
                          </a:rPr>
                        </m:ctrlPr>
                      </m:dPr>
                      <m:e>
                        <m:r>
                          <a:rPr lang="en-CA" b="0" i="1" smtClean="0">
                            <a:latin typeface="Cambria Math" panose="02040503050406030204" pitchFamily="18" charset="0"/>
                          </a:rPr>
                          <m:t>𝑡</m:t>
                        </m:r>
                      </m:e>
                    </m:d>
                    <m:r>
                      <a:rPr lang="en-CA" b="0" i="1" smtClean="0">
                        <a:latin typeface="Cambria Math" panose="02040503050406030204" pitchFamily="18" charset="0"/>
                      </a:rPr>
                      <m:t>+</m:t>
                    </m:r>
                    <m:acc>
                      <m:accPr>
                        <m:chr m:val="⃗"/>
                        <m:ctrlPr>
                          <a:rPr lang="en-CA" i="1" smtClean="0">
                            <a:solidFill>
                              <a:srgbClr val="7030A0"/>
                            </a:solidFill>
                            <a:latin typeface="Cambria Math" panose="02040503050406030204" pitchFamily="18" charset="0"/>
                          </a:rPr>
                        </m:ctrlPr>
                      </m:accPr>
                      <m:e>
                        <m:sSub>
                          <m:sSubPr>
                            <m:ctrlPr>
                              <a:rPr lang="en-CA" b="0" i="1" smtClean="0">
                                <a:solidFill>
                                  <a:srgbClr val="7030A0"/>
                                </a:solidFill>
                                <a:latin typeface="Cambria Math" panose="02040503050406030204" pitchFamily="18" charset="0"/>
                              </a:rPr>
                            </m:ctrlPr>
                          </m:sSubPr>
                          <m:e>
                            <m:r>
                              <a:rPr lang="en-CA" b="0" i="1" smtClean="0">
                                <a:solidFill>
                                  <a:srgbClr val="7030A0"/>
                                </a:solidFill>
                                <a:latin typeface="Cambria Math" panose="02040503050406030204" pitchFamily="18" charset="0"/>
                              </a:rPr>
                              <m:t>𝑣</m:t>
                            </m:r>
                          </m:e>
                          <m:sub>
                            <m:r>
                              <a:rPr lang="en-CA" b="0" i="1" smtClean="0">
                                <a:solidFill>
                                  <a:srgbClr val="7030A0"/>
                                </a:solidFill>
                                <a:latin typeface="Cambria Math" panose="02040503050406030204" pitchFamily="18" charset="0"/>
                              </a:rPr>
                              <m:t>𝑖</m:t>
                            </m:r>
                            <m:r>
                              <a:rPr lang="en-CA" b="0" i="1" smtClean="0">
                                <a:solidFill>
                                  <a:srgbClr val="7030A0"/>
                                </a:solidFill>
                                <a:latin typeface="Cambria Math" panose="02040503050406030204" pitchFamily="18" charset="0"/>
                              </a:rPr>
                              <m:t>𝑗</m:t>
                            </m:r>
                          </m:sub>
                        </m:sSub>
                      </m:e>
                    </m:acc>
                    <m:d>
                      <m:dPr>
                        <m:ctrlPr>
                          <a:rPr lang="en-CA" b="0" i="1" smtClean="0">
                            <a:solidFill>
                              <a:srgbClr val="7030A0"/>
                            </a:solidFill>
                            <a:latin typeface="Cambria Math" panose="02040503050406030204" pitchFamily="18" charset="0"/>
                          </a:rPr>
                        </m:ctrlPr>
                      </m:dPr>
                      <m:e>
                        <m:r>
                          <a:rPr lang="en-CA" b="0" i="1" smtClean="0">
                            <a:solidFill>
                              <a:srgbClr val="7030A0"/>
                            </a:solidFill>
                            <a:latin typeface="Cambria Math" panose="02040503050406030204" pitchFamily="18" charset="0"/>
                          </a:rPr>
                          <m:t>𝑡</m:t>
                        </m:r>
                        <m:r>
                          <a:rPr lang="en-CA" b="0" i="1" smtClean="0">
                            <a:solidFill>
                              <a:srgbClr val="7030A0"/>
                            </a:solidFill>
                            <a:latin typeface="Cambria Math" panose="02040503050406030204" pitchFamily="18" charset="0"/>
                          </a:rPr>
                          <m:t>+1</m:t>
                        </m:r>
                      </m:e>
                    </m:d>
                  </m:oMath>
                </a14:m>
                <a:endParaRPr lang="en-CA" dirty="0"/>
              </a:p>
            </p:txBody>
          </p:sp>
        </mc:Choice>
        <mc:Fallback>
          <p:sp>
            <p:nvSpPr>
              <p:cNvPr id="32" name="TextBox 31">
                <a:extLst>
                  <a:ext uri="{FF2B5EF4-FFF2-40B4-BE49-F238E27FC236}">
                    <a16:creationId xmlns:a16="http://schemas.microsoft.com/office/drawing/2014/main" id="{3AF85A9D-B19A-F868-3FF6-452D874122FB}"/>
                  </a:ext>
                </a:extLst>
              </p:cNvPr>
              <p:cNvSpPr txBox="1">
                <a:spLocks noRot="1" noChangeAspect="1" noMove="1" noResize="1" noEditPoints="1" noAdjustHandles="1" noChangeArrowheads="1" noChangeShapeType="1" noTextEdit="1"/>
              </p:cNvSpPr>
              <p:nvPr/>
            </p:nvSpPr>
            <p:spPr>
              <a:xfrm>
                <a:off x="6986828" y="6344533"/>
                <a:ext cx="2995372" cy="299313"/>
              </a:xfrm>
              <a:prstGeom prst="rect">
                <a:avLst/>
              </a:prstGeom>
              <a:blipFill>
                <a:blip r:embed="rId14"/>
                <a:stretch>
                  <a:fillRect l="-2033" t="-24490" b="-40816"/>
                </a:stretch>
              </a:blipFill>
            </p:spPr>
            <p:txBody>
              <a:bodyPr/>
              <a:lstStyle/>
              <a:p>
                <a:r>
                  <a:rPr lang="en-CA">
                    <a:noFill/>
                  </a:rPr>
                  <a:t> </a:t>
                </a:r>
              </a:p>
            </p:txBody>
          </p:sp>
        </mc:Fallback>
      </mc:AlternateContent>
      <p:sp>
        <p:nvSpPr>
          <p:cNvPr id="34" name="Slide Number Placeholder 33">
            <a:extLst>
              <a:ext uri="{FF2B5EF4-FFF2-40B4-BE49-F238E27FC236}">
                <a16:creationId xmlns:a16="http://schemas.microsoft.com/office/drawing/2014/main" id="{B726E711-6943-AA67-205E-503EBEFF9DD6}"/>
              </a:ext>
            </a:extLst>
          </p:cNvPr>
          <p:cNvSpPr>
            <a:spLocks noGrp="1"/>
          </p:cNvSpPr>
          <p:nvPr>
            <p:ph type="sldNum" sz="quarter" idx="12"/>
          </p:nvPr>
        </p:nvSpPr>
        <p:spPr/>
        <p:txBody>
          <a:bodyPr/>
          <a:lstStyle/>
          <a:p>
            <a:fld id="{2218D069-730D-4CD2-A228-953433063491}" type="slidenum">
              <a:rPr lang="en-CA" smtClean="0"/>
              <a:t>4</a:t>
            </a:fld>
            <a:endParaRPr lang="en-CA" dirty="0"/>
          </a:p>
        </p:txBody>
      </p:sp>
      <p:sp>
        <p:nvSpPr>
          <p:cNvPr id="38" name="Rectangle 37">
            <a:extLst>
              <a:ext uri="{FF2B5EF4-FFF2-40B4-BE49-F238E27FC236}">
                <a16:creationId xmlns:a16="http://schemas.microsoft.com/office/drawing/2014/main" id="{235C7296-74EA-563E-D076-A2884A431859}"/>
              </a:ext>
            </a:extLst>
          </p:cNvPr>
          <p:cNvSpPr/>
          <p:nvPr/>
        </p:nvSpPr>
        <p:spPr>
          <a:xfrm>
            <a:off x="2099103" y="5176404"/>
            <a:ext cx="2959444" cy="45737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A904FD19-A985-1787-48AF-3F0438804F0E}"/>
              </a:ext>
            </a:extLst>
          </p:cNvPr>
          <p:cNvSpPr/>
          <p:nvPr/>
        </p:nvSpPr>
        <p:spPr>
          <a:xfrm>
            <a:off x="2099103" y="5698962"/>
            <a:ext cx="2959444" cy="45737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Rectangle 39">
            <a:extLst>
              <a:ext uri="{FF2B5EF4-FFF2-40B4-BE49-F238E27FC236}">
                <a16:creationId xmlns:a16="http://schemas.microsoft.com/office/drawing/2014/main" id="{1580FDB7-273E-6E0B-B5EC-224B8A87D63E}"/>
              </a:ext>
            </a:extLst>
          </p:cNvPr>
          <p:cNvSpPr/>
          <p:nvPr/>
        </p:nvSpPr>
        <p:spPr>
          <a:xfrm>
            <a:off x="2420379" y="5176404"/>
            <a:ext cx="407773" cy="1018230"/>
          </a:xfrm>
          <a:prstGeom prst="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111F57B0-28DC-B061-EAF8-4EFFE0A01C0D}"/>
              </a:ext>
            </a:extLst>
          </p:cNvPr>
          <p:cNvSpPr/>
          <p:nvPr/>
        </p:nvSpPr>
        <p:spPr>
          <a:xfrm>
            <a:off x="1822622" y="4674278"/>
            <a:ext cx="1180070" cy="46383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92D67652-2BE1-C61F-5EB8-0D932F37F5F3}"/>
              </a:ext>
            </a:extLst>
          </p:cNvPr>
          <p:cNvSpPr txBox="1"/>
          <p:nvPr/>
        </p:nvSpPr>
        <p:spPr>
          <a:xfrm>
            <a:off x="1528669" y="4306865"/>
            <a:ext cx="2137719" cy="369332"/>
          </a:xfrm>
          <a:prstGeom prst="rect">
            <a:avLst/>
          </a:prstGeom>
          <a:noFill/>
        </p:spPr>
        <p:txBody>
          <a:bodyPr wrap="square" rtlCol="0">
            <a:spAutoFit/>
          </a:bodyPr>
          <a:lstStyle/>
          <a:p>
            <a:r>
              <a:rPr lang="en-CA" dirty="0"/>
              <a:t>Inertia Component</a:t>
            </a:r>
          </a:p>
        </p:txBody>
      </p:sp>
      <p:sp>
        <p:nvSpPr>
          <p:cNvPr id="43" name="TextBox 42">
            <a:extLst>
              <a:ext uri="{FF2B5EF4-FFF2-40B4-BE49-F238E27FC236}">
                <a16:creationId xmlns:a16="http://schemas.microsoft.com/office/drawing/2014/main" id="{FA16CCAD-C0D8-F00D-A133-8743677E1B1D}"/>
              </a:ext>
            </a:extLst>
          </p:cNvPr>
          <p:cNvSpPr txBox="1"/>
          <p:nvPr/>
        </p:nvSpPr>
        <p:spPr>
          <a:xfrm>
            <a:off x="5576755" y="5258795"/>
            <a:ext cx="6174250" cy="369332"/>
          </a:xfrm>
          <a:prstGeom prst="rect">
            <a:avLst/>
          </a:prstGeom>
          <a:noFill/>
        </p:spPr>
        <p:txBody>
          <a:bodyPr wrap="square" rtlCol="0">
            <a:spAutoFit/>
          </a:bodyPr>
          <a:lstStyle/>
          <a:p>
            <a:r>
              <a:rPr lang="en-CA" dirty="0"/>
              <a:t>Cognitive Component (private thinking of the particle itself)</a:t>
            </a:r>
          </a:p>
        </p:txBody>
      </p:sp>
      <p:sp>
        <p:nvSpPr>
          <p:cNvPr id="44" name="TextBox 43">
            <a:extLst>
              <a:ext uri="{FF2B5EF4-FFF2-40B4-BE49-F238E27FC236}">
                <a16:creationId xmlns:a16="http://schemas.microsoft.com/office/drawing/2014/main" id="{ADC314F7-B2F2-0176-D5C2-C76B217C232F}"/>
              </a:ext>
            </a:extLst>
          </p:cNvPr>
          <p:cNvSpPr txBox="1"/>
          <p:nvPr/>
        </p:nvSpPr>
        <p:spPr>
          <a:xfrm>
            <a:off x="5620299" y="5746083"/>
            <a:ext cx="5680798" cy="369332"/>
          </a:xfrm>
          <a:prstGeom prst="rect">
            <a:avLst/>
          </a:prstGeom>
          <a:noFill/>
        </p:spPr>
        <p:txBody>
          <a:bodyPr wrap="square" rtlCol="0">
            <a:spAutoFit/>
          </a:bodyPr>
          <a:lstStyle/>
          <a:p>
            <a:r>
              <a:rPr lang="en-CA" dirty="0"/>
              <a:t>Social Component (collaboration among the particles)</a:t>
            </a:r>
          </a:p>
        </p:txBody>
      </p:sp>
      <p:cxnSp>
        <p:nvCxnSpPr>
          <p:cNvPr id="46" name="Straight Arrow Connector 45">
            <a:extLst>
              <a:ext uri="{FF2B5EF4-FFF2-40B4-BE49-F238E27FC236}">
                <a16:creationId xmlns:a16="http://schemas.microsoft.com/office/drawing/2014/main" id="{934559CE-7575-7771-582C-6277BF80D4EE}"/>
              </a:ext>
            </a:extLst>
          </p:cNvPr>
          <p:cNvCxnSpPr>
            <a:cxnSpLocks/>
            <a:endCxn id="43" idx="1"/>
          </p:cNvCxnSpPr>
          <p:nvPr/>
        </p:nvCxnSpPr>
        <p:spPr>
          <a:xfrm>
            <a:off x="5117238" y="5443461"/>
            <a:ext cx="459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06EB292-37F2-031E-5427-62919B76F22B}"/>
              </a:ext>
            </a:extLst>
          </p:cNvPr>
          <p:cNvCxnSpPr>
            <a:cxnSpLocks/>
          </p:cNvCxnSpPr>
          <p:nvPr/>
        </p:nvCxnSpPr>
        <p:spPr>
          <a:xfrm>
            <a:off x="5160782" y="5954207"/>
            <a:ext cx="459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70D0DAB-864A-DB37-3012-FB10BEF459D5}"/>
              </a:ext>
            </a:extLst>
          </p:cNvPr>
          <p:cNvSpPr txBox="1"/>
          <p:nvPr/>
        </p:nvSpPr>
        <p:spPr>
          <a:xfrm>
            <a:off x="2850257" y="6355518"/>
            <a:ext cx="2617607" cy="369332"/>
          </a:xfrm>
          <a:prstGeom prst="rect">
            <a:avLst/>
          </a:prstGeom>
          <a:noFill/>
        </p:spPr>
        <p:txBody>
          <a:bodyPr wrap="square" rtlCol="0">
            <a:spAutoFit/>
          </a:bodyPr>
          <a:lstStyle/>
          <a:p>
            <a:r>
              <a:rPr lang="en-CA" dirty="0"/>
              <a:t>Acceleration Coefficients</a:t>
            </a:r>
          </a:p>
        </p:txBody>
      </p:sp>
      <p:cxnSp>
        <p:nvCxnSpPr>
          <p:cNvPr id="51" name="Straight Arrow Connector 50">
            <a:extLst>
              <a:ext uri="{FF2B5EF4-FFF2-40B4-BE49-F238E27FC236}">
                <a16:creationId xmlns:a16="http://schemas.microsoft.com/office/drawing/2014/main" id="{87EE8091-45E3-14B6-05DE-4A86985777C4}"/>
              </a:ext>
            </a:extLst>
          </p:cNvPr>
          <p:cNvCxnSpPr>
            <a:stCxn id="40" idx="2"/>
            <a:endCxn id="49" idx="1"/>
          </p:cNvCxnSpPr>
          <p:nvPr/>
        </p:nvCxnSpPr>
        <p:spPr>
          <a:xfrm>
            <a:off x="2624266" y="6194634"/>
            <a:ext cx="225991" cy="345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307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anim calcmode="lin" valueType="num">
                                      <p:cBhvr>
                                        <p:cTn id="18" dur="1000" fill="hold"/>
                                        <p:tgtEl>
                                          <p:spTgt spid="6"/>
                                        </p:tgtEl>
                                        <p:attrNameLst>
                                          <p:attrName>ppt_x</p:attrName>
                                        </p:attrNameLst>
                                      </p:cBhvr>
                                      <p:tavLst>
                                        <p:tav tm="0">
                                          <p:val>
                                            <p:strVal val="#ppt_x"/>
                                          </p:val>
                                        </p:tav>
                                        <p:tav tm="100000">
                                          <p:val>
                                            <p:strVal val="#ppt_x"/>
                                          </p:val>
                                        </p:tav>
                                      </p:tavLst>
                                    </p:anim>
                                    <p:anim calcmode="lin" valueType="num">
                                      <p:cBhvr>
                                        <p:cTn id="19" dur="1000" fill="hold"/>
                                        <p:tgtEl>
                                          <p:spTgt spid="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anim calcmode="lin" valueType="num">
                                      <p:cBhvr>
                                        <p:cTn id="33" dur="1000" fill="hold"/>
                                        <p:tgtEl>
                                          <p:spTgt spid="9"/>
                                        </p:tgtEl>
                                        <p:attrNameLst>
                                          <p:attrName>ppt_x</p:attrName>
                                        </p:attrNameLst>
                                      </p:cBhvr>
                                      <p:tavLst>
                                        <p:tav tm="0">
                                          <p:val>
                                            <p:strVal val="#ppt_x"/>
                                          </p:val>
                                        </p:tav>
                                        <p:tav tm="100000">
                                          <p:val>
                                            <p:strVal val="#ppt_x"/>
                                          </p:val>
                                        </p:tav>
                                      </p:tavLst>
                                    </p:anim>
                                    <p:anim calcmode="lin" valueType="num">
                                      <p:cBhvr>
                                        <p:cTn id="34" dur="1000" fill="hold"/>
                                        <p:tgtEl>
                                          <p:spTgt spid="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1000"/>
                                        <p:tgtEl>
                                          <p:spTgt spid="10"/>
                                        </p:tgtEl>
                                      </p:cBhvr>
                                    </p:animEffect>
                                    <p:anim calcmode="lin" valueType="num">
                                      <p:cBhvr>
                                        <p:cTn id="38" dur="1000" fill="hold"/>
                                        <p:tgtEl>
                                          <p:spTgt spid="10"/>
                                        </p:tgtEl>
                                        <p:attrNameLst>
                                          <p:attrName>ppt_x</p:attrName>
                                        </p:attrNameLst>
                                      </p:cBhvr>
                                      <p:tavLst>
                                        <p:tav tm="0">
                                          <p:val>
                                            <p:strVal val="#ppt_x"/>
                                          </p:val>
                                        </p:tav>
                                        <p:tav tm="100000">
                                          <p:val>
                                            <p:strVal val="#ppt_x"/>
                                          </p:val>
                                        </p:tav>
                                      </p:tavLst>
                                    </p:anim>
                                    <p:anim calcmode="lin" valueType="num">
                                      <p:cBhvr>
                                        <p:cTn id="39" dur="1000" fill="hold"/>
                                        <p:tgtEl>
                                          <p:spTgt spid="10"/>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fade">
                                      <p:cBhvr>
                                        <p:cTn id="57" dur="1000"/>
                                        <p:tgtEl>
                                          <p:spTgt spid="14"/>
                                        </p:tgtEl>
                                      </p:cBhvr>
                                    </p:animEffect>
                                    <p:anim calcmode="lin" valueType="num">
                                      <p:cBhvr>
                                        <p:cTn id="58" dur="1000" fill="hold"/>
                                        <p:tgtEl>
                                          <p:spTgt spid="14"/>
                                        </p:tgtEl>
                                        <p:attrNameLst>
                                          <p:attrName>ppt_x</p:attrName>
                                        </p:attrNameLst>
                                      </p:cBhvr>
                                      <p:tavLst>
                                        <p:tav tm="0">
                                          <p:val>
                                            <p:strVal val="#ppt_x"/>
                                          </p:val>
                                        </p:tav>
                                        <p:tav tm="100000">
                                          <p:val>
                                            <p:strVal val="#ppt_x"/>
                                          </p:val>
                                        </p:tav>
                                      </p:tavLst>
                                    </p:anim>
                                    <p:anim calcmode="lin" valueType="num">
                                      <p:cBhvr>
                                        <p:cTn id="59" dur="1000" fill="hold"/>
                                        <p:tgtEl>
                                          <p:spTgt spid="14"/>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1000"/>
                                        <p:tgtEl>
                                          <p:spTgt spid="15"/>
                                        </p:tgtEl>
                                      </p:cBhvr>
                                    </p:animEffect>
                                    <p:anim calcmode="lin" valueType="num">
                                      <p:cBhvr>
                                        <p:cTn id="63" dur="1000" fill="hold"/>
                                        <p:tgtEl>
                                          <p:spTgt spid="15"/>
                                        </p:tgtEl>
                                        <p:attrNameLst>
                                          <p:attrName>ppt_x</p:attrName>
                                        </p:attrNameLst>
                                      </p:cBhvr>
                                      <p:tavLst>
                                        <p:tav tm="0">
                                          <p:val>
                                            <p:strVal val="#ppt_x"/>
                                          </p:val>
                                        </p:tav>
                                        <p:tav tm="100000">
                                          <p:val>
                                            <p:strVal val="#ppt_x"/>
                                          </p:val>
                                        </p:tav>
                                      </p:tavLst>
                                    </p:anim>
                                    <p:anim calcmode="lin" valueType="num">
                                      <p:cBhvr>
                                        <p:cTn id="64" dur="1000" fill="hold"/>
                                        <p:tgtEl>
                                          <p:spTgt spid="15"/>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2" presetClass="entr" presetSubtype="0" fill="hold" nodeType="with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fade">
                                      <p:cBhvr>
                                        <p:cTn id="77" dur="1000"/>
                                        <p:tgtEl>
                                          <p:spTgt spid="18"/>
                                        </p:tgtEl>
                                      </p:cBhvr>
                                    </p:animEffect>
                                    <p:anim calcmode="lin" valueType="num">
                                      <p:cBhvr>
                                        <p:cTn id="78" dur="1000" fill="hold"/>
                                        <p:tgtEl>
                                          <p:spTgt spid="18"/>
                                        </p:tgtEl>
                                        <p:attrNameLst>
                                          <p:attrName>ppt_x</p:attrName>
                                        </p:attrNameLst>
                                      </p:cBhvr>
                                      <p:tavLst>
                                        <p:tav tm="0">
                                          <p:val>
                                            <p:strVal val="#ppt_x"/>
                                          </p:val>
                                        </p:tav>
                                        <p:tav tm="100000">
                                          <p:val>
                                            <p:strVal val="#ppt_x"/>
                                          </p:val>
                                        </p:tav>
                                      </p:tavLst>
                                    </p:anim>
                                    <p:anim calcmode="lin" valueType="num">
                                      <p:cBhvr>
                                        <p:cTn id="79" dur="1000" fill="hold"/>
                                        <p:tgtEl>
                                          <p:spTgt spid="18"/>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animEffect transition="in" filter="fade">
                                      <p:cBhvr>
                                        <p:cTn id="92" dur="1000"/>
                                        <p:tgtEl>
                                          <p:spTgt spid="21"/>
                                        </p:tgtEl>
                                      </p:cBhvr>
                                    </p:animEffect>
                                    <p:anim calcmode="lin" valueType="num">
                                      <p:cBhvr>
                                        <p:cTn id="93" dur="1000" fill="hold"/>
                                        <p:tgtEl>
                                          <p:spTgt spid="21"/>
                                        </p:tgtEl>
                                        <p:attrNameLst>
                                          <p:attrName>ppt_x</p:attrName>
                                        </p:attrNameLst>
                                      </p:cBhvr>
                                      <p:tavLst>
                                        <p:tav tm="0">
                                          <p:val>
                                            <p:strVal val="#ppt_x"/>
                                          </p:val>
                                        </p:tav>
                                        <p:tav tm="100000">
                                          <p:val>
                                            <p:strVal val="#ppt_x"/>
                                          </p:val>
                                        </p:tav>
                                      </p:tavLst>
                                    </p:anim>
                                    <p:anim calcmode="lin" valueType="num">
                                      <p:cBhvr>
                                        <p:cTn id="94" dur="1000" fill="hold"/>
                                        <p:tgtEl>
                                          <p:spTgt spid="21"/>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0"/>
                                  </p:stCondLst>
                                  <p:childTnLst>
                                    <p:set>
                                      <p:cBhvr>
                                        <p:cTn id="96" dur="1" fill="hold">
                                          <p:stCondLst>
                                            <p:cond delay="0"/>
                                          </p:stCondLst>
                                        </p:cTn>
                                        <p:tgtEl>
                                          <p:spTgt spid="22"/>
                                        </p:tgtEl>
                                        <p:attrNameLst>
                                          <p:attrName>style.visibility</p:attrName>
                                        </p:attrNameLst>
                                      </p:cBhvr>
                                      <p:to>
                                        <p:strVal val="visible"/>
                                      </p:to>
                                    </p:set>
                                    <p:animEffect transition="in" filter="fade">
                                      <p:cBhvr>
                                        <p:cTn id="97" dur="1000"/>
                                        <p:tgtEl>
                                          <p:spTgt spid="22"/>
                                        </p:tgtEl>
                                      </p:cBhvr>
                                    </p:animEffect>
                                    <p:anim calcmode="lin" valueType="num">
                                      <p:cBhvr>
                                        <p:cTn id="98" dur="1000" fill="hold"/>
                                        <p:tgtEl>
                                          <p:spTgt spid="22"/>
                                        </p:tgtEl>
                                        <p:attrNameLst>
                                          <p:attrName>ppt_x</p:attrName>
                                        </p:attrNameLst>
                                      </p:cBhvr>
                                      <p:tavLst>
                                        <p:tav tm="0">
                                          <p:val>
                                            <p:strVal val="#ppt_x"/>
                                          </p:val>
                                        </p:tav>
                                        <p:tav tm="100000">
                                          <p:val>
                                            <p:strVal val="#ppt_x"/>
                                          </p:val>
                                        </p:tav>
                                      </p:tavLst>
                                    </p:anim>
                                    <p:anim calcmode="lin" valueType="num">
                                      <p:cBhvr>
                                        <p:cTn id="9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25"/>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28"/>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30"/>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31"/>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 presetClass="entr" presetSubtype="4" fill="hold" grpId="0" nodeType="clickEffect">
                                  <p:stCondLst>
                                    <p:cond delay="0"/>
                                  </p:stCondLst>
                                  <p:childTnLst>
                                    <p:set>
                                      <p:cBhvr>
                                        <p:cTn id="127" dur="1" fill="hold">
                                          <p:stCondLst>
                                            <p:cond delay="0"/>
                                          </p:stCondLst>
                                        </p:cTn>
                                        <p:tgtEl>
                                          <p:spTgt spid="41"/>
                                        </p:tgtEl>
                                        <p:attrNameLst>
                                          <p:attrName>style.visibility</p:attrName>
                                        </p:attrNameLst>
                                      </p:cBhvr>
                                      <p:to>
                                        <p:strVal val="visible"/>
                                      </p:to>
                                    </p:set>
                                    <p:anim calcmode="lin" valueType="num">
                                      <p:cBhvr additive="base">
                                        <p:cTn id="128" dur="500" fill="hold"/>
                                        <p:tgtEl>
                                          <p:spTgt spid="41"/>
                                        </p:tgtEl>
                                        <p:attrNameLst>
                                          <p:attrName>ppt_x</p:attrName>
                                        </p:attrNameLst>
                                      </p:cBhvr>
                                      <p:tavLst>
                                        <p:tav tm="0">
                                          <p:val>
                                            <p:strVal val="#ppt_x"/>
                                          </p:val>
                                        </p:tav>
                                        <p:tav tm="100000">
                                          <p:val>
                                            <p:strVal val="#ppt_x"/>
                                          </p:val>
                                        </p:tav>
                                      </p:tavLst>
                                    </p:anim>
                                    <p:anim calcmode="lin" valueType="num">
                                      <p:cBhvr additive="base">
                                        <p:cTn id="12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42"/>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2" presetClass="entr" presetSubtype="4" fill="hold" grpId="0" nodeType="clickEffect">
                                  <p:stCondLst>
                                    <p:cond delay="0"/>
                                  </p:stCondLst>
                                  <p:childTnLst>
                                    <p:set>
                                      <p:cBhvr>
                                        <p:cTn id="137" dur="1" fill="hold">
                                          <p:stCondLst>
                                            <p:cond delay="0"/>
                                          </p:stCondLst>
                                        </p:cTn>
                                        <p:tgtEl>
                                          <p:spTgt spid="38"/>
                                        </p:tgtEl>
                                        <p:attrNameLst>
                                          <p:attrName>style.visibility</p:attrName>
                                        </p:attrNameLst>
                                      </p:cBhvr>
                                      <p:to>
                                        <p:strVal val="visible"/>
                                      </p:to>
                                    </p:set>
                                    <p:anim calcmode="lin" valueType="num">
                                      <p:cBhvr additive="base">
                                        <p:cTn id="138" dur="500" fill="hold"/>
                                        <p:tgtEl>
                                          <p:spTgt spid="38"/>
                                        </p:tgtEl>
                                        <p:attrNameLst>
                                          <p:attrName>ppt_x</p:attrName>
                                        </p:attrNameLst>
                                      </p:cBhvr>
                                      <p:tavLst>
                                        <p:tav tm="0">
                                          <p:val>
                                            <p:strVal val="#ppt_x"/>
                                          </p:val>
                                        </p:tav>
                                        <p:tav tm="100000">
                                          <p:val>
                                            <p:strVal val="#ppt_x"/>
                                          </p:val>
                                        </p:tav>
                                      </p:tavLst>
                                    </p:anim>
                                    <p:anim calcmode="lin" valueType="num">
                                      <p:cBhvr additive="base">
                                        <p:cTn id="139"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fade">
                                      <p:cBhvr>
                                        <p:cTn id="144" dur="500"/>
                                        <p:tgtEl>
                                          <p:spTgt spid="46"/>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43"/>
                                        </p:tgtEl>
                                        <p:attrNameLst>
                                          <p:attrName>style.visibility</p:attrName>
                                        </p:attrNameLst>
                                      </p:cBhvr>
                                      <p:to>
                                        <p:strVal val="visible"/>
                                      </p:to>
                                    </p:set>
                                    <p:animEffect transition="in" filter="fade">
                                      <p:cBhvr>
                                        <p:cTn id="147" dur="500"/>
                                        <p:tgtEl>
                                          <p:spTgt spid="43"/>
                                        </p:tgtEl>
                                      </p:cBhvr>
                                    </p:animEffect>
                                  </p:childTnLst>
                                </p:cTn>
                              </p:par>
                            </p:childTnLst>
                          </p:cTn>
                        </p:par>
                      </p:childTnLst>
                    </p:cTn>
                  </p:par>
                  <p:par>
                    <p:cTn id="148" fill="hold">
                      <p:stCondLst>
                        <p:cond delay="indefinite"/>
                      </p:stCondLst>
                      <p:childTnLst>
                        <p:par>
                          <p:cTn id="149" fill="hold">
                            <p:stCondLst>
                              <p:cond delay="0"/>
                            </p:stCondLst>
                            <p:childTnLst>
                              <p:par>
                                <p:cTn id="150" presetID="2" presetClass="entr" presetSubtype="4" fill="hold" grpId="0" nodeType="clickEffect">
                                  <p:stCondLst>
                                    <p:cond delay="0"/>
                                  </p:stCondLst>
                                  <p:childTnLst>
                                    <p:set>
                                      <p:cBhvr>
                                        <p:cTn id="151" dur="1" fill="hold">
                                          <p:stCondLst>
                                            <p:cond delay="0"/>
                                          </p:stCondLst>
                                        </p:cTn>
                                        <p:tgtEl>
                                          <p:spTgt spid="39"/>
                                        </p:tgtEl>
                                        <p:attrNameLst>
                                          <p:attrName>style.visibility</p:attrName>
                                        </p:attrNameLst>
                                      </p:cBhvr>
                                      <p:to>
                                        <p:strVal val="visible"/>
                                      </p:to>
                                    </p:set>
                                    <p:anim calcmode="lin" valueType="num">
                                      <p:cBhvr additive="base">
                                        <p:cTn id="152" dur="500" fill="hold"/>
                                        <p:tgtEl>
                                          <p:spTgt spid="39"/>
                                        </p:tgtEl>
                                        <p:attrNameLst>
                                          <p:attrName>ppt_x</p:attrName>
                                        </p:attrNameLst>
                                      </p:cBhvr>
                                      <p:tavLst>
                                        <p:tav tm="0">
                                          <p:val>
                                            <p:strVal val="#ppt_x"/>
                                          </p:val>
                                        </p:tav>
                                        <p:tav tm="100000">
                                          <p:val>
                                            <p:strVal val="#ppt_x"/>
                                          </p:val>
                                        </p:tav>
                                      </p:tavLst>
                                    </p:anim>
                                    <p:anim calcmode="lin" valueType="num">
                                      <p:cBhvr additive="base">
                                        <p:cTn id="153"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fade">
                                      <p:cBhvr>
                                        <p:cTn id="158" dur="500"/>
                                        <p:tgtEl>
                                          <p:spTgt spid="48"/>
                                        </p:tgtEl>
                                      </p:cBhvr>
                                    </p:animEffect>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40"/>
                                        </p:tgtEl>
                                        <p:attrNameLst>
                                          <p:attrName>style.visibility</p:attrName>
                                        </p:attrNameLst>
                                      </p:cBhvr>
                                      <p:to>
                                        <p:strVal val="visible"/>
                                      </p:to>
                                    </p:set>
                                    <p:anim calcmode="lin" valueType="num">
                                      <p:cBhvr additive="base">
                                        <p:cTn id="163" dur="500" fill="hold"/>
                                        <p:tgtEl>
                                          <p:spTgt spid="40"/>
                                        </p:tgtEl>
                                        <p:attrNameLst>
                                          <p:attrName>ppt_x</p:attrName>
                                        </p:attrNameLst>
                                      </p:cBhvr>
                                      <p:tavLst>
                                        <p:tav tm="0">
                                          <p:val>
                                            <p:strVal val="#ppt_x"/>
                                          </p:val>
                                        </p:tav>
                                        <p:tav tm="100000">
                                          <p:val>
                                            <p:strVal val="#ppt_x"/>
                                          </p:val>
                                        </p:tav>
                                      </p:tavLst>
                                    </p:anim>
                                    <p:anim calcmode="lin" valueType="num">
                                      <p:cBhvr additive="base">
                                        <p:cTn id="164" dur="500" fill="hold"/>
                                        <p:tgtEl>
                                          <p:spTgt spid="40"/>
                                        </p:tgtEl>
                                        <p:attrNameLst>
                                          <p:attrName>ppt_y</p:attrName>
                                        </p:attrNameLst>
                                      </p:cBhvr>
                                      <p:tavLst>
                                        <p:tav tm="0">
                                          <p:val>
                                            <p:strVal val="1+#ppt_h/2"/>
                                          </p:val>
                                        </p:tav>
                                        <p:tav tm="100000">
                                          <p:val>
                                            <p:strVal val="#ppt_y"/>
                                          </p:val>
                                        </p:tav>
                                      </p:tavLst>
                                    </p:anim>
                                  </p:childTnLst>
                                </p:cTn>
                              </p:par>
                              <p:par>
                                <p:cTn id="165" presetID="10" presetClass="entr" presetSubtype="0" fill="hold" grpId="0" nodeType="withEffect">
                                  <p:stCondLst>
                                    <p:cond delay="0"/>
                                  </p:stCondLst>
                                  <p:childTnLst>
                                    <p:set>
                                      <p:cBhvr>
                                        <p:cTn id="166" dur="1" fill="hold">
                                          <p:stCondLst>
                                            <p:cond delay="0"/>
                                          </p:stCondLst>
                                        </p:cTn>
                                        <p:tgtEl>
                                          <p:spTgt spid="44"/>
                                        </p:tgtEl>
                                        <p:attrNameLst>
                                          <p:attrName>style.visibility</p:attrName>
                                        </p:attrNameLst>
                                      </p:cBhvr>
                                      <p:to>
                                        <p:strVal val="visible"/>
                                      </p:to>
                                    </p:set>
                                    <p:animEffect transition="in" filter="fade">
                                      <p:cBhvr>
                                        <p:cTn id="167" dur="500"/>
                                        <p:tgtEl>
                                          <p:spTgt spid="44"/>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9"/>
                                        </p:tgtEl>
                                        <p:attrNameLst>
                                          <p:attrName>style.visibility</p:attrName>
                                        </p:attrNameLst>
                                      </p:cBhvr>
                                      <p:to>
                                        <p:strVal val="visible"/>
                                      </p:to>
                                    </p:set>
                                    <p:animEffect transition="in" filter="fade">
                                      <p:cBhvr>
                                        <p:cTn id="172" dur="500"/>
                                        <p:tgtEl>
                                          <p:spTgt spid="49"/>
                                        </p:tgtEl>
                                      </p:cBhvr>
                                    </p:animEffect>
                                  </p:childTnLst>
                                </p:cTn>
                              </p:par>
                              <p:par>
                                <p:cTn id="173" presetID="10" presetClass="entr" presetSubtype="0" fill="hold" nodeType="withEffect">
                                  <p:stCondLst>
                                    <p:cond delay="0"/>
                                  </p:stCondLst>
                                  <p:childTnLst>
                                    <p:set>
                                      <p:cBhvr>
                                        <p:cTn id="174" dur="1" fill="hold">
                                          <p:stCondLst>
                                            <p:cond delay="0"/>
                                          </p:stCondLst>
                                        </p:cTn>
                                        <p:tgtEl>
                                          <p:spTgt spid="51"/>
                                        </p:tgtEl>
                                        <p:attrNameLst>
                                          <p:attrName>style.visibility</p:attrName>
                                        </p:attrNameLst>
                                      </p:cBhvr>
                                      <p:to>
                                        <p:strVal val="visible"/>
                                      </p:to>
                                    </p:set>
                                    <p:animEffect transition="in" filter="fade">
                                      <p:cBhvr>
                                        <p:cTn id="175" dur="500"/>
                                        <p:tgtEl>
                                          <p:spTgt spid="51"/>
                                        </p:tgtEl>
                                      </p:cBhvr>
                                    </p:animEffec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9" grpId="0" animBg="1"/>
      <p:bldP spid="10" grpId="0"/>
      <p:bldP spid="11" grpId="0"/>
      <p:bldP spid="12" grpId="0"/>
      <p:bldP spid="13" grpId="0"/>
      <p:bldP spid="14" grpId="0" animBg="1"/>
      <p:bldP spid="16" grpId="0" animBg="1"/>
      <p:bldP spid="20" grpId="0"/>
      <p:bldP spid="21" grpId="0"/>
      <p:bldP spid="22" grpId="0"/>
      <p:bldP spid="25" grpId="0"/>
      <p:bldP spid="26" grpId="0"/>
      <p:bldP spid="27" grpId="0"/>
      <p:bldP spid="28" grpId="0"/>
      <p:bldP spid="30" grpId="0"/>
      <p:bldP spid="31" grpId="0"/>
      <p:bldP spid="32" grpId="0"/>
      <p:bldP spid="38" grpId="0" animBg="1"/>
      <p:bldP spid="39" grpId="0" animBg="1"/>
      <p:bldP spid="40" grpId="0" animBg="1"/>
      <p:bldP spid="41" grpId="0" animBg="1"/>
      <p:bldP spid="42" grpId="0"/>
      <p:bldP spid="43" grpId="0"/>
      <p:bldP spid="44" grpId="0"/>
      <p:bldP spid="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3B64B-F45C-AED1-F4F6-207AB1A7F1E8}"/>
              </a:ext>
            </a:extLst>
          </p:cNvPr>
          <p:cNvSpPr>
            <a:spLocks noGrp="1"/>
          </p:cNvSpPr>
          <p:nvPr>
            <p:ph type="title"/>
          </p:nvPr>
        </p:nvSpPr>
        <p:spPr/>
        <p:txBody>
          <a:bodyPr/>
          <a:lstStyle/>
          <a:p>
            <a:r>
              <a:rPr lang="en-CA" dirty="0"/>
              <a:t>Problem statement </a:t>
            </a:r>
          </a:p>
        </p:txBody>
      </p:sp>
      <p:pic>
        <p:nvPicPr>
          <p:cNvPr id="9" name="Content Placeholder 8">
            <a:extLst>
              <a:ext uri="{FF2B5EF4-FFF2-40B4-BE49-F238E27FC236}">
                <a16:creationId xmlns:a16="http://schemas.microsoft.com/office/drawing/2014/main" id="{2B5626D2-D851-49C6-7A09-9B6BE0433921}"/>
              </a:ext>
            </a:extLst>
          </p:cNvPr>
          <p:cNvPicPr>
            <a:picLocks noGrp="1" noChangeAspect="1"/>
          </p:cNvPicPr>
          <p:nvPr>
            <p:ph idx="1"/>
          </p:nvPr>
        </p:nvPicPr>
        <p:blipFill>
          <a:blip r:embed="rId2"/>
          <a:stretch>
            <a:fillRect/>
          </a:stretch>
        </p:blipFill>
        <p:spPr>
          <a:xfrm>
            <a:off x="6377176" y="1882587"/>
            <a:ext cx="5420099" cy="2901857"/>
          </a:xfrm>
        </p:spPr>
      </p:pic>
      <p:sp>
        <p:nvSpPr>
          <p:cNvPr id="10" name="TextBox 9">
            <a:extLst>
              <a:ext uri="{FF2B5EF4-FFF2-40B4-BE49-F238E27FC236}">
                <a16:creationId xmlns:a16="http://schemas.microsoft.com/office/drawing/2014/main" id="{9694C562-9B2F-6BA8-E0E7-11A2678DF7BB}"/>
              </a:ext>
            </a:extLst>
          </p:cNvPr>
          <p:cNvSpPr txBox="1"/>
          <p:nvPr/>
        </p:nvSpPr>
        <p:spPr>
          <a:xfrm>
            <a:off x="175195" y="2037323"/>
            <a:ext cx="2076682" cy="369332"/>
          </a:xfrm>
          <a:prstGeom prst="rect">
            <a:avLst/>
          </a:prstGeom>
          <a:noFill/>
        </p:spPr>
        <p:txBody>
          <a:bodyPr wrap="square" rtlCol="0">
            <a:spAutoFit/>
          </a:bodyPr>
          <a:lstStyle/>
          <a:p>
            <a:r>
              <a:rPr lang="en-CA" dirty="0"/>
              <a:t>Objective function: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D215020-79AB-BF8C-EE5D-43834EA78483}"/>
                  </a:ext>
                </a:extLst>
              </p:cNvPr>
              <p:cNvSpPr txBox="1"/>
              <p:nvPr/>
            </p:nvSpPr>
            <p:spPr>
              <a:xfrm>
                <a:off x="2677390" y="1830632"/>
                <a:ext cx="2595775" cy="78271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unc>
                        <m:funcPr>
                          <m:ctrlPr>
                            <a:rPr lang="en-CA" b="0" i="1" smtClean="0">
                              <a:latin typeface="Cambria Math" panose="02040503050406030204" pitchFamily="18" charset="0"/>
                            </a:rPr>
                          </m:ctrlPr>
                        </m:funcPr>
                        <m:fName>
                          <m:r>
                            <m:rPr>
                              <m:sty m:val="p"/>
                            </m:rPr>
                            <a:rPr lang="en-CA" b="0" i="0" smtClean="0">
                              <a:latin typeface="Cambria Math" panose="02040503050406030204" pitchFamily="18" charset="0"/>
                            </a:rPr>
                            <m:t>Min</m:t>
                          </m:r>
                          <m:r>
                            <a:rPr lang="en-CA" b="0" i="1" smtClean="0">
                              <a:latin typeface="Cambria Math" panose="02040503050406030204" pitchFamily="18" charset="0"/>
                            </a:rPr>
                            <m:t>       </m:t>
                          </m:r>
                        </m:fName>
                        <m:e>
                          <m:r>
                            <a:rPr lang="en-CA" b="0" i="1" smtClean="0">
                              <a:latin typeface="Cambria Math" panose="02040503050406030204" pitchFamily="18" charset="0"/>
                            </a:rPr>
                            <m:t>𝑤</m:t>
                          </m:r>
                          <m:d>
                            <m:dPr>
                              <m:ctrlPr>
                                <a:rPr lang="en-CA" b="1" i="1" smtClean="0">
                                  <a:latin typeface="Cambria Math" panose="02040503050406030204" pitchFamily="18" charset="0"/>
                                </a:rPr>
                              </m:ctrlPr>
                            </m:dPr>
                            <m:e>
                              <m:r>
                                <a:rPr lang="en-CA" b="1" i="1" smtClean="0">
                                  <a:latin typeface="Cambria Math" panose="02040503050406030204" pitchFamily="18" charset="0"/>
                                </a:rPr>
                                <m:t>𝑿</m:t>
                              </m:r>
                            </m:e>
                          </m:d>
                          <m:r>
                            <a:rPr lang="en-CA" b="0" i="1" smtClean="0">
                              <a:latin typeface="Cambria Math" panose="02040503050406030204" pitchFamily="18" charset="0"/>
                            </a:rPr>
                            <m:t>= </m:t>
                          </m:r>
                          <m:nary>
                            <m:naryPr>
                              <m:chr m:val="∑"/>
                              <m:ctrlPr>
                                <a:rPr lang="en-CA" b="0" i="1" smtClean="0">
                                  <a:latin typeface="Cambria Math" panose="02040503050406030204" pitchFamily="18" charset="0"/>
                                </a:rPr>
                              </m:ctrlPr>
                            </m:naryPr>
                            <m:sub>
                              <m:r>
                                <m:rPr>
                                  <m:brk m:alnAt="23"/>
                                </m:rP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15</m:t>
                              </m:r>
                            </m:sup>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𝜌</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𝑙</m:t>
                                  </m:r>
                                </m:e>
                                <m:sub>
                                  <m:r>
                                    <a:rPr lang="en-CA" b="0" i="1" smtClean="0">
                                      <a:latin typeface="Cambria Math" panose="02040503050406030204" pitchFamily="18" charset="0"/>
                                    </a:rPr>
                                    <m:t>𝑖</m:t>
                                  </m:r>
                                </m:sub>
                              </m:sSub>
                            </m:e>
                          </m:nary>
                        </m:e>
                      </m:func>
                    </m:oMath>
                  </m:oMathPara>
                </a14:m>
                <a:endParaRPr lang="en-CA" dirty="0"/>
              </a:p>
            </p:txBody>
          </p:sp>
        </mc:Choice>
        <mc:Fallback>
          <p:sp>
            <p:nvSpPr>
              <p:cNvPr id="11" name="TextBox 10">
                <a:extLst>
                  <a:ext uri="{FF2B5EF4-FFF2-40B4-BE49-F238E27FC236}">
                    <a16:creationId xmlns:a16="http://schemas.microsoft.com/office/drawing/2014/main" id="{0D215020-79AB-BF8C-EE5D-43834EA78483}"/>
                  </a:ext>
                </a:extLst>
              </p:cNvPr>
              <p:cNvSpPr txBox="1">
                <a:spLocks noRot="1" noChangeAspect="1" noMove="1" noResize="1" noEditPoints="1" noAdjustHandles="1" noChangeArrowheads="1" noChangeShapeType="1" noTextEdit="1"/>
              </p:cNvSpPr>
              <p:nvPr/>
            </p:nvSpPr>
            <p:spPr>
              <a:xfrm>
                <a:off x="2677390" y="1830632"/>
                <a:ext cx="2595775" cy="782715"/>
              </a:xfrm>
              <a:prstGeom prst="rect">
                <a:avLst/>
              </a:prstGeom>
              <a:blipFill>
                <a:blip r:embed="rId3"/>
                <a:stretch>
                  <a:fillRect/>
                </a:stretch>
              </a:blipFill>
            </p:spPr>
            <p:txBody>
              <a:bodyPr/>
              <a:lstStyle/>
              <a:p>
                <a:r>
                  <a:rPr lang="en-CA">
                    <a:noFill/>
                  </a:rPr>
                  <a:t> </a:t>
                </a:r>
              </a:p>
            </p:txBody>
          </p:sp>
        </mc:Fallback>
      </mc:AlternateContent>
      <p:sp>
        <p:nvSpPr>
          <p:cNvPr id="12" name="TextBox 11">
            <a:extLst>
              <a:ext uri="{FF2B5EF4-FFF2-40B4-BE49-F238E27FC236}">
                <a16:creationId xmlns:a16="http://schemas.microsoft.com/office/drawing/2014/main" id="{791C08BA-2279-482B-DAFA-849CF1D263E9}"/>
              </a:ext>
            </a:extLst>
          </p:cNvPr>
          <p:cNvSpPr txBox="1"/>
          <p:nvPr/>
        </p:nvSpPr>
        <p:spPr>
          <a:xfrm>
            <a:off x="175195" y="3059668"/>
            <a:ext cx="2076682" cy="369332"/>
          </a:xfrm>
          <a:prstGeom prst="rect">
            <a:avLst/>
          </a:prstGeom>
          <a:noFill/>
        </p:spPr>
        <p:txBody>
          <a:bodyPr wrap="square" rtlCol="0">
            <a:spAutoFit/>
          </a:bodyPr>
          <a:lstStyle/>
          <a:p>
            <a:r>
              <a:rPr lang="en-CA" dirty="0"/>
              <a:t>Stress constrains: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C479F5A-CB6D-4199-32FC-E0B4F2F5785C}"/>
                  </a:ext>
                </a:extLst>
              </p:cNvPr>
              <p:cNvSpPr txBox="1"/>
              <p:nvPr/>
            </p:nvSpPr>
            <p:spPr>
              <a:xfrm>
                <a:off x="2885208" y="3083678"/>
                <a:ext cx="156773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ctrlPr>
                            <a:rPr lang="en-CA" b="0" i="1" smtClean="0">
                              <a:latin typeface="Cambria Math" panose="02040503050406030204" pitchFamily="18" charset="0"/>
                            </a:rPr>
                          </m:ctrlPr>
                        </m:dPr>
                        <m:e>
                          <m:sSub>
                            <m:sSubPr>
                              <m:ctrlPr>
                                <a:rPr lang="en-CA" i="1" smtClean="0">
                                  <a:latin typeface="Cambria Math" panose="02040503050406030204" pitchFamily="18" charset="0"/>
                                </a:rPr>
                              </m:ctrlPr>
                            </m:sSubPr>
                            <m:e>
                              <m:r>
                                <a:rPr lang="en-CA" i="1" smtClean="0">
                                  <a:latin typeface="Cambria Math" panose="02040503050406030204" pitchFamily="18" charset="0"/>
                                  <a:ea typeface="Cambria Math" panose="02040503050406030204" pitchFamily="18" charset="0"/>
                                </a:rPr>
                                <m:t>𝜎</m:t>
                              </m:r>
                            </m:e>
                            <m:sub>
                              <m:r>
                                <a:rPr lang="en-CA" b="0" i="1" smtClean="0">
                                  <a:latin typeface="Cambria Math" panose="02040503050406030204" pitchFamily="18" charset="0"/>
                                </a:rPr>
                                <m:t>𝑡</m:t>
                              </m:r>
                            </m:sub>
                          </m:sSub>
                        </m:e>
                      </m:d>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25 (</m:t>
                      </m:r>
                      <m:r>
                        <a:rPr lang="en-CA" b="0" i="1" smtClean="0">
                          <a:latin typeface="Cambria Math" panose="02040503050406030204" pitchFamily="18" charset="0"/>
                          <a:ea typeface="Cambria Math" panose="02040503050406030204" pitchFamily="18" charset="0"/>
                        </a:rPr>
                        <m:t>𝑘𝑠𝑖</m:t>
                      </m:r>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13" name="TextBox 12">
                <a:extLst>
                  <a:ext uri="{FF2B5EF4-FFF2-40B4-BE49-F238E27FC236}">
                    <a16:creationId xmlns:a16="http://schemas.microsoft.com/office/drawing/2014/main" id="{8C479F5A-CB6D-4199-32FC-E0B4F2F5785C}"/>
                  </a:ext>
                </a:extLst>
              </p:cNvPr>
              <p:cNvSpPr txBox="1">
                <a:spLocks noRot="1" noChangeAspect="1" noMove="1" noResize="1" noEditPoints="1" noAdjustHandles="1" noChangeArrowheads="1" noChangeShapeType="1" noTextEdit="1"/>
              </p:cNvSpPr>
              <p:nvPr/>
            </p:nvSpPr>
            <p:spPr>
              <a:xfrm>
                <a:off x="2885208" y="3083678"/>
                <a:ext cx="1567737" cy="276999"/>
              </a:xfrm>
              <a:prstGeom prst="rect">
                <a:avLst/>
              </a:prstGeom>
              <a:blipFill>
                <a:blip r:embed="rId4"/>
                <a:stretch>
                  <a:fillRect t="-2222" r="-5058" b="-35556"/>
                </a:stretch>
              </a:blipFill>
            </p:spPr>
            <p:txBody>
              <a:bodyPr/>
              <a:lstStyle/>
              <a:p>
                <a:r>
                  <a:rPr lang="en-CA">
                    <a:noFill/>
                  </a:rPr>
                  <a:t> </a:t>
                </a:r>
              </a:p>
            </p:txBody>
          </p:sp>
        </mc:Fallback>
      </mc:AlternateContent>
      <p:sp>
        <p:nvSpPr>
          <p:cNvPr id="14" name="TextBox 13">
            <a:extLst>
              <a:ext uri="{FF2B5EF4-FFF2-40B4-BE49-F238E27FC236}">
                <a16:creationId xmlns:a16="http://schemas.microsoft.com/office/drawing/2014/main" id="{7364816F-0A5A-84BE-5B9D-9794CE51DA60}"/>
              </a:ext>
            </a:extLst>
          </p:cNvPr>
          <p:cNvSpPr txBox="1"/>
          <p:nvPr/>
        </p:nvSpPr>
        <p:spPr>
          <a:xfrm>
            <a:off x="8435686" y="4847435"/>
            <a:ext cx="2467666" cy="369332"/>
          </a:xfrm>
          <a:prstGeom prst="rect">
            <a:avLst/>
          </a:prstGeom>
          <a:noFill/>
        </p:spPr>
        <p:txBody>
          <a:bodyPr wrap="square" rtlCol="0">
            <a:spAutoFit/>
          </a:bodyPr>
          <a:lstStyle/>
          <a:p>
            <a:r>
              <a:rPr lang="en-CA" dirty="0"/>
              <a:t>Fig 2: Gholizadeh, 2013</a:t>
            </a:r>
          </a:p>
        </p:txBody>
      </p:sp>
      <p:sp>
        <p:nvSpPr>
          <p:cNvPr id="15" name="TextBox 14">
            <a:extLst>
              <a:ext uri="{FF2B5EF4-FFF2-40B4-BE49-F238E27FC236}">
                <a16:creationId xmlns:a16="http://schemas.microsoft.com/office/drawing/2014/main" id="{D1E6087C-DAFD-21FE-9842-6CCB2EA8C1EC}"/>
              </a:ext>
            </a:extLst>
          </p:cNvPr>
          <p:cNvSpPr txBox="1"/>
          <p:nvPr/>
        </p:nvSpPr>
        <p:spPr>
          <a:xfrm>
            <a:off x="175195" y="3863276"/>
            <a:ext cx="2076682" cy="369332"/>
          </a:xfrm>
          <a:prstGeom prst="rect">
            <a:avLst/>
          </a:prstGeom>
          <a:noFill/>
        </p:spPr>
        <p:txBody>
          <a:bodyPr wrap="square" rtlCol="0">
            <a:spAutoFit/>
          </a:bodyPr>
          <a:lstStyle/>
          <a:p>
            <a:r>
              <a:rPr lang="en-CA" b="1" dirty="0"/>
              <a:t>X</a:t>
            </a:r>
            <a:r>
              <a:rPr lang="en-CA" dirty="0"/>
              <a:t> = Area Variables</a:t>
            </a:r>
          </a:p>
        </p:txBody>
      </p:sp>
      <p:sp>
        <p:nvSpPr>
          <p:cNvPr id="17" name="TextBox 16">
            <a:extLst>
              <a:ext uri="{FF2B5EF4-FFF2-40B4-BE49-F238E27FC236}">
                <a16:creationId xmlns:a16="http://schemas.microsoft.com/office/drawing/2014/main" id="{9F7CB903-A974-7691-3881-BB8D329D2D97}"/>
              </a:ext>
            </a:extLst>
          </p:cNvPr>
          <p:cNvSpPr txBox="1"/>
          <p:nvPr/>
        </p:nvSpPr>
        <p:spPr>
          <a:xfrm>
            <a:off x="175195" y="5387843"/>
            <a:ext cx="2076682" cy="369332"/>
          </a:xfrm>
          <a:prstGeom prst="rect">
            <a:avLst/>
          </a:prstGeom>
          <a:noFill/>
        </p:spPr>
        <p:txBody>
          <a:bodyPr wrap="square" rtlCol="0">
            <a:spAutoFit/>
          </a:bodyPr>
          <a:lstStyle/>
          <a:p>
            <a:r>
              <a:rPr lang="en-CA" dirty="0"/>
              <a:t>Young modules</a:t>
            </a:r>
          </a:p>
        </p:txBody>
      </p:sp>
      <p:sp>
        <p:nvSpPr>
          <p:cNvPr id="19" name="TextBox 18">
            <a:extLst>
              <a:ext uri="{FF2B5EF4-FFF2-40B4-BE49-F238E27FC236}">
                <a16:creationId xmlns:a16="http://schemas.microsoft.com/office/drawing/2014/main" id="{1A225EC6-BCD8-2077-BA07-9E76F664A00C}"/>
              </a:ext>
            </a:extLst>
          </p:cNvPr>
          <p:cNvSpPr txBox="1"/>
          <p:nvPr/>
        </p:nvSpPr>
        <p:spPr>
          <a:xfrm>
            <a:off x="175195" y="6110130"/>
            <a:ext cx="1757514" cy="369332"/>
          </a:xfrm>
          <a:prstGeom prst="rect">
            <a:avLst/>
          </a:prstGeom>
          <a:noFill/>
        </p:spPr>
        <p:txBody>
          <a:bodyPr wrap="square">
            <a:spAutoFit/>
          </a:bodyPr>
          <a:lstStyle/>
          <a:p>
            <a:r>
              <a:rPr lang="en-CA" dirty="0"/>
              <a:t>Material density</a:t>
            </a:r>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7A2ED03-2E69-07F7-95AB-DE849224FFC4}"/>
                  </a:ext>
                </a:extLst>
              </p:cNvPr>
              <p:cNvSpPr txBox="1"/>
              <p:nvPr/>
            </p:nvSpPr>
            <p:spPr>
              <a:xfrm>
                <a:off x="2882830" y="3922654"/>
                <a:ext cx="16881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𝐴</m:t>
                          </m:r>
                        </m:e>
                        <m:sub>
                          <m:r>
                            <a:rPr lang="en-CA" b="0" i="1" smtClean="0">
                              <a:latin typeface="Cambria Math" panose="02040503050406030204" pitchFamily="18" charset="0"/>
                            </a:rPr>
                            <m:t>𝑖</m:t>
                          </m:r>
                        </m:sub>
                      </m:sSub>
                      <m:r>
                        <a:rPr lang="en-CA" b="0" i="1" smtClean="0">
                          <a:latin typeface="Cambria Math" panose="02040503050406030204" pitchFamily="18" charset="0"/>
                        </a:rPr>
                        <m:t>, </m:t>
                      </m:r>
                      <m:r>
                        <a:rPr lang="en-CA" b="0" i="1" smtClean="0">
                          <a:latin typeface="Cambria Math" panose="02040503050406030204" pitchFamily="18" charset="0"/>
                        </a:rPr>
                        <m:t>𝑖</m:t>
                      </m:r>
                      <m:r>
                        <a:rPr lang="en-CA" b="0" i="1" smtClean="0">
                          <a:latin typeface="Cambria Math" panose="02040503050406030204" pitchFamily="18" charset="0"/>
                        </a:rPr>
                        <m:t>=1,2,…,15</m:t>
                      </m:r>
                    </m:oMath>
                  </m:oMathPara>
                </a14:m>
                <a:endParaRPr lang="en-CA" dirty="0"/>
              </a:p>
            </p:txBody>
          </p:sp>
        </mc:Choice>
        <mc:Fallback>
          <p:sp>
            <p:nvSpPr>
              <p:cNvPr id="21" name="TextBox 20">
                <a:extLst>
                  <a:ext uri="{FF2B5EF4-FFF2-40B4-BE49-F238E27FC236}">
                    <a16:creationId xmlns:a16="http://schemas.microsoft.com/office/drawing/2014/main" id="{07A2ED03-2E69-07F7-95AB-DE849224FFC4}"/>
                  </a:ext>
                </a:extLst>
              </p:cNvPr>
              <p:cNvSpPr txBox="1">
                <a:spLocks noRot="1" noChangeAspect="1" noMove="1" noResize="1" noEditPoints="1" noAdjustHandles="1" noChangeArrowheads="1" noChangeShapeType="1" noTextEdit="1"/>
              </p:cNvSpPr>
              <p:nvPr/>
            </p:nvSpPr>
            <p:spPr>
              <a:xfrm>
                <a:off x="2882830" y="3922654"/>
                <a:ext cx="1688154" cy="276999"/>
              </a:xfrm>
              <a:prstGeom prst="rect">
                <a:avLst/>
              </a:prstGeom>
              <a:blipFill>
                <a:blip r:embed="rId5"/>
                <a:stretch>
                  <a:fillRect l="-2888" r="-3249" b="-17391"/>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4F680B34-79D9-1210-5BDF-218703D774F7}"/>
                  </a:ext>
                </a:extLst>
              </p:cNvPr>
              <p:cNvSpPr txBox="1"/>
              <p:nvPr/>
            </p:nvSpPr>
            <p:spPr>
              <a:xfrm>
                <a:off x="2882830" y="5398619"/>
                <a:ext cx="1378839"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𝐸</m:t>
                      </m:r>
                      <m:r>
                        <a:rPr lang="en-CA" b="0" i="1" smtClean="0">
                          <a:latin typeface="Cambria Math" panose="02040503050406030204" pitchFamily="18" charset="0"/>
                        </a:rPr>
                        <m:t>=</m:t>
                      </m:r>
                      <m:sSup>
                        <m:sSupPr>
                          <m:ctrlPr>
                            <a:rPr lang="en-CA" b="0" i="1" smtClean="0">
                              <a:latin typeface="Cambria Math" panose="02040503050406030204" pitchFamily="18" charset="0"/>
                            </a:rPr>
                          </m:ctrlPr>
                        </m:sSupPr>
                        <m:e>
                          <m:r>
                            <a:rPr lang="en-CA" b="0" i="1" smtClean="0">
                              <a:latin typeface="Cambria Math" panose="02040503050406030204" pitchFamily="18" charset="0"/>
                            </a:rPr>
                            <m:t>10</m:t>
                          </m:r>
                        </m:e>
                        <m:sup>
                          <m:r>
                            <a:rPr lang="en-CA" b="0" i="1" smtClean="0">
                              <a:latin typeface="Cambria Math" panose="02040503050406030204" pitchFamily="18" charset="0"/>
                            </a:rPr>
                            <m:t>4</m:t>
                          </m:r>
                        </m:sup>
                      </m:sSup>
                      <m:r>
                        <a:rPr lang="en-CA" b="0" i="1" smtClean="0">
                          <a:latin typeface="Cambria Math" panose="02040503050406030204" pitchFamily="18" charset="0"/>
                        </a:rPr>
                        <m:t>(</m:t>
                      </m:r>
                      <m:r>
                        <a:rPr lang="en-CA" b="0" i="1" smtClean="0">
                          <a:latin typeface="Cambria Math" panose="02040503050406030204" pitchFamily="18" charset="0"/>
                        </a:rPr>
                        <m:t>𝑘𝑠𝑖</m:t>
                      </m:r>
                      <m:r>
                        <a:rPr lang="en-CA" b="0" i="1" smtClean="0">
                          <a:latin typeface="Cambria Math" panose="02040503050406030204" pitchFamily="18" charset="0"/>
                        </a:rPr>
                        <m:t>)</m:t>
                      </m:r>
                    </m:oMath>
                  </m:oMathPara>
                </a14:m>
                <a:endParaRPr lang="en-CA" dirty="0"/>
              </a:p>
            </p:txBody>
          </p:sp>
        </mc:Choice>
        <mc:Fallback>
          <p:sp>
            <p:nvSpPr>
              <p:cNvPr id="22" name="TextBox 21">
                <a:extLst>
                  <a:ext uri="{FF2B5EF4-FFF2-40B4-BE49-F238E27FC236}">
                    <a16:creationId xmlns:a16="http://schemas.microsoft.com/office/drawing/2014/main" id="{4F680B34-79D9-1210-5BDF-218703D774F7}"/>
                  </a:ext>
                </a:extLst>
              </p:cNvPr>
              <p:cNvSpPr txBox="1">
                <a:spLocks noRot="1" noChangeAspect="1" noMove="1" noResize="1" noEditPoints="1" noAdjustHandles="1" noChangeArrowheads="1" noChangeShapeType="1" noTextEdit="1"/>
              </p:cNvSpPr>
              <p:nvPr/>
            </p:nvSpPr>
            <p:spPr>
              <a:xfrm>
                <a:off x="2882830" y="5398619"/>
                <a:ext cx="1378839" cy="276999"/>
              </a:xfrm>
              <a:prstGeom prst="rect">
                <a:avLst/>
              </a:prstGeom>
              <a:blipFill>
                <a:blip r:embed="rId6"/>
                <a:stretch>
                  <a:fillRect l="-3982" t="-4444" r="-5752" b="-35556"/>
                </a:stretch>
              </a:blipFill>
            </p:spPr>
            <p:txBody>
              <a:bodyPr/>
              <a:lstStyle/>
              <a:p>
                <a:r>
                  <a:rPr lang="en-CA">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68A5919B-B54D-87BB-63E5-3D6D3235F546}"/>
                  </a:ext>
                </a:extLst>
              </p:cNvPr>
              <p:cNvSpPr txBox="1"/>
              <p:nvPr/>
            </p:nvSpPr>
            <p:spPr>
              <a:xfrm>
                <a:off x="2882830" y="5966962"/>
                <a:ext cx="1360565" cy="52591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ea typeface="Cambria Math" panose="02040503050406030204" pitchFamily="18" charset="0"/>
                        </a:rPr>
                        <m:t>𝜌</m:t>
                      </m:r>
                      <m:r>
                        <a:rPr lang="en-CA" b="0" i="1" smtClean="0">
                          <a:latin typeface="Cambria Math" panose="02040503050406030204" pitchFamily="18" charset="0"/>
                          <a:ea typeface="Cambria Math" panose="02040503050406030204" pitchFamily="18" charset="0"/>
                        </a:rPr>
                        <m:t>=0.1 (</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𝑙𝑏</m:t>
                          </m:r>
                        </m:num>
                        <m:den>
                          <m:r>
                            <a:rPr lang="en-CA" b="0" i="1" smtClean="0">
                              <a:latin typeface="Cambria Math" panose="02040503050406030204" pitchFamily="18" charset="0"/>
                              <a:ea typeface="Cambria Math" panose="02040503050406030204" pitchFamily="18" charset="0"/>
                            </a:rPr>
                            <m:t>𝑖</m:t>
                          </m:r>
                          <m:sSup>
                            <m:sSupPr>
                              <m:ctrlPr>
                                <a:rPr lang="en-CA" b="0" i="1" smtClean="0">
                                  <a:latin typeface="Cambria Math" panose="02040503050406030204" pitchFamily="18" charset="0"/>
                                  <a:ea typeface="Cambria Math" panose="02040503050406030204" pitchFamily="18" charset="0"/>
                                </a:rPr>
                              </m:ctrlPr>
                            </m:sSupPr>
                            <m:e>
                              <m:r>
                                <a:rPr lang="en-CA" b="0" i="1" smtClean="0">
                                  <a:latin typeface="Cambria Math" panose="02040503050406030204" pitchFamily="18" charset="0"/>
                                  <a:ea typeface="Cambria Math" panose="02040503050406030204" pitchFamily="18" charset="0"/>
                                </a:rPr>
                                <m:t>𝑛</m:t>
                              </m:r>
                            </m:e>
                            <m:sup>
                              <m:r>
                                <a:rPr lang="en-CA" b="0" i="1" smtClean="0">
                                  <a:latin typeface="Cambria Math" panose="02040503050406030204" pitchFamily="18" charset="0"/>
                                  <a:ea typeface="Cambria Math" panose="02040503050406030204" pitchFamily="18" charset="0"/>
                                </a:rPr>
                                <m:t>3</m:t>
                              </m:r>
                            </m:sup>
                          </m:sSup>
                        </m:den>
                      </m:f>
                      <m:r>
                        <a:rPr lang="en-CA" b="0" i="1" smtClean="0">
                          <a:latin typeface="Cambria Math" panose="02040503050406030204" pitchFamily="18" charset="0"/>
                          <a:ea typeface="Cambria Math" panose="02040503050406030204" pitchFamily="18" charset="0"/>
                        </a:rPr>
                        <m:t>)</m:t>
                      </m:r>
                    </m:oMath>
                  </m:oMathPara>
                </a14:m>
                <a:endParaRPr lang="en-CA" dirty="0"/>
              </a:p>
            </p:txBody>
          </p:sp>
        </mc:Choice>
        <mc:Fallback>
          <p:sp>
            <p:nvSpPr>
              <p:cNvPr id="23" name="TextBox 22">
                <a:extLst>
                  <a:ext uri="{FF2B5EF4-FFF2-40B4-BE49-F238E27FC236}">
                    <a16:creationId xmlns:a16="http://schemas.microsoft.com/office/drawing/2014/main" id="{68A5919B-B54D-87BB-63E5-3D6D3235F546}"/>
                  </a:ext>
                </a:extLst>
              </p:cNvPr>
              <p:cNvSpPr txBox="1">
                <a:spLocks noRot="1" noChangeAspect="1" noMove="1" noResize="1" noEditPoints="1" noAdjustHandles="1" noChangeArrowheads="1" noChangeShapeType="1" noTextEdit="1"/>
              </p:cNvSpPr>
              <p:nvPr/>
            </p:nvSpPr>
            <p:spPr>
              <a:xfrm>
                <a:off x="2882830" y="5966962"/>
                <a:ext cx="1360565" cy="525913"/>
              </a:xfrm>
              <a:prstGeom prst="rect">
                <a:avLst/>
              </a:prstGeom>
              <a:blipFill>
                <a:blip r:embed="rId7"/>
                <a:stretch>
                  <a:fillRect/>
                </a:stretch>
              </a:blipFill>
            </p:spPr>
            <p:txBody>
              <a:bodyPr/>
              <a:lstStyle/>
              <a:p>
                <a:r>
                  <a:rPr lang="en-CA">
                    <a:noFill/>
                  </a:rPr>
                  <a:t> </a:t>
                </a:r>
              </a:p>
            </p:txBody>
          </p:sp>
        </mc:Fallback>
      </mc:AlternateContent>
      <p:sp>
        <p:nvSpPr>
          <p:cNvPr id="24" name="TextBox 23">
            <a:extLst>
              <a:ext uri="{FF2B5EF4-FFF2-40B4-BE49-F238E27FC236}">
                <a16:creationId xmlns:a16="http://schemas.microsoft.com/office/drawing/2014/main" id="{63FC4CAA-07F7-87EC-DBCB-1D44E8571A2D}"/>
              </a:ext>
            </a:extLst>
          </p:cNvPr>
          <p:cNvSpPr txBox="1"/>
          <p:nvPr/>
        </p:nvSpPr>
        <p:spPr>
          <a:xfrm>
            <a:off x="175195" y="4666884"/>
            <a:ext cx="2076682" cy="369332"/>
          </a:xfrm>
          <a:prstGeom prst="rect">
            <a:avLst/>
          </a:prstGeom>
          <a:noFill/>
        </p:spPr>
        <p:txBody>
          <a:bodyPr wrap="square" rtlCol="0">
            <a:spAutoFit/>
          </a:bodyPr>
          <a:lstStyle/>
          <a:p>
            <a:r>
              <a:rPr lang="en-CA" dirty="0"/>
              <a:t>Geometry Values</a:t>
            </a:r>
          </a:p>
        </p:txBody>
      </p:sp>
      <p:sp>
        <p:nvSpPr>
          <p:cNvPr id="25" name="TextBox 24">
            <a:extLst>
              <a:ext uri="{FF2B5EF4-FFF2-40B4-BE49-F238E27FC236}">
                <a16:creationId xmlns:a16="http://schemas.microsoft.com/office/drawing/2014/main" id="{DD8D1BD3-E7D1-C910-1A80-937A00550EB3}"/>
              </a:ext>
            </a:extLst>
          </p:cNvPr>
          <p:cNvSpPr txBox="1"/>
          <p:nvPr/>
        </p:nvSpPr>
        <p:spPr>
          <a:xfrm>
            <a:off x="2836718" y="4457700"/>
            <a:ext cx="2727614" cy="703309"/>
          </a:xfrm>
          <a:prstGeom prst="rect">
            <a:avLst/>
          </a:prstGeom>
          <a:noFill/>
        </p:spPr>
        <p:txBody>
          <a:bodyPr wrap="square" rtlCol="0">
            <a:spAutoFit/>
          </a:bodyPr>
          <a:lstStyle/>
          <a:p>
            <a:endParaRPr lang="en-CA" dirty="0"/>
          </a:p>
        </p:txBody>
      </p:sp>
      <p:sp>
        <p:nvSpPr>
          <p:cNvPr id="26" name="TextBox 25">
            <a:extLst>
              <a:ext uri="{FF2B5EF4-FFF2-40B4-BE49-F238E27FC236}">
                <a16:creationId xmlns:a16="http://schemas.microsoft.com/office/drawing/2014/main" id="{2E857CF7-5656-2799-FDA9-748F4FCE566F}"/>
              </a:ext>
            </a:extLst>
          </p:cNvPr>
          <p:cNvSpPr txBox="1"/>
          <p:nvPr/>
        </p:nvSpPr>
        <p:spPr>
          <a:xfrm>
            <a:off x="2600307" y="4590659"/>
            <a:ext cx="3428439" cy="646331"/>
          </a:xfrm>
          <a:prstGeom prst="rect">
            <a:avLst/>
          </a:prstGeom>
          <a:noFill/>
        </p:spPr>
        <p:txBody>
          <a:bodyPr wrap="square" rtlCol="0">
            <a:spAutoFit/>
          </a:bodyPr>
          <a:lstStyle/>
          <a:p>
            <a:r>
              <a:rPr lang="en-CA" dirty="0"/>
              <a:t>Specific nodal coordinates of each member (8 in total) </a:t>
            </a:r>
          </a:p>
        </p:txBody>
      </p:sp>
      <p:sp>
        <p:nvSpPr>
          <p:cNvPr id="27" name="Slide Number Placeholder 26">
            <a:extLst>
              <a:ext uri="{FF2B5EF4-FFF2-40B4-BE49-F238E27FC236}">
                <a16:creationId xmlns:a16="http://schemas.microsoft.com/office/drawing/2014/main" id="{87A912BE-F859-9EDC-E6D7-73D71CFD8122}"/>
              </a:ext>
            </a:extLst>
          </p:cNvPr>
          <p:cNvSpPr>
            <a:spLocks noGrp="1"/>
          </p:cNvSpPr>
          <p:nvPr>
            <p:ph type="sldNum" sz="quarter" idx="12"/>
          </p:nvPr>
        </p:nvSpPr>
        <p:spPr/>
        <p:txBody>
          <a:bodyPr/>
          <a:lstStyle/>
          <a:p>
            <a:fld id="{2218D069-730D-4CD2-A228-953433063491}" type="slidenum">
              <a:rPr lang="en-CA" smtClean="0"/>
              <a:t>5</a:t>
            </a:fld>
            <a:endParaRPr lang="en-CA"/>
          </a:p>
        </p:txBody>
      </p:sp>
      <p:sp>
        <p:nvSpPr>
          <p:cNvPr id="28" name="TextBox 27">
            <a:extLst>
              <a:ext uri="{FF2B5EF4-FFF2-40B4-BE49-F238E27FC236}">
                <a16:creationId xmlns:a16="http://schemas.microsoft.com/office/drawing/2014/main" id="{91B0F829-0901-79E7-4174-B876E0B6D9E7}"/>
              </a:ext>
            </a:extLst>
          </p:cNvPr>
          <p:cNvSpPr txBox="1"/>
          <p:nvPr/>
        </p:nvSpPr>
        <p:spPr>
          <a:xfrm>
            <a:off x="7395432" y="419838"/>
            <a:ext cx="4458410" cy="646331"/>
          </a:xfrm>
          <a:prstGeom prst="rect">
            <a:avLst/>
          </a:prstGeom>
          <a:noFill/>
        </p:spPr>
        <p:txBody>
          <a:bodyPr wrap="square" rtlCol="0">
            <a:spAutoFit/>
          </a:bodyPr>
          <a:lstStyle/>
          <a:p>
            <a:r>
              <a:rPr lang="en-CA" dirty="0"/>
              <a:t>We have 8 nodes, each with 2 </a:t>
            </a:r>
            <a:r>
              <a:rPr lang="en-CA" dirty="0" err="1"/>
              <a:t>DoF</a:t>
            </a:r>
            <a:r>
              <a:rPr lang="en-CA" dirty="0"/>
              <a:t> so we have 16 </a:t>
            </a:r>
            <a:r>
              <a:rPr lang="en-CA" dirty="0" err="1"/>
              <a:t>DoF</a:t>
            </a:r>
            <a:r>
              <a:rPr lang="en-CA" dirty="0"/>
              <a:t> or 16 dimensions!  </a:t>
            </a:r>
          </a:p>
        </p:txBody>
      </p:sp>
    </p:spTree>
    <p:extLst>
      <p:ext uri="{BB962C8B-B14F-4D97-AF65-F5344CB8AC3E}">
        <p14:creationId xmlns:p14="http://schemas.microsoft.com/office/powerpoint/2010/main" val="158651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F29ECC-5EDD-4A77-A48B-57970D07BC18}"/>
              </a:ext>
            </a:extLst>
          </p:cNvPr>
          <p:cNvPicPr>
            <a:picLocks noGrp="1" noChangeAspect="1"/>
          </p:cNvPicPr>
          <p:nvPr>
            <p:ph idx="1"/>
          </p:nvPr>
        </p:nvPicPr>
        <p:blipFill>
          <a:blip r:embed="rId3"/>
          <a:stretch>
            <a:fillRect/>
          </a:stretch>
        </p:blipFill>
        <p:spPr>
          <a:xfrm>
            <a:off x="-81022" y="448029"/>
            <a:ext cx="12026096" cy="5464129"/>
          </a:xfrm>
        </p:spPr>
      </p:pic>
      <p:sp>
        <p:nvSpPr>
          <p:cNvPr id="7" name="TextBox 6">
            <a:extLst>
              <a:ext uri="{FF2B5EF4-FFF2-40B4-BE49-F238E27FC236}">
                <a16:creationId xmlns:a16="http://schemas.microsoft.com/office/drawing/2014/main" id="{C3C290BD-9E8F-9631-F092-A2BDEA482895}"/>
              </a:ext>
            </a:extLst>
          </p:cNvPr>
          <p:cNvSpPr txBox="1"/>
          <p:nvPr/>
        </p:nvSpPr>
        <p:spPr>
          <a:xfrm>
            <a:off x="5181608" y="6275684"/>
            <a:ext cx="2558103" cy="369332"/>
          </a:xfrm>
          <a:prstGeom prst="rect">
            <a:avLst/>
          </a:prstGeom>
          <a:noFill/>
        </p:spPr>
        <p:txBody>
          <a:bodyPr wrap="square">
            <a:spAutoFit/>
          </a:bodyPr>
          <a:lstStyle/>
          <a:p>
            <a:r>
              <a:rPr lang="en-CA" dirty="0"/>
              <a:t>Fig 3. Gholizadeh, 2013</a:t>
            </a:r>
          </a:p>
        </p:txBody>
      </p:sp>
      <p:sp>
        <p:nvSpPr>
          <p:cNvPr id="8" name="Slide Number Placeholder 7">
            <a:extLst>
              <a:ext uri="{FF2B5EF4-FFF2-40B4-BE49-F238E27FC236}">
                <a16:creationId xmlns:a16="http://schemas.microsoft.com/office/drawing/2014/main" id="{8FBF00A4-9F2B-12AE-A759-0504AE9A5CA4}"/>
              </a:ext>
            </a:extLst>
          </p:cNvPr>
          <p:cNvSpPr>
            <a:spLocks noGrp="1"/>
          </p:cNvSpPr>
          <p:nvPr>
            <p:ph type="sldNum" sz="quarter" idx="12"/>
          </p:nvPr>
        </p:nvSpPr>
        <p:spPr/>
        <p:txBody>
          <a:bodyPr/>
          <a:lstStyle/>
          <a:p>
            <a:fld id="{2218D069-730D-4CD2-A228-953433063491}" type="slidenum">
              <a:rPr lang="en-CA" smtClean="0"/>
              <a:t>6</a:t>
            </a:fld>
            <a:endParaRPr lang="en-CA"/>
          </a:p>
        </p:txBody>
      </p:sp>
      <p:sp>
        <p:nvSpPr>
          <p:cNvPr id="9" name="Oval 8">
            <a:extLst>
              <a:ext uri="{FF2B5EF4-FFF2-40B4-BE49-F238E27FC236}">
                <a16:creationId xmlns:a16="http://schemas.microsoft.com/office/drawing/2014/main" id="{BF760DD5-6829-8098-B944-4ABE8577959A}"/>
              </a:ext>
            </a:extLst>
          </p:cNvPr>
          <p:cNvSpPr/>
          <p:nvPr/>
        </p:nvSpPr>
        <p:spPr>
          <a:xfrm>
            <a:off x="8067557" y="2873847"/>
            <a:ext cx="185193" cy="1983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11" name="Straight Arrow Connector 10">
            <a:extLst>
              <a:ext uri="{FF2B5EF4-FFF2-40B4-BE49-F238E27FC236}">
                <a16:creationId xmlns:a16="http://schemas.microsoft.com/office/drawing/2014/main" id="{2A76719D-37D6-470A-A0FC-87766EAC87A1}"/>
              </a:ext>
            </a:extLst>
          </p:cNvPr>
          <p:cNvCxnSpPr>
            <a:cxnSpLocks/>
            <a:stCxn id="9" idx="3"/>
          </p:cNvCxnSpPr>
          <p:nvPr/>
        </p:nvCxnSpPr>
        <p:spPr>
          <a:xfrm flipH="1">
            <a:off x="7471457" y="3043111"/>
            <a:ext cx="623221" cy="203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ADB8B4-9755-D9C4-21C7-7939ABF16E5A}"/>
              </a:ext>
            </a:extLst>
          </p:cNvPr>
          <p:cNvSpPr txBox="1"/>
          <p:nvPr/>
        </p:nvSpPr>
        <p:spPr>
          <a:xfrm>
            <a:off x="9329195" y="4965693"/>
            <a:ext cx="2696902" cy="1200329"/>
          </a:xfrm>
          <a:prstGeom prst="rect">
            <a:avLst/>
          </a:prstGeom>
          <a:noFill/>
        </p:spPr>
        <p:txBody>
          <a:bodyPr wrap="square" rtlCol="0">
            <a:spAutoFit/>
          </a:bodyPr>
          <a:lstStyle/>
          <a:p>
            <a:r>
              <a:rPr lang="en-CA" dirty="0"/>
              <a:t>Particle leaves feasible reason but when it comes back it lands closer to the boundary </a:t>
            </a:r>
          </a:p>
        </p:txBody>
      </p:sp>
      <p:cxnSp>
        <p:nvCxnSpPr>
          <p:cNvPr id="14" name="Straight Arrow Connector 13">
            <a:extLst>
              <a:ext uri="{FF2B5EF4-FFF2-40B4-BE49-F238E27FC236}">
                <a16:creationId xmlns:a16="http://schemas.microsoft.com/office/drawing/2014/main" id="{F452EBC0-BFDD-E26C-7CE4-FAD12FBC6140}"/>
              </a:ext>
            </a:extLst>
          </p:cNvPr>
          <p:cNvCxnSpPr>
            <a:cxnSpLocks/>
          </p:cNvCxnSpPr>
          <p:nvPr/>
        </p:nvCxnSpPr>
        <p:spPr>
          <a:xfrm flipH="1" flipV="1">
            <a:off x="7500393" y="3389722"/>
            <a:ext cx="3188827" cy="1564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DA9154A2-8C48-F800-75CD-905BC359F755}"/>
              </a:ext>
            </a:extLst>
          </p:cNvPr>
          <p:cNvSpPr/>
          <p:nvPr/>
        </p:nvSpPr>
        <p:spPr>
          <a:xfrm>
            <a:off x="7315200" y="3191417"/>
            <a:ext cx="185193" cy="1983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a:extLst>
              <a:ext uri="{FF2B5EF4-FFF2-40B4-BE49-F238E27FC236}">
                <a16:creationId xmlns:a16="http://schemas.microsoft.com/office/drawing/2014/main" id="{53427E88-4C2D-1685-1215-7CBF2124F21B}"/>
              </a:ext>
            </a:extLst>
          </p:cNvPr>
          <p:cNvSpPr/>
          <p:nvPr/>
        </p:nvSpPr>
        <p:spPr>
          <a:xfrm>
            <a:off x="6420148" y="3048843"/>
            <a:ext cx="231495" cy="2851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327447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8" grpId="0" animBg="1"/>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751F-714E-19D2-7897-D240CA44ECFF}"/>
              </a:ext>
            </a:extLst>
          </p:cNvPr>
          <p:cNvSpPr>
            <a:spLocks noGrp="1"/>
          </p:cNvSpPr>
          <p:nvPr>
            <p:ph type="title"/>
          </p:nvPr>
        </p:nvSpPr>
        <p:spPr/>
        <p:txBody>
          <a:bodyPr/>
          <a:lstStyle/>
          <a:p>
            <a:r>
              <a:rPr lang="en-CA" dirty="0"/>
              <a:t>Solving Approach</a:t>
            </a:r>
          </a:p>
        </p:txBody>
      </p:sp>
      <p:pic>
        <p:nvPicPr>
          <p:cNvPr id="6" name="Content Placeholder 5">
            <a:extLst>
              <a:ext uri="{FF2B5EF4-FFF2-40B4-BE49-F238E27FC236}">
                <a16:creationId xmlns:a16="http://schemas.microsoft.com/office/drawing/2014/main" id="{C2789FDC-6A76-DE7B-7500-582A898F73DA}"/>
              </a:ext>
            </a:extLst>
          </p:cNvPr>
          <p:cNvPicPr>
            <a:picLocks noGrp="1" noChangeAspect="1"/>
          </p:cNvPicPr>
          <p:nvPr>
            <p:ph idx="1"/>
          </p:nvPr>
        </p:nvPicPr>
        <p:blipFill>
          <a:blip r:embed="rId2"/>
          <a:stretch>
            <a:fillRect/>
          </a:stretch>
        </p:blipFill>
        <p:spPr>
          <a:xfrm>
            <a:off x="585077" y="1751791"/>
            <a:ext cx="4887981" cy="4351338"/>
          </a:xfrm>
        </p:spPr>
      </p:pic>
      <p:sp>
        <p:nvSpPr>
          <p:cNvPr id="4" name="Slide Number Placeholder 3">
            <a:extLst>
              <a:ext uri="{FF2B5EF4-FFF2-40B4-BE49-F238E27FC236}">
                <a16:creationId xmlns:a16="http://schemas.microsoft.com/office/drawing/2014/main" id="{3184AADE-47AE-C86E-3340-17288D52FDBC}"/>
              </a:ext>
            </a:extLst>
          </p:cNvPr>
          <p:cNvSpPr>
            <a:spLocks noGrp="1"/>
          </p:cNvSpPr>
          <p:nvPr>
            <p:ph type="sldNum" sz="quarter" idx="12"/>
          </p:nvPr>
        </p:nvSpPr>
        <p:spPr/>
        <p:txBody>
          <a:bodyPr/>
          <a:lstStyle/>
          <a:p>
            <a:fld id="{2218D069-730D-4CD2-A228-953433063491}" type="slidenum">
              <a:rPr lang="en-CA" smtClean="0"/>
              <a:t>7</a:t>
            </a:fld>
            <a:endParaRPr lang="en-CA"/>
          </a:p>
        </p:txBody>
      </p:sp>
      <p:sp>
        <p:nvSpPr>
          <p:cNvPr id="10" name="TextBox 9">
            <a:extLst>
              <a:ext uri="{FF2B5EF4-FFF2-40B4-BE49-F238E27FC236}">
                <a16:creationId xmlns:a16="http://schemas.microsoft.com/office/drawing/2014/main" id="{913041B2-5829-0F22-4795-55DAC54FF69A}"/>
              </a:ext>
            </a:extLst>
          </p:cNvPr>
          <p:cNvSpPr txBox="1"/>
          <p:nvPr/>
        </p:nvSpPr>
        <p:spPr>
          <a:xfrm>
            <a:off x="2079880" y="6079351"/>
            <a:ext cx="1898374" cy="276999"/>
          </a:xfrm>
          <a:prstGeom prst="rect">
            <a:avLst/>
          </a:prstGeom>
          <a:noFill/>
        </p:spPr>
        <p:txBody>
          <a:bodyPr wrap="square">
            <a:spAutoFit/>
          </a:bodyPr>
          <a:lstStyle/>
          <a:p>
            <a:r>
              <a:rPr lang="en-CA" sz="1200" b="0" i="0" dirty="0">
                <a:effectLst/>
                <a:latin typeface="g_d0_f2"/>
              </a:rPr>
              <a:t>Figure 4. Hou-Ping Dai et al.  </a:t>
            </a:r>
            <a:endParaRPr lang="en-CA" sz="1200" dirty="0"/>
          </a:p>
        </p:txBody>
      </p:sp>
    </p:spTree>
    <p:extLst>
      <p:ext uri="{BB962C8B-B14F-4D97-AF65-F5344CB8AC3E}">
        <p14:creationId xmlns:p14="http://schemas.microsoft.com/office/powerpoint/2010/main" val="1749471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A4E17B8-0A02-882B-0AA6-0593202C71C9}"/>
              </a:ext>
            </a:extLst>
          </p:cNvPr>
          <p:cNvPicPr>
            <a:picLocks noChangeAspect="1"/>
          </p:cNvPicPr>
          <p:nvPr/>
        </p:nvPicPr>
        <p:blipFill>
          <a:blip r:embed="rId2"/>
          <a:stretch>
            <a:fillRect/>
          </a:stretch>
        </p:blipFill>
        <p:spPr>
          <a:xfrm>
            <a:off x="5808830" y="41402"/>
            <a:ext cx="1674329" cy="1733656"/>
          </a:xfrm>
          <a:prstGeom prst="rect">
            <a:avLst/>
          </a:prstGeom>
        </p:spPr>
      </p:pic>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p:txBody>
          <a:bodyPr/>
          <a:lstStyle/>
          <a:p>
            <a:r>
              <a:rPr lang="en-CA" dirty="0"/>
              <a:t>Results</a:t>
            </a:r>
          </a:p>
        </p:txBody>
      </p:sp>
      <p:pic>
        <p:nvPicPr>
          <p:cNvPr id="13" name="Picture 12">
            <a:extLst>
              <a:ext uri="{FF2B5EF4-FFF2-40B4-BE49-F238E27FC236}">
                <a16:creationId xmlns:a16="http://schemas.microsoft.com/office/drawing/2014/main" id="{B94925EA-A809-82C8-175B-AC38E702B269}"/>
              </a:ext>
            </a:extLst>
          </p:cNvPr>
          <p:cNvPicPr>
            <a:picLocks noChangeAspect="1"/>
          </p:cNvPicPr>
          <p:nvPr/>
        </p:nvPicPr>
        <p:blipFill>
          <a:blip r:embed="rId3"/>
          <a:stretch>
            <a:fillRect/>
          </a:stretch>
        </p:blipFill>
        <p:spPr>
          <a:xfrm>
            <a:off x="6726136" y="1569022"/>
            <a:ext cx="5616774" cy="4212580"/>
          </a:xfrm>
          <a:prstGeom prst="rect">
            <a:avLst/>
          </a:prstGeom>
        </p:spPr>
      </p:pic>
      <p:pic>
        <p:nvPicPr>
          <p:cNvPr id="16" name="Picture 15">
            <a:extLst>
              <a:ext uri="{FF2B5EF4-FFF2-40B4-BE49-F238E27FC236}">
                <a16:creationId xmlns:a16="http://schemas.microsoft.com/office/drawing/2014/main" id="{9EF782C1-E20B-E4DB-DA85-E1D62156166D}"/>
              </a:ext>
            </a:extLst>
          </p:cNvPr>
          <p:cNvPicPr>
            <a:picLocks noChangeAspect="1"/>
          </p:cNvPicPr>
          <p:nvPr/>
        </p:nvPicPr>
        <p:blipFill>
          <a:blip r:embed="rId4"/>
          <a:stretch>
            <a:fillRect/>
          </a:stretch>
        </p:blipFill>
        <p:spPr>
          <a:xfrm>
            <a:off x="242897" y="1569022"/>
            <a:ext cx="6534080" cy="4900560"/>
          </a:xfrm>
          <a:prstGeom prst="rect">
            <a:avLst/>
          </a:prstGeom>
        </p:spPr>
      </p:pic>
      <p:sp>
        <p:nvSpPr>
          <p:cNvPr id="17" name="Slide Number Placeholder 16">
            <a:extLst>
              <a:ext uri="{FF2B5EF4-FFF2-40B4-BE49-F238E27FC236}">
                <a16:creationId xmlns:a16="http://schemas.microsoft.com/office/drawing/2014/main" id="{5443E655-1D8C-6B7F-BDC6-C755D8392EC3}"/>
              </a:ext>
            </a:extLst>
          </p:cNvPr>
          <p:cNvSpPr>
            <a:spLocks noGrp="1"/>
          </p:cNvSpPr>
          <p:nvPr>
            <p:ph type="sldNum" sz="quarter" idx="12"/>
          </p:nvPr>
        </p:nvSpPr>
        <p:spPr/>
        <p:txBody>
          <a:bodyPr/>
          <a:lstStyle/>
          <a:p>
            <a:fld id="{2218D069-730D-4CD2-A228-953433063491}" type="slidenum">
              <a:rPr lang="en-CA" smtClean="0"/>
              <a:t>8</a:t>
            </a:fld>
            <a:endParaRPr lang="en-CA"/>
          </a:p>
        </p:txBody>
      </p:sp>
      <p:sp>
        <p:nvSpPr>
          <p:cNvPr id="19" name="TextBox 18">
            <a:extLst>
              <a:ext uri="{FF2B5EF4-FFF2-40B4-BE49-F238E27FC236}">
                <a16:creationId xmlns:a16="http://schemas.microsoft.com/office/drawing/2014/main" id="{9032A8CF-FD08-E7FB-DA47-51CEDB200BC6}"/>
              </a:ext>
            </a:extLst>
          </p:cNvPr>
          <p:cNvSpPr txBox="1"/>
          <p:nvPr/>
        </p:nvSpPr>
        <p:spPr>
          <a:xfrm>
            <a:off x="9021501" y="5648370"/>
            <a:ext cx="2101769" cy="369332"/>
          </a:xfrm>
          <a:prstGeom prst="rect">
            <a:avLst/>
          </a:prstGeom>
          <a:noFill/>
        </p:spPr>
        <p:txBody>
          <a:bodyPr wrap="square">
            <a:spAutoFit/>
          </a:bodyPr>
          <a:lstStyle/>
          <a:p>
            <a:r>
              <a:rPr lang="en-CA" dirty="0"/>
              <a:t>Weight = 92.424 lb</a:t>
            </a:r>
          </a:p>
        </p:txBody>
      </p:sp>
      <p:sp>
        <p:nvSpPr>
          <p:cNvPr id="22" name="Oval 21">
            <a:extLst>
              <a:ext uri="{FF2B5EF4-FFF2-40B4-BE49-F238E27FC236}">
                <a16:creationId xmlns:a16="http://schemas.microsoft.com/office/drawing/2014/main" id="{D59846BC-1410-672A-FA08-B5325CD9B71C}"/>
              </a:ext>
            </a:extLst>
          </p:cNvPr>
          <p:cNvSpPr/>
          <p:nvPr/>
        </p:nvSpPr>
        <p:spPr>
          <a:xfrm>
            <a:off x="5565762" y="3831220"/>
            <a:ext cx="486136" cy="57873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4" name="Straight Connector 23">
            <a:extLst>
              <a:ext uri="{FF2B5EF4-FFF2-40B4-BE49-F238E27FC236}">
                <a16:creationId xmlns:a16="http://schemas.microsoft.com/office/drawing/2014/main" id="{ED460E54-A7E3-AFAD-C904-27B77E302CB4}"/>
              </a:ext>
            </a:extLst>
          </p:cNvPr>
          <p:cNvCxnSpPr>
            <a:cxnSpLocks/>
            <a:stCxn id="22" idx="2"/>
          </p:cNvCxnSpPr>
          <p:nvPr/>
        </p:nvCxnSpPr>
        <p:spPr>
          <a:xfrm flipV="1">
            <a:off x="5565762" y="578734"/>
            <a:ext cx="352657" cy="3541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13A6EFC-F156-9193-000B-F8288BAB664C}"/>
              </a:ext>
            </a:extLst>
          </p:cNvPr>
          <p:cNvCxnSpPr>
            <a:stCxn id="22" idx="6"/>
          </p:cNvCxnSpPr>
          <p:nvPr/>
        </p:nvCxnSpPr>
        <p:spPr>
          <a:xfrm flipV="1">
            <a:off x="6051898" y="943729"/>
            <a:ext cx="1320382" cy="317685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1DD7383-F26E-D4F8-E7F4-AAAF9D6BC496}"/>
              </a:ext>
            </a:extLst>
          </p:cNvPr>
          <p:cNvSpPr txBox="1"/>
          <p:nvPr/>
        </p:nvSpPr>
        <p:spPr>
          <a:xfrm>
            <a:off x="3763516" y="314090"/>
            <a:ext cx="1950335" cy="369332"/>
          </a:xfrm>
          <a:prstGeom prst="rect">
            <a:avLst/>
          </a:prstGeom>
          <a:noFill/>
        </p:spPr>
        <p:txBody>
          <a:bodyPr wrap="square" rtlCol="0">
            <a:spAutoFit/>
          </a:bodyPr>
          <a:lstStyle/>
          <a:p>
            <a:r>
              <a:rPr lang="en-CA" dirty="0"/>
              <a:t>Interesting design! </a:t>
            </a:r>
          </a:p>
        </p:txBody>
      </p:sp>
      <p:sp>
        <p:nvSpPr>
          <p:cNvPr id="30" name="TextBox 29">
            <a:extLst>
              <a:ext uri="{FF2B5EF4-FFF2-40B4-BE49-F238E27FC236}">
                <a16:creationId xmlns:a16="http://schemas.microsoft.com/office/drawing/2014/main" id="{0248A684-6562-73DB-1D2A-8272C5227A94}"/>
              </a:ext>
            </a:extLst>
          </p:cNvPr>
          <p:cNvSpPr txBox="1"/>
          <p:nvPr/>
        </p:nvSpPr>
        <p:spPr>
          <a:xfrm>
            <a:off x="2608877" y="6171684"/>
            <a:ext cx="1802120" cy="369332"/>
          </a:xfrm>
          <a:prstGeom prst="rect">
            <a:avLst/>
          </a:prstGeom>
          <a:noFill/>
        </p:spPr>
        <p:txBody>
          <a:bodyPr wrap="square">
            <a:spAutoFit/>
          </a:bodyPr>
          <a:lstStyle/>
          <a:p>
            <a:r>
              <a:rPr lang="en-CA" dirty="0"/>
              <a:t>Weight =  93.810</a:t>
            </a:r>
          </a:p>
        </p:txBody>
      </p:sp>
      <p:cxnSp>
        <p:nvCxnSpPr>
          <p:cNvPr id="32" name="Straight Arrow Connector 31">
            <a:extLst>
              <a:ext uri="{FF2B5EF4-FFF2-40B4-BE49-F238E27FC236}">
                <a16:creationId xmlns:a16="http://schemas.microsoft.com/office/drawing/2014/main" id="{FE9EC3C5-BACA-A380-B545-C8A4FC181B1C}"/>
              </a:ext>
            </a:extLst>
          </p:cNvPr>
          <p:cNvCxnSpPr>
            <a:cxnSpLocks/>
            <a:stCxn id="28" idx="2"/>
          </p:cNvCxnSpPr>
          <p:nvPr/>
        </p:nvCxnSpPr>
        <p:spPr>
          <a:xfrm>
            <a:off x="4738684" y="683422"/>
            <a:ext cx="1534899" cy="171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33">
            <a:extLst>
              <a:ext uri="{FF2B5EF4-FFF2-40B4-BE49-F238E27FC236}">
                <a16:creationId xmlns:a16="http://schemas.microsoft.com/office/drawing/2014/main" id="{7DAA8E92-BFC6-8131-B40D-3F181753FD22}"/>
              </a:ext>
            </a:extLst>
          </p:cNvPr>
          <p:cNvPicPr>
            <a:picLocks noChangeAspect="1"/>
          </p:cNvPicPr>
          <p:nvPr/>
        </p:nvPicPr>
        <p:blipFill>
          <a:blip r:embed="rId5"/>
          <a:stretch>
            <a:fillRect/>
          </a:stretch>
        </p:blipFill>
        <p:spPr>
          <a:xfrm>
            <a:off x="7925358" y="136525"/>
            <a:ext cx="3753498" cy="1684372"/>
          </a:xfrm>
          <a:prstGeom prst="rect">
            <a:avLst/>
          </a:prstGeom>
        </p:spPr>
      </p:pic>
    </p:spTree>
    <p:extLst>
      <p:ext uri="{BB962C8B-B14F-4D97-AF65-F5344CB8AC3E}">
        <p14:creationId xmlns:p14="http://schemas.microsoft.com/office/powerpoint/2010/main" val="160480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02C-0419-9723-8339-576106AE7DE6}"/>
              </a:ext>
            </a:extLst>
          </p:cNvPr>
          <p:cNvSpPr>
            <a:spLocks noGrp="1"/>
          </p:cNvSpPr>
          <p:nvPr>
            <p:ph type="title"/>
          </p:nvPr>
        </p:nvSpPr>
        <p:spPr/>
        <p:txBody>
          <a:bodyPr/>
          <a:lstStyle/>
          <a:p>
            <a:r>
              <a:rPr lang="en-CA" dirty="0"/>
              <a:t>Results</a:t>
            </a:r>
          </a:p>
        </p:txBody>
      </p:sp>
      <p:pic>
        <p:nvPicPr>
          <p:cNvPr id="4" name="Picture 3">
            <a:extLst>
              <a:ext uri="{FF2B5EF4-FFF2-40B4-BE49-F238E27FC236}">
                <a16:creationId xmlns:a16="http://schemas.microsoft.com/office/drawing/2014/main" id="{B13C2FF2-F8D0-94A4-65EF-154BCA62E798}"/>
              </a:ext>
            </a:extLst>
          </p:cNvPr>
          <p:cNvPicPr>
            <a:picLocks noChangeAspect="1"/>
          </p:cNvPicPr>
          <p:nvPr/>
        </p:nvPicPr>
        <p:blipFill>
          <a:blip r:embed="rId2"/>
          <a:stretch>
            <a:fillRect/>
          </a:stretch>
        </p:blipFill>
        <p:spPr>
          <a:xfrm>
            <a:off x="328706" y="1399989"/>
            <a:ext cx="6096000" cy="4572000"/>
          </a:xfrm>
          <a:prstGeom prst="rect">
            <a:avLst/>
          </a:prstGeom>
        </p:spPr>
      </p:pic>
      <p:pic>
        <p:nvPicPr>
          <p:cNvPr id="6" name="Picture 5">
            <a:extLst>
              <a:ext uri="{FF2B5EF4-FFF2-40B4-BE49-F238E27FC236}">
                <a16:creationId xmlns:a16="http://schemas.microsoft.com/office/drawing/2014/main" id="{D6FFAA8D-6CE2-A129-D399-EE205AFEA83E}"/>
              </a:ext>
            </a:extLst>
          </p:cNvPr>
          <p:cNvPicPr>
            <a:picLocks noChangeAspect="1"/>
          </p:cNvPicPr>
          <p:nvPr/>
        </p:nvPicPr>
        <p:blipFill>
          <a:blip r:embed="rId3"/>
          <a:stretch>
            <a:fillRect/>
          </a:stretch>
        </p:blipFill>
        <p:spPr>
          <a:xfrm>
            <a:off x="6030259" y="1398496"/>
            <a:ext cx="6096000" cy="4572000"/>
          </a:xfrm>
          <a:prstGeom prst="rect">
            <a:avLst/>
          </a:prstGeom>
        </p:spPr>
      </p:pic>
      <p:sp>
        <p:nvSpPr>
          <p:cNvPr id="7" name="Slide Number Placeholder 6">
            <a:extLst>
              <a:ext uri="{FF2B5EF4-FFF2-40B4-BE49-F238E27FC236}">
                <a16:creationId xmlns:a16="http://schemas.microsoft.com/office/drawing/2014/main" id="{0A1FB3A5-494A-E6CC-C6B5-C292288B407E}"/>
              </a:ext>
            </a:extLst>
          </p:cNvPr>
          <p:cNvSpPr>
            <a:spLocks noGrp="1"/>
          </p:cNvSpPr>
          <p:nvPr>
            <p:ph type="sldNum" sz="quarter" idx="12"/>
          </p:nvPr>
        </p:nvSpPr>
        <p:spPr/>
        <p:txBody>
          <a:bodyPr/>
          <a:lstStyle/>
          <a:p>
            <a:fld id="{2218D069-730D-4CD2-A228-953433063491}" type="slidenum">
              <a:rPr lang="en-CA" smtClean="0"/>
              <a:t>9</a:t>
            </a:fld>
            <a:endParaRPr lang="en-CA"/>
          </a:p>
        </p:txBody>
      </p:sp>
      <p:sp>
        <p:nvSpPr>
          <p:cNvPr id="9" name="TextBox 8">
            <a:extLst>
              <a:ext uri="{FF2B5EF4-FFF2-40B4-BE49-F238E27FC236}">
                <a16:creationId xmlns:a16="http://schemas.microsoft.com/office/drawing/2014/main" id="{C3EF62DB-21FC-CAC1-E4F1-8CDCB404460F}"/>
              </a:ext>
            </a:extLst>
          </p:cNvPr>
          <p:cNvSpPr txBox="1"/>
          <p:nvPr/>
        </p:nvSpPr>
        <p:spPr>
          <a:xfrm>
            <a:off x="8331680" y="5794091"/>
            <a:ext cx="1887605" cy="369332"/>
          </a:xfrm>
          <a:prstGeom prst="rect">
            <a:avLst/>
          </a:prstGeom>
          <a:noFill/>
        </p:spPr>
        <p:txBody>
          <a:bodyPr wrap="square">
            <a:spAutoFit/>
          </a:bodyPr>
          <a:lstStyle/>
          <a:p>
            <a:r>
              <a:rPr lang="en-CA" dirty="0"/>
              <a:t>Weight = 176.137</a:t>
            </a:r>
          </a:p>
        </p:txBody>
      </p:sp>
      <p:sp>
        <p:nvSpPr>
          <p:cNvPr id="11" name="TextBox 10">
            <a:extLst>
              <a:ext uri="{FF2B5EF4-FFF2-40B4-BE49-F238E27FC236}">
                <a16:creationId xmlns:a16="http://schemas.microsoft.com/office/drawing/2014/main" id="{CACBCDBB-2890-E302-0C8D-F7440EA62284}"/>
              </a:ext>
            </a:extLst>
          </p:cNvPr>
          <p:cNvSpPr txBox="1"/>
          <p:nvPr/>
        </p:nvSpPr>
        <p:spPr>
          <a:xfrm>
            <a:off x="2508138" y="5669229"/>
            <a:ext cx="1737135" cy="369332"/>
          </a:xfrm>
          <a:prstGeom prst="rect">
            <a:avLst/>
          </a:prstGeom>
          <a:noFill/>
        </p:spPr>
        <p:txBody>
          <a:bodyPr wrap="square">
            <a:spAutoFit/>
          </a:bodyPr>
          <a:lstStyle/>
          <a:p>
            <a:r>
              <a:rPr lang="en-CA" dirty="0"/>
              <a:t>Weight = 95.226</a:t>
            </a:r>
          </a:p>
        </p:txBody>
      </p:sp>
    </p:spTree>
    <p:extLst>
      <p:ext uri="{BB962C8B-B14F-4D97-AF65-F5344CB8AC3E}">
        <p14:creationId xmlns:p14="http://schemas.microsoft.com/office/powerpoint/2010/main" val="3022025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979</Words>
  <Application>Microsoft Office PowerPoint</Application>
  <PresentationFormat>Widescreen</PresentationFormat>
  <Paragraphs>149</Paragraphs>
  <Slides>16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 Math</vt:lpstr>
      <vt:lpstr>g_d0_f2</vt:lpstr>
      <vt:lpstr>Söhne</vt:lpstr>
      <vt:lpstr>Office Theme</vt:lpstr>
      <vt:lpstr>Optimization of a simple Truss structure using Particle Swarm Optimization </vt:lpstr>
      <vt:lpstr>What is PSO</vt:lpstr>
      <vt:lpstr>Intro to PSO </vt:lpstr>
      <vt:lpstr>PowerPoint Presentation</vt:lpstr>
      <vt:lpstr>Problem statement </vt:lpstr>
      <vt:lpstr>PowerPoint Presentation</vt:lpstr>
      <vt:lpstr>Solving Approach</vt:lpstr>
      <vt:lpstr>Results</vt:lpstr>
      <vt:lpstr>Results</vt:lpstr>
      <vt:lpstr>Most Optimal solution </vt:lpstr>
      <vt:lpstr>Convergence results</vt:lpstr>
      <vt:lpstr>Real world applications  </vt:lpstr>
      <vt:lpstr>PowerPoint Presentation</vt:lpstr>
      <vt:lpstr>Conclusion </vt:lpstr>
      <vt:lpstr>References</vt:lpstr>
      <vt:lpstr>Any 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Optimization of a simple Truss structure using Particle Swarm Optimization </dc:title>
  <dc:creator>Breno Coscarelli</dc:creator>
  <cp:lastModifiedBy>Breno Coscarelli</cp:lastModifiedBy>
  <cp:revision>3</cp:revision>
  <dcterms:created xsi:type="dcterms:W3CDTF">2023-11-28T17:52:03Z</dcterms:created>
  <dcterms:modified xsi:type="dcterms:W3CDTF">2023-11-29T06:52:16Z</dcterms:modified>
</cp:coreProperties>
</file>