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8358" y="1438246"/>
            <a:ext cx="8791575" cy="781252"/>
          </a:xfrm>
        </p:spPr>
        <p:txBody>
          <a:bodyPr>
            <a:normAutofit fontScale="90000"/>
          </a:bodyPr>
          <a:lstStyle/>
          <a:p>
            <a:r>
              <a:rPr lang="pt-BR" cap="none" dirty="0"/>
              <a:t>Trabalho de Conclusão de Curso</a:t>
            </a:r>
            <a:br>
              <a:rPr lang="pt-BR" cap="none" dirty="0"/>
            </a:br>
            <a:r>
              <a:rPr lang="pt-BR" cap="none" dirty="0"/>
              <a:t>Pós Graduação – Ciência de Dados e Big Data – PUC MINAS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8357" y="2887804"/>
            <a:ext cx="8791575" cy="1655762"/>
          </a:xfrm>
        </p:spPr>
        <p:txBody>
          <a:bodyPr/>
          <a:lstStyle/>
          <a:p>
            <a:endParaRPr lang="pt-BR" dirty="0"/>
          </a:p>
          <a:p>
            <a:r>
              <a:rPr lang="pt-BR" sz="2400" b="1" dirty="0"/>
              <a:t>PREDIÇÃO DA NOTA FINAL NO ENEM UTILIZANDO TÉCNICAS DE APRENDIZADO DE MÁQUINA 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68357" y="4543566"/>
            <a:ext cx="562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cap="all" dirty="0">
                <a:solidFill>
                  <a:schemeClr val="tx2"/>
                </a:solidFill>
              </a:rPr>
              <a:t>Breno Augusto Vieira Moreira</a:t>
            </a:r>
          </a:p>
        </p:txBody>
      </p:sp>
    </p:spTree>
    <p:extLst>
      <p:ext uri="{BB962C8B-B14F-4D97-AF65-F5344CB8AC3E}">
        <p14:creationId xmlns:p14="http://schemas.microsoft.com/office/powerpoint/2010/main" val="42026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Métricas de Performance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211185"/>
            <a:ext cx="86474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R-Squared (R2) – </a:t>
            </a:r>
            <a:r>
              <a:rPr lang="en-US" sz="2400" dirty="0" err="1"/>
              <a:t>Coeficiente</a:t>
            </a:r>
            <a:r>
              <a:rPr lang="en-US" sz="2400" dirty="0"/>
              <a:t> de </a:t>
            </a:r>
            <a:r>
              <a:rPr lang="en-US" sz="2400" dirty="0" err="1"/>
              <a:t>Determinação</a:t>
            </a:r>
            <a:r>
              <a:rPr lang="en-US" sz="2400" dirty="0"/>
              <a:t>: </a:t>
            </a:r>
            <a:r>
              <a:rPr lang="pt-BR" dirty="0"/>
              <a:t>razão entre a variância do estimador e a variância das observações.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(MAE): </a:t>
            </a:r>
            <a:r>
              <a:rPr lang="pt-BR" dirty="0"/>
              <a:t>cálculo do erro absoluto médio, ou seja, a média dos erros entre o valor previsto e o valor observado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Root Mean Squared Error (RMSE): </a:t>
            </a:r>
            <a:r>
              <a:rPr lang="pt-BR" dirty="0"/>
              <a:t>raiz quadrada da média dos erros entre o valor previsto e o valor observado, elevados ao quadrado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Tempo de Execução: </a:t>
            </a:r>
            <a:r>
              <a:rPr lang="pt-BR" dirty="0"/>
              <a:t>tempo total gasto pelo algoritmo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89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Resultados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18354"/>
              </p:ext>
            </p:extLst>
          </p:nvPr>
        </p:nvGraphicFramePr>
        <p:xfrm>
          <a:off x="1876423" y="3579244"/>
          <a:ext cx="8791576" cy="211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7894">
                  <a:extLst>
                    <a:ext uri="{9D8B030D-6E8A-4147-A177-3AD203B41FA5}">
                      <a16:colId xmlns:a16="http://schemas.microsoft.com/office/drawing/2014/main" val="1954949190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804583871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3172455149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3116105094"/>
                    </a:ext>
                  </a:extLst>
                </a:gridCol>
              </a:tblGrid>
              <a:tr h="367910">
                <a:tc>
                  <a:txBody>
                    <a:bodyPr/>
                    <a:lstStyle/>
                    <a:p>
                      <a:r>
                        <a:rPr lang="pt-BR" dirty="0"/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Regressão</a:t>
                      </a:r>
                      <a:r>
                        <a:rPr lang="pt-BR" baseline="0" dirty="0"/>
                        <a:t> Linear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XGBoost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56888"/>
                  </a:ext>
                </a:extLst>
              </a:tr>
              <a:tr h="367910">
                <a:tc>
                  <a:txBody>
                    <a:bodyPr/>
                    <a:lstStyle/>
                    <a:p>
                      <a:r>
                        <a:rPr lang="pt-B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01960"/>
                  </a:ext>
                </a:extLst>
              </a:tr>
              <a:tr h="367910">
                <a:tc>
                  <a:txBody>
                    <a:bodyPr/>
                    <a:lstStyle/>
                    <a:p>
                      <a:r>
                        <a:rPr lang="pt-B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78,43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70,08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0546"/>
                  </a:ext>
                </a:extLst>
              </a:tr>
              <a:tr h="367910">
                <a:tc>
                  <a:txBody>
                    <a:bodyPr/>
                    <a:lstStyle/>
                    <a:p>
                      <a:r>
                        <a:rPr lang="pt-B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10107"/>
                  </a:ext>
                </a:extLst>
              </a:tr>
              <a:tr h="635023">
                <a:tc>
                  <a:txBody>
                    <a:bodyPr/>
                    <a:lstStyle/>
                    <a:p>
                      <a:r>
                        <a:rPr lang="pt-BR" dirty="0"/>
                        <a:t>Tempo de Execução (segundos)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894,80 (14 minutos)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60583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876422" y="2000842"/>
            <a:ext cx="8791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XGBoost</a:t>
            </a:r>
            <a:r>
              <a:rPr lang="pt-BR" sz="2000" dirty="0"/>
              <a:t> foi o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Chegou próximo a nota observada em 59% das vezes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Melhor custo/benefício em consumo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6471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Resultados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76423" y="2302625"/>
            <a:ext cx="7755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Overfitting</a:t>
            </a:r>
            <a:r>
              <a:rPr lang="pt-BR" sz="2000" dirty="0"/>
              <a:t> ainda presente, resultando em melhores resultados para os clusters 2 e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Situações de baixa renda afetam a nota final - implementação de políticas públicas para diminuição de desigualdades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Feature</a:t>
            </a:r>
            <a:r>
              <a:rPr lang="pt-BR" sz="2000" dirty="0"/>
              <a:t> </a:t>
            </a:r>
            <a:r>
              <a:rPr lang="pt-BR" sz="2000" dirty="0" err="1"/>
              <a:t>Engineering</a:t>
            </a:r>
            <a:r>
              <a:rPr lang="pt-BR" sz="2000" dirty="0"/>
              <a:t> e estudo mais aprofundado dos </a:t>
            </a:r>
            <a:r>
              <a:rPr lang="pt-BR" sz="2000" dirty="0" err="1"/>
              <a:t>hiper</a:t>
            </a:r>
            <a:r>
              <a:rPr lang="pt-BR" sz="2000" dirty="0"/>
              <a:t> parâmetros</a:t>
            </a:r>
          </a:p>
        </p:txBody>
      </p:sp>
    </p:spTree>
    <p:extLst>
      <p:ext uri="{BB962C8B-B14F-4D97-AF65-F5344CB8AC3E}">
        <p14:creationId xmlns:p14="http://schemas.microsoft.com/office/powerpoint/2010/main" val="20858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2820786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OBRIGADO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brenoavm@gmail.com</a:t>
            </a:r>
          </a:p>
        </p:txBody>
      </p:sp>
    </p:spTree>
    <p:extLst>
      <p:ext uri="{BB962C8B-B14F-4D97-AF65-F5344CB8AC3E}">
        <p14:creationId xmlns:p14="http://schemas.microsoft.com/office/powerpoint/2010/main" val="35147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Contextualização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186247"/>
            <a:ext cx="93291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Enem – Exame Nacional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Cerca de 6 milhões de candidatos por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Porta de entrada para Universidades e para aquisição de bolsas de estudo no FIES e PROUNI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Questionário socioeconômico – 25 questões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Quantidade de pessoas que moram na mesma residência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Renda mensal familiar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Grau de escolaridade dos pais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Possui geladeira ou máquina de lavar em casa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1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Problema Proposto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543695"/>
            <a:ext cx="8546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Prever a nota final no exame do ENEM baseando-se nas respostas do questionário socioeconômico e em dados estatísticos/indicadores do IBGE para o município de residência do candidato</a:t>
            </a:r>
          </a:p>
        </p:txBody>
      </p:sp>
    </p:spTree>
    <p:extLst>
      <p:ext uri="{BB962C8B-B14F-4D97-AF65-F5344CB8AC3E}">
        <p14:creationId xmlns:p14="http://schemas.microsoft.com/office/powerpoint/2010/main" val="2443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Coleta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094807"/>
            <a:ext cx="91107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Sites de dados abertos do governo</a:t>
            </a:r>
          </a:p>
          <a:p>
            <a:endParaRPr lang="pt-BR" sz="2000" dirty="0"/>
          </a:p>
          <a:p>
            <a:r>
              <a:rPr lang="pt-BR" sz="2000" dirty="0"/>
              <a:t>	• INEP (Instituto Nacional de Estudos e Pesquisas Educacionais Anísio Teixeira): para os </a:t>
            </a:r>
            <a:r>
              <a:rPr lang="pt-BR" sz="2000" dirty="0" err="1"/>
              <a:t>microdados</a:t>
            </a:r>
            <a:r>
              <a:rPr lang="pt-BR" sz="2000" dirty="0"/>
              <a:t> do ENEM 2019 e seu dicionário</a:t>
            </a:r>
          </a:p>
          <a:p>
            <a:r>
              <a:rPr lang="pt-BR" sz="2000" dirty="0"/>
              <a:t>	• Sidra IBGE (Instituto Brasileiro de Geografia e Estatística): para as informações estatísticas de todos os municípios brasileiros</a:t>
            </a:r>
          </a:p>
          <a:p>
            <a:r>
              <a:rPr lang="pt-BR" sz="2000" dirty="0"/>
              <a:t>	• Atlas Brasil: para os dados sobre o Índice de Desenvolvimento Humano Municipal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82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Tratamento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078181"/>
            <a:ext cx="3568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Pentaho</a:t>
            </a:r>
            <a:r>
              <a:rPr lang="pt-BR" sz="2000" dirty="0"/>
              <a:t> Data </a:t>
            </a:r>
            <a:r>
              <a:rPr lang="pt-BR" sz="2000" dirty="0" err="1"/>
              <a:t>Integration</a:t>
            </a:r>
            <a:r>
              <a:rPr lang="pt-BR" sz="2000" dirty="0"/>
              <a:t> (PDI)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2769235"/>
            <a:ext cx="9935318" cy="245238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415474" y="5512568"/>
            <a:ext cx="531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Tempo Final: 2 min e 26 </a:t>
            </a:r>
            <a:r>
              <a:rPr lang="pt-BR" dirty="0" err="1"/>
              <a:t>seg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Análise e Exploração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76423" y="2119745"/>
            <a:ext cx="933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Inexistência de registros nulos ou duplicados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Distribuição concentrada próxima da média 500 – </a:t>
            </a:r>
            <a:r>
              <a:rPr lang="pt-BR" dirty="0" err="1"/>
              <a:t>Overfitting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Balanceamento – 400 mil 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3" y="3572408"/>
            <a:ext cx="3893911" cy="25291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59" y="3572408"/>
            <a:ext cx="3909175" cy="25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Análise e Exploração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53490" y="1978429"/>
            <a:ext cx="88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Matriz de Correlação – Quais colunas mais influenciam na nota final?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28" y="2624760"/>
            <a:ext cx="4182553" cy="34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Análise e Exploração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1970117"/>
            <a:ext cx="75063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Perguntas do questionário socioeconômico mais influentes na nota final: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Q006 - Qual é a renda mensal de sua família? (Some a sua renda com a dos seus familiares.)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Q024 - Na sua residência tem computador?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Q008 - Na sua residência tem banheiro?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Q010 - Na sua residência tem carro?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Q002 - Até que série sua mãe, ou a mulher responsável por você, estudou?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4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656851"/>
            <a:ext cx="8791575" cy="781252"/>
          </a:xfrm>
        </p:spPr>
        <p:txBody>
          <a:bodyPr>
            <a:normAutofit/>
          </a:bodyPr>
          <a:lstStyle/>
          <a:p>
            <a:r>
              <a:rPr lang="pt-BR" cap="none" dirty="0"/>
              <a:t>Modelos de </a:t>
            </a:r>
            <a:r>
              <a:rPr lang="pt-BR" cap="none" dirty="0" err="1"/>
              <a:t>Machine</a:t>
            </a:r>
            <a:r>
              <a:rPr lang="pt-BR" cap="none" dirty="0"/>
              <a:t> Learning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6423" y="2003367"/>
            <a:ext cx="8647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Regressão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Árvores de Decisão – Bons para grande volume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Random</a:t>
            </a:r>
            <a:r>
              <a:rPr lang="pt-BR" sz="2400" dirty="0"/>
              <a:t>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XGBoost</a:t>
            </a:r>
            <a:r>
              <a:rPr lang="pt-BR" sz="2400" dirty="0"/>
              <a:t> – Vencedor de desafios no </a:t>
            </a:r>
            <a:r>
              <a:rPr lang="pt-BR" sz="2400" dirty="0" err="1"/>
              <a:t>Kaggle</a:t>
            </a:r>
            <a:endParaRPr lang="pt-BR" sz="2400" dirty="0"/>
          </a:p>
          <a:p>
            <a:pPr lvl="1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Modelos Supervisionados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Etapas de Validação Cruzada (K-</a:t>
            </a:r>
            <a:r>
              <a:rPr lang="pt-BR" sz="2400" dirty="0" err="1"/>
              <a:t>Fold</a:t>
            </a:r>
            <a:r>
              <a:rPr lang="pt-BR" sz="2400" dirty="0"/>
              <a:t>, k=5) e </a:t>
            </a:r>
            <a:r>
              <a:rPr lang="pt-BR" sz="2400" dirty="0" err="1"/>
              <a:t>Tuning</a:t>
            </a:r>
            <a:r>
              <a:rPr lang="pt-BR" sz="2400" dirty="0"/>
              <a:t> de </a:t>
            </a:r>
            <a:r>
              <a:rPr lang="pt-BR" sz="2400" dirty="0" err="1"/>
              <a:t>Hiper</a:t>
            </a:r>
            <a:r>
              <a:rPr lang="pt-BR" sz="2400" dirty="0"/>
              <a:t> Parâmetros (Grid </a:t>
            </a:r>
            <a:r>
              <a:rPr lang="pt-BR" sz="2400" dirty="0" err="1"/>
              <a:t>Search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39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116</TotalTime>
  <Words>547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Trabalho de Conclusão de Curso Pós Graduação – Ciência de Dados e Big Data – PUC MINAS</vt:lpstr>
      <vt:lpstr>Contextualização</vt:lpstr>
      <vt:lpstr>Problema Proposto</vt:lpstr>
      <vt:lpstr>Coleta de Dados</vt:lpstr>
      <vt:lpstr>Tratamento de Dados</vt:lpstr>
      <vt:lpstr>Análise e Exploração</vt:lpstr>
      <vt:lpstr>Análise e Exploração</vt:lpstr>
      <vt:lpstr>Análise e Exploração</vt:lpstr>
      <vt:lpstr>Modelos de Machine Learning</vt:lpstr>
      <vt:lpstr>Métricas de Performance</vt:lpstr>
      <vt:lpstr>Resultados</vt:lpstr>
      <vt:lpstr>Resultados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– Ciência de dados e big data – Puc minas</dc:title>
  <dc:creator>BRENO AUGUSTO VIEIRA MOREIRA</dc:creator>
  <cp:lastModifiedBy>BRENO AUGUSTO VIEIRA MOREIRA</cp:lastModifiedBy>
  <cp:revision>27</cp:revision>
  <dcterms:created xsi:type="dcterms:W3CDTF">2021-02-04T12:58:25Z</dcterms:created>
  <dcterms:modified xsi:type="dcterms:W3CDTF">2021-02-04T16:31:19Z</dcterms:modified>
</cp:coreProperties>
</file>