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 SemiBold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Share Tec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AdventProSemiBold-italic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AdventProSemiBold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7fdd9b0e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7fdd9b0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7fdd9b0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7fdd9b0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7fdd9b0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7fdd9b0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7fdd9b0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7fdd9b0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7fdd9b0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7fdd9b0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7fdd9b0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7fdd9b0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11900" y="27452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Projeto e Otimização de Algorítimos</a:t>
            </a:r>
            <a:endParaRPr b="1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53411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 Coloração de Grafos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2979525" y="35378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Breno Cardoso Bezerra de Menezes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Nerline Bicinthe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1" type="body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100"/>
              <a:t>Atribuir cores aos vértices de um grafo.</a:t>
            </a:r>
            <a:br>
              <a:rPr lang="en" sz="2100"/>
            </a:br>
            <a:endParaRPr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100"/>
              <a:t>Regras:</a:t>
            </a:r>
            <a:endParaRPr b="1"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2100"/>
              <a:t>Vértices adjacentes não podem ter a mesma cor.</a:t>
            </a:r>
            <a:endParaRPr b="1"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2100"/>
              <a:t>Usar o menor número possível de cores.</a:t>
            </a:r>
            <a:br>
              <a:rPr b="1" lang="en" sz="2100"/>
            </a:br>
            <a:endParaRPr b="1" sz="21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100"/>
              <a:t>Exemplo de Aplicações:</a:t>
            </a:r>
            <a:endParaRPr b="1"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2100"/>
              <a:t>Alocação de frequências de rádio.</a:t>
            </a:r>
            <a:endParaRPr b="1"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2100"/>
              <a:t>Programação de horários.</a:t>
            </a:r>
            <a:endParaRPr b="1" sz="21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2100"/>
              <a:t>Problemas de mapas.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618825" y="411675"/>
            <a:ext cx="722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 que é a Coloração de Grafos?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Atribui cores aos vértices um por um.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Regra:</a:t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Atribuir a menor cor disponível que não conflite com os vizinhos.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Não garante o número mínimo absoluto de cores, mas é eficiente.</a:t>
            </a:r>
            <a:br>
              <a:rPr lang="en" sz="1700"/>
            </a:br>
            <a:endParaRPr sz="1700"/>
          </a:p>
        </p:txBody>
      </p:sp>
      <p:sp>
        <p:nvSpPr>
          <p:cNvPr id="470" name="Google Shape;470;p25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Algoritmo Guloso de Coloração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(0)---(1)---(2)</a:t>
            </a: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r>
              <a:rPr b="1" lang="en" sz="1700" u="sng"/>
              <a:t>| 	</a:t>
            </a:r>
            <a:r>
              <a:rPr b="1" lang="en" sz="1700"/>
              <a:t>   </a:t>
            </a:r>
            <a:r>
              <a:rPr b="1" lang="en" sz="1700" u="sng"/>
              <a:t>| 	</a:t>
            </a:r>
            <a:r>
              <a:rPr b="1" lang="en" sz="1700"/>
              <a:t>     </a:t>
            </a:r>
            <a:r>
              <a:rPr b="1" lang="en" sz="1700" u="sng"/>
              <a:t>|</a:t>
            </a:r>
            <a:endParaRPr b="1" sz="1700" u="sng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 u="sng"/>
              <a:t>(3)---(4)---(5)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 u="sng"/>
              <a:t>0  1  1  1  0  0</a:t>
            </a:r>
            <a:br>
              <a:rPr b="1" lang="en" sz="1700" u="sng"/>
            </a:br>
            <a:r>
              <a:rPr b="1" lang="en" sz="1700" u="sng"/>
              <a:t>1  0  1  0  1  0</a:t>
            </a:r>
            <a:br>
              <a:rPr b="1" lang="en" sz="1700" u="sng"/>
            </a:br>
            <a:r>
              <a:rPr b="1" lang="en" sz="1700" u="sng"/>
              <a:t>1  1  0  0  0  1</a:t>
            </a:r>
            <a:br>
              <a:rPr b="1" lang="en" sz="1700" u="sng"/>
            </a:br>
            <a:r>
              <a:rPr b="1" lang="en" sz="1700" u="sng"/>
              <a:t>1  0  0  0  1  0</a:t>
            </a:r>
            <a:br>
              <a:rPr b="1" lang="en" sz="1700" u="sng"/>
            </a:br>
            <a:r>
              <a:rPr b="1" lang="en" sz="1700" u="sng"/>
              <a:t>0  1  0  1  0  1</a:t>
            </a:r>
            <a:br>
              <a:rPr b="1" lang="en" sz="1700" u="sng"/>
            </a:br>
            <a:r>
              <a:rPr b="1" lang="en" sz="1700" u="sng"/>
              <a:t>0  0  1  0  1  0</a:t>
            </a:r>
            <a:br>
              <a:rPr lang="en" sz="1700"/>
            </a:br>
            <a:endParaRPr sz="1700"/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Matriz de Adjacência</a:t>
            </a:r>
            <a:endParaRPr sz="4300"/>
          </a:p>
        </p:txBody>
      </p:sp>
      <p:sp>
        <p:nvSpPr>
          <p:cNvPr id="477" name="Google Shape;477;p26"/>
          <p:cNvSpPr/>
          <p:nvPr/>
        </p:nvSpPr>
        <p:spPr>
          <a:xfrm>
            <a:off x="4772925" y="2638450"/>
            <a:ext cx="14700" cy="29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4646925" y="2601250"/>
            <a:ext cx="266700" cy="33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919000" y="1319225"/>
            <a:ext cx="27570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Matriz de Adjacência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Representação usada no código: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 indica conexão entre os vértices.</a:t>
            </a:r>
            <a:b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 indica ausência de conexão.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Atribuir a primeira cor ao primeiro vértice.</a:t>
            </a:r>
            <a:br>
              <a:rPr b="1" lang="en" sz="1700"/>
            </a:br>
            <a:endParaRPr b="1"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Para cada vértice:</a:t>
            </a:r>
            <a:endParaRPr b="1"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Verificar as cores dos vizinhos.</a:t>
            </a:r>
            <a:endParaRPr b="1"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Usar a menor cor disponível.</a:t>
            </a:r>
            <a:br>
              <a:rPr b="1" lang="en" sz="1700"/>
            </a:br>
            <a:endParaRPr b="1"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Repetir para todos os vértices.</a:t>
            </a:r>
            <a:br>
              <a:rPr lang="en" sz="1700"/>
            </a:br>
            <a:br>
              <a:rPr lang="en" sz="1700"/>
            </a:br>
            <a:endParaRPr sz="1700"/>
          </a:p>
        </p:txBody>
      </p:sp>
      <p:sp>
        <p:nvSpPr>
          <p:cNvPr id="485" name="Google Shape;485;p27"/>
          <p:cNvSpPr txBox="1"/>
          <p:nvPr>
            <p:ph type="ctrTitle"/>
          </p:nvPr>
        </p:nvSpPr>
        <p:spPr>
          <a:xfrm>
            <a:off x="618825" y="411675"/>
            <a:ext cx="848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Passos do Algoritmo Guloso</a:t>
            </a:r>
            <a:endParaRPr sz="4300"/>
          </a:p>
        </p:txBody>
      </p:sp>
      <p:pic>
        <p:nvPicPr>
          <p:cNvPr id="486" name="Google Shape;4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874" y="3044950"/>
            <a:ext cx="5058400" cy="2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(</a:t>
            </a:r>
            <a:r>
              <a:rPr b="1" lang="en" sz="1700" u="sng">
                <a:solidFill>
                  <a:srgbClr val="FF0000"/>
                </a:solidFill>
              </a:rPr>
              <a:t>0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00FFFF"/>
                </a:solidFill>
              </a:rPr>
              <a:t>1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FF0000"/>
                </a:solidFill>
              </a:rPr>
              <a:t>2</a:t>
            </a:r>
            <a:r>
              <a:rPr b="1" lang="en" sz="1700" u="sng"/>
              <a:t>)</a:t>
            </a: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r>
              <a:rPr b="1" lang="en" sz="1700" u="sng"/>
              <a:t>| 	</a:t>
            </a:r>
            <a:r>
              <a:rPr b="1" lang="en" sz="1700"/>
              <a:t>   </a:t>
            </a:r>
            <a:r>
              <a:rPr b="1" lang="en" sz="1700" u="sng"/>
              <a:t>| 	</a:t>
            </a:r>
            <a:r>
              <a:rPr b="1" lang="en" sz="1700"/>
              <a:t>     </a:t>
            </a:r>
            <a:r>
              <a:rPr b="1" lang="en" sz="1700" u="sng"/>
              <a:t>|</a:t>
            </a: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 u="sng"/>
              <a:t>(</a:t>
            </a:r>
            <a:r>
              <a:rPr b="1" lang="en" sz="1700" u="sng">
                <a:solidFill>
                  <a:srgbClr val="00FFFF"/>
                </a:solidFill>
              </a:rPr>
              <a:t>3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FF0000"/>
                </a:solidFill>
              </a:rPr>
              <a:t>4</a:t>
            </a:r>
            <a:r>
              <a:rPr b="1" lang="en" sz="1700" u="sng"/>
              <a:t>)---(</a:t>
            </a:r>
            <a:r>
              <a:rPr b="1" lang="en" sz="1700" u="sng">
                <a:solidFill>
                  <a:srgbClr val="00FFFF"/>
                </a:solidFill>
              </a:rPr>
              <a:t>5</a:t>
            </a:r>
            <a:r>
              <a:rPr b="1" lang="en" sz="1700" u="sng"/>
              <a:t>)</a:t>
            </a:r>
            <a:br>
              <a:rPr b="1" lang="en" sz="1700" u="sng"/>
            </a:br>
            <a:endParaRPr b="1" sz="17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Cores atribuídas:</a:t>
            </a:r>
            <a:endParaRPr b="1" sz="1600" u="sng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Vértice 0: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1: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br>
              <a:rPr b="1" lang="en" sz="1600"/>
            </a:br>
            <a:r>
              <a:rPr b="1" lang="en" sz="1600"/>
              <a:t>Vértice 2: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3: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br>
              <a:rPr b="1" lang="en" sz="1600"/>
            </a:br>
            <a:r>
              <a:rPr b="1" lang="en" sz="1600"/>
              <a:t>Vértice 4: </a:t>
            </a:r>
            <a:r>
              <a:rPr b="1" lang="en" sz="1600">
                <a:solidFill>
                  <a:srgbClr val="FF0000"/>
                </a:solidFill>
              </a:rPr>
              <a:t>Cor 0</a:t>
            </a:r>
            <a:br>
              <a:rPr b="1" lang="en" sz="1600"/>
            </a:br>
            <a:r>
              <a:rPr b="1" lang="en" sz="1600"/>
              <a:t>Vértice 5: </a:t>
            </a:r>
            <a:r>
              <a:rPr b="1" lang="en" sz="1600">
                <a:solidFill>
                  <a:srgbClr val="00FFFF"/>
                </a:solidFill>
              </a:rPr>
              <a:t>Cor 1</a:t>
            </a:r>
            <a:endParaRPr b="1" sz="16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"/>
          </a:p>
        </p:txBody>
      </p:sp>
      <p:sp>
        <p:nvSpPr>
          <p:cNvPr id="492" name="Google Shape;492;p28"/>
          <p:cNvSpPr txBox="1"/>
          <p:nvPr>
            <p:ph type="ctrTitle"/>
          </p:nvPr>
        </p:nvSpPr>
        <p:spPr>
          <a:xfrm>
            <a:off x="618825" y="411675"/>
            <a:ext cx="675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Exemplo de Coloração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 cada vértice, verificamos todos os adjacentes.</a:t>
            </a:r>
            <a:endParaRPr sz="17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Complexidade: O(V²) (para matriz de adjacência).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Complexidade de Espaço:</a:t>
            </a:r>
            <a:br>
              <a:rPr lang="en" sz="1700"/>
            </a:br>
            <a:endParaRPr sz="1700"/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	Armazena a matriz: O(V²).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98" name="Google Shape;498;p29"/>
          <p:cNvSpPr txBox="1"/>
          <p:nvPr>
            <p:ph type="ctrTitle"/>
          </p:nvPr>
        </p:nvSpPr>
        <p:spPr>
          <a:xfrm>
            <a:off x="618825" y="411675"/>
            <a:ext cx="818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Complexidade de Tempo:</a:t>
            </a:r>
            <a:endParaRPr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 algoritmo guloso é eficiente para o problema de coloração de grafos.</a:t>
            </a:r>
            <a:endParaRPr sz="19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-349250" lvl="0" marL="457200" rtl="0" algn="just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Não garante a solução ótima (número mínimo de cores), mas é uma boa aproximação.</a:t>
            </a:r>
            <a:endParaRPr sz="19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-3492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Aplicável a problemas práticos de grande escala.</a:t>
            </a:r>
            <a:endParaRPr sz="1900"/>
          </a:p>
        </p:txBody>
      </p:sp>
      <p:sp>
        <p:nvSpPr>
          <p:cNvPr id="504" name="Google Shape;504;p30"/>
          <p:cNvSpPr txBox="1"/>
          <p:nvPr>
            <p:ph type="ctrTitle"/>
          </p:nvPr>
        </p:nvSpPr>
        <p:spPr>
          <a:xfrm>
            <a:off x="618825" y="411675"/>
            <a:ext cx="818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Conclusão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