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dvent Pro SemiBold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Condensed Medium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Share Tech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Condensed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CondensedMedium-italic.fntdata"/><Relationship Id="rId23" Type="http://schemas.openxmlformats.org/officeDocument/2006/relationships/font" Target="fonts/FiraSans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FiraSansCondensedMedium-boldItalic.fntdata"/><Relationship Id="rId28" Type="http://schemas.openxmlformats.org/officeDocument/2006/relationships/font" Target="fonts/ShareTech-regular.fnt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SemiBold-bold.fntdata"/><Relationship Id="rId14" Type="http://schemas.openxmlformats.org/officeDocument/2006/relationships/font" Target="fonts/AdventProSemiBold-regular.fntdata"/><Relationship Id="rId17" Type="http://schemas.openxmlformats.org/officeDocument/2006/relationships/font" Target="fonts/AdventProSemiBold-boldItalic.fntdata"/><Relationship Id="rId16" Type="http://schemas.openxmlformats.org/officeDocument/2006/relationships/font" Target="fonts/AdventProSemiBold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7fdd9b0e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7fdd9b0e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7fdd9b0e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7fdd9b0e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d63d34d5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d63d34d5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17fdd9b0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17fdd9b0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66d8227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66d8227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17fdd9b0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17fdd9b0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7fdd9b0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17fdd9b0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11900" y="274521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Projeto e Otimização de Algorítimos</a:t>
            </a:r>
            <a:endParaRPr b="1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534113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de Coloração de Grafos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3"/>
          <p:cNvSpPr txBox="1"/>
          <p:nvPr>
            <p:ph idx="1" type="subTitle"/>
          </p:nvPr>
        </p:nvSpPr>
        <p:spPr>
          <a:xfrm>
            <a:off x="2979525" y="353781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Breno Cardoso Bezerra de Menezes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Nerline Bicinthe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>
            <p:ph idx="1" type="body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Atribuir cores aos vértices de um grafo.</a:t>
            </a:r>
            <a:br>
              <a:rPr lang="en" sz="2100"/>
            </a:br>
            <a:endParaRPr sz="21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Regras: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Vértices adjacentes não podem ter a mesma cor.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Usar o menor número possível de cores.</a:t>
            </a:r>
            <a:br>
              <a:rPr lang="en" sz="2100"/>
            </a:br>
            <a:endParaRPr sz="21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100"/>
              <a:t>Exemplo de Aplicações:</a:t>
            </a:r>
            <a:endParaRPr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Alocação de frequências de rádio.</a:t>
            </a:r>
            <a:endParaRPr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Programação de horários.</a:t>
            </a:r>
            <a:endParaRPr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2100"/>
              <a:t>Problemas de mapas.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618825" y="411675"/>
            <a:ext cx="722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O que é a Coloração de Grafos?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Começar colorindo o primeiro vértice com a cor 0.</a:t>
            </a:r>
            <a:endParaRPr sz="20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Para cada vértice subsequente: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a) Verificar as cores dos vértices adjacentes;</a:t>
            </a:r>
            <a:r>
              <a:rPr lang="en" sz="2000"/>
              <a:t>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b) Marcar essas cores como indisponíveis;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c) Atribuir a menor cor disponível ao vértice atual.</a:t>
            </a:r>
            <a:br>
              <a:rPr lang="en" sz="1700"/>
            </a:br>
            <a:endParaRPr sz="1700"/>
          </a:p>
        </p:txBody>
      </p:sp>
      <p:sp>
        <p:nvSpPr>
          <p:cNvPr id="470" name="Google Shape;470;p25"/>
          <p:cNvSpPr txBox="1"/>
          <p:nvPr>
            <p:ph type="ctrTitle"/>
          </p:nvPr>
        </p:nvSpPr>
        <p:spPr>
          <a:xfrm>
            <a:off x="618825" y="411675"/>
            <a:ext cx="848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Algoritmo Guloso de Coloração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(0)---(1)---(2)</a:t>
            </a:r>
            <a:endParaRPr b="1" sz="17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 </a:t>
            </a:r>
            <a:r>
              <a:rPr b="1" lang="en" sz="1700" u="sng"/>
              <a:t>| 	</a:t>
            </a:r>
            <a:r>
              <a:rPr b="1" lang="en" sz="1700"/>
              <a:t>   </a:t>
            </a:r>
            <a:r>
              <a:rPr b="1" lang="en" sz="1700" u="sng"/>
              <a:t>| 	</a:t>
            </a:r>
            <a:r>
              <a:rPr b="1" lang="en" sz="1700"/>
              <a:t>     </a:t>
            </a:r>
            <a:r>
              <a:rPr b="1" lang="en" sz="1700" u="sng"/>
              <a:t>|</a:t>
            </a:r>
            <a:endParaRPr b="1" sz="1700" u="sng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 u="sng"/>
              <a:t>(3)---(4)---(5)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 u="sng"/>
              <a:t>0  1  0  1  0  0</a:t>
            </a:r>
            <a:br>
              <a:rPr b="1" lang="en" sz="1700" u="sng"/>
            </a:br>
            <a:r>
              <a:rPr b="1" lang="en" sz="1700" u="sng"/>
              <a:t>1  0  1  0  1  0</a:t>
            </a:r>
            <a:br>
              <a:rPr b="1" lang="en" sz="1700" u="sng"/>
            </a:br>
            <a:r>
              <a:rPr b="1" lang="en" sz="1700" u="sng"/>
              <a:t>0  1  0  0  0  1</a:t>
            </a:r>
            <a:br>
              <a:rPr b="1" lang="en" sz="1700" u="sng"/>
            </a:br>
            <a:r>
              <a:rPr b="1" lang="en" sz="1700" u="sng"/>
              <a:t>1  0  0  0  1  0</a:t>
            </a:r>
            <a:br>
              <a:rPr b="1" lang="en" sz="1700" u="sng"/>
            </a:br>
            <a:r>
              <a:rPr b="1" lang="en" sz="1700" u="sng"/>
              <a:t>0  1  0  1  0  1</a:t>
            </a:r>
            <a:br>
              <a:rPr b="1" lang="en" sz="1700" u="sng"/>
            </a:br>
            <a:r>
              <a:rPr b="1" lang="en" sz="1700" u="sng"/>
              <a:t>0  0  1  0  1  0</a:t>
            </a:r>
            <a:br>
              <a:rPr lang="en" sz="1700"/>
            </a:br>
            <a:endParaRPr sz="1700"/>
          </a:p>
        </p:txBody>
      </p:sp>
      <p:sp>
        <p:nvSpPr>
          <p:cNvPr id="476" name="Google Shape;476;p26"/>
          <p:cNvSpPr txBox="1"/>
          <p:nvPr>
            <p:ph type="ctrTitle"/>
          </p:nvPr>
        </p:nvSpPr>
        <p:spPr>
          <a:xfrm>
            <a:off x="618825" y="411675"/>
            <a:ext cx="848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Matriz de Adjacência</a:t>
            </a:r>
            <a:endParaRPr sz="4300"/>
          </a:p>
        </p:txBody>
      </p:sp>
      <p:sp>
        <p:nvSpPr>
          <p:cNvPr id="477" name="Google Shape;477;p26"/>
          <p:cNvSpPr/>
          <p:nvPr/>
        </p:nvSpPr>
        <p:spPr>
          <a:xfrm>
            <a:off x="4772925" y="2638450"/>
            <a:ext cx="14700" cy="29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4646925" y="2601250"/>
            <a:ext cx="266700" cy="33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9" name="Google Shape;479;p26"/>
          <p:cNvSpPr txBox="1"/>
          <p:nvPr/>
        </p:nvSpPr>
        <p:spPr>
          <a:xfrm>
            <a:off x="911575" y="1393350"/>
            <a:ext cx="27570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Matriz de Adjacência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Representação usada no código: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 indica conexão entre os vértices.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 indica ausência de conexão.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5655900" y="1348650"/>
            <a:ext cx="34881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Por exemplo: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{0, 1, 0, 1, 0, 0} significa:</a:t>
            </a:r>
            <a:b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Vértice 0 está conectado ao vértice 1</a:t>
            </a:r>
            <a:b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Vértice 0 está conectado ao vértice 3</a:t>
            </a:r>
            <a:b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Não está conectado a outros vértices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50" y="152400"/>
            <a:ext cx="51589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vvic"/>
              <a:buAutoNum type="arabicPeriod"/>
            </a:pPr>
            <a:r>
              <a:rPr lang="en" sz="1700"/>
              <a:t>Array result armazena a cor de cada vértice;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vvic"/>
              <a:buAutoNum type="arabicPeriod"/>
            </a:pPr>
            <a:r>
              <a:rPr lang="en" sz="1700"/>
              <a:t>Array available rastreia quais cores podem ser usadas para cada vértice;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vvic"/>
              <a:buAutoNum type="arabicPeriod"/>
            </a:pPr>
            <a:r>
              <a:rPr lang="en" sz="1700"/>
              <a:t>O algoritmo itera pelos vértices, começando do segundo vértice (índice 1);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vvic"/>
              <a:buAutoNum type="arabicPeriod"/>
            </a:pPr>
            <a:r>
              <a:rPr lang="en" sz="1700"/>
              <a:t>Para cada vértice, verifica os vértices adjacentes e suas cores;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ivvic"/>
              <a:buAutoNum type="arabicPeriod"/>
            </a:pPr>
            <a:r>
              <a:rPr lang="en" sz="1700"/>
              <a:t>Em seguida, atribui o menor número de cor que não foi usado por vértices adjacentes.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91" name="Google Shape;491;p28"/>
          <p:cNvSpPr txBox="1"/>
          <p:nvPr>
            <p:ph type="ctrTitle"/>
          </p:nvPr>
        </p:nvSpPr>
        <p:spPr>
          <a:xfrm>
            <a:off x="618825" y="411675"/>
            <a:ext cx="675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Etapas Principais do Código:</a:t>
            </a:r>
            <a:endParaRPr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(</a:t>
            </a:r>
            <a:r>
              <a:rPr b="1" lang="en" sz="1700" u="sng">
                <a:solidFill>
                  <a:srgbClr val="FF0000"/>
                </a:solidFill>
              </a:rPr>
              <a:t>0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00FFFF"/>
                </a:solidFill>
              </a:rPr>
              <a:t>1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FF0000"/>
                </a:solidFill>
              </a:rPr>
              <a:t>2</a:t>
            </a:r>
            <a:r>
              <a:rPr b="1" lang="en" sz="1700" u="sng"/>
              <a:t>)</a:t>
            </a:r>
            <a:endParaRPr b="1" sz="17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 </a:t>
            </a:r>
            <a:r>
              <a:rPr b="1" lang="en" sz="1700" u="sng"/>
              <a:t>| 	</a:t>
            </a:r>
            <a:r>
              <a:rPr b="1" lang="en" sz="1700"/>
              <a:t>   </a:t>
            </a:r>
            <a:r>
              <a:rPr b="1" lang="en" sz="1700" u="sng"/>
              <a:t>| 	</a:t>
            </a:r>
            <a:r>
              <a:rPr b="1" lang="en" sz="1700"/>
              <a:t>     </a:t>
            </a:r>
            <a:r>
              <a:rPr b="1" lang="en" sz="1700" u="sng"/>
              <a:t>|</a:t>
            </a:r>
            <a:endParaRPr b="1" sz="17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 u="sng"/>
              <a:t>(</a:t>
            </a:r>
            <a:r>
              <a:rPr b="1" lang="en" sz="1700" u="sng">
                <a:solidFill>
                  <a:srgbClr val="00FFFF"/>
                </a:solidFill>
              </a:rPr>
              <a:t>3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FF0000"/>
                </a:solidFill>
              </a:rPr>
              <a:t>4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00FFFF"/>
                </a:solidFill>
              </a:rPr>
              <a:t>5</a:t>
            </a:r>
            <a:r>
              <a:rPr b="1" lang="en" sz="1700" u="sng"/>
              <a:t>)</a:t>
            </a:r>
            <a:br>
              <a:rPr b="1" lang="en" sz="1700" u="sng"/>
            </a:br>
            <a:endParaRPr b="1" sz="17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/>
              <a:t>Cores atribuídas:</a:t>
            </a:r>
            <a:endParaRPr b="1" sz="16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Vértice 0: </a:t>
            </a:r>
            <a:r>
              <a:rPr b="1" lang="en" sz="1600">
                <a:solidFill>
                  <a:srgbClr val="FF0000"/>
                </a:solidFill>
              </a:rPr>
              <a:t>Cor 0</a:t>
            </a:r>
            <a:br>
              <a:rPr b="1" lang="en" sz="1600"/>
            </a:br>
            <a:r>
              <a:rPr b="1" lang="en" sz="1600"/>
              <a:t>Vértice 1: </a:t>
            </a:r>
            <a:r>
              <a:rPr b="1" lang="en" sz="1600">
                <a:solidFill>
                  <a:srgbClr val="00FFFF"/>
                </a:solidFill>
              </a:rPr>
              <a:t>Cor 1</a:t>
            </a:r>
            <a:br>
              <a:rPr b="1" lang="en" sz="1600"/>
            </a:br>
            <a:r>
              <a:rPr b="1" lang="en" sz="1600"/>
              <a:t>Vértice 2: </a:t>
            </a:r>
            <a:r>
              <a:rPr b="1" lang="en" sz="1600">
                <a:solidFill>
                  <a:srgbClr val="FF0000"/>
                </a:solidFill>
              </a:rPr>
              <a:t>Cor 0</a:t>
            </a:r>
            <a:br>
              <a:rPr b="1" lang="en" sz="1600"/>
            </a:br>
            <a:r>
              <a:rPr b="1" lang="en" sz="1600"/>
              <a:t>Vértice 3: </a:t>
            </a:r>
            <a:r>
              <a:rPr b="1" lang="en" sz="1600">
                <a:solidFill>
                  <a:srgbClr val="00FFFF"/>
                </a:solidFill>
              </a:rPr>
              <a:t>Cor 1</a:t>
            </a:r>
            <a:br>
              <a:rPr b="1" lang="en" sz="1600"/>
            </a:br>
            <a:r>
              <a:rPr b="1" lang="en" sz="1600"/>
              <a:t>Vértice 4: </a:t>
            </a:r>
            <a:r>
              <a:rPr b="1" lang="en" sz="1600">
                <a:solidFill>
                  <a:srgbClr val="FF0000"/>
                </a:solidFill>
              </a:rPr>
              <a:t>Cor 0</a:t>
            </a:r>
            <a:br>
              <a:rPr b="1" lang="en" sz="1600"/>
            </a:br>
            <a:r>
              <a:rPr b="1" lang="en" sz="1600"/>
              <a:t>Vértice 5: </a:t>
            </a:r>
            <a:r>
              <a:rPr b="1" lang="en" sz="1600">
                <a:solidFill>
                  <a:srgbClr val="00FFFF"/>
                </a:solidFill>
              </a:rPr>
              <a:t>Cor 1</a:t>
            </a:r>
            <a:endParaRPr b="1" sz="16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97" name="Google Shape;497;p29"/>
          <p:cNvSpPr txBox="1"/>
          <p:nvPr>
            <p:ph type="ctrTitle"/>
          </p:nvPr>
        </p:nvSpPr>
        <p:spPr>
          <a:xfrm>
            <a:off x="618825" y="411675"/>
            <a:ext cx="675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Exemplo de Coloração</a:t>
            </a:r>
            <a:endParaRPr sz="4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Para cada vértice, verificamos todos os adjacentes.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Complexidade de Espaço:</a:t>
            </a:r>
            <a:br>
              <a:rPr lang="en" sz="1700"/>
            </a:br>
            <a:endParaRPr sz="1700"/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	Armazena a matriz: O(V²) (V = número de vertices).</a:t>
            </a:r>
            <a:br>
              <a:rPr lang="en" sz="1700"/>
            </a:br>
            <a:endParaRPr sz="1700"/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Isso ocorre porque para cada vértice, verificamos todos os outros vértices para determinar a disponibilidade de cores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03" name="Google Shape;503;p30"/>
          <p:cNvSpPr txBox="1"/>
          <p:nvPr>
            <p:ph type="ctrTitle"/>
          </p:nvPr>
        </p:nvSpPr>
        <p:spPr>
          <a:xfrm>
            <a:off x="618825" y="411675"/>
            <a:ext cx="8185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Complexidade de Tempo:</a:t>
            </a:r>
            <a:endParaRPr sz="4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 algoritmo de coloração de grafos é uma técnica eficiente para resolver problemas de distribuição de recursos, garantindo que elementos adjacentes não compartilhem o mesmo recurso, com aplicações em diversos campos como escalonamento e telecomunicações.</a:t>
            </a:r>
            <a:br>
              <a:rPr lang="en" sz="1900"/>
            </a:b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Pontos-chave:</a:t>
            </a:r>
            <a:br>
              <a:rPr lang="en" sz="1900"/>
            </a:b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Método guloso e aproximado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Resolve problemas de alocação e conflito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Aplicável em múltiplos domínios</a:t>
            </a:r>
            <a:endParaRPr sz="1900"/>
          </a:p>
          <a:p>
            <a:pPr indent="-3492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Simplicidade e eficiência computacional</a:t>
            </a:r>
            <a:endParaRPr sz="1900"/>
          </a:p>
        </p:txBody>
      </p:sp>
      <p:sp>
        <p:nvSpPr>
          <p:cNvPr id="509" name="Google Shape;509;p31"/>
          <p:cNvSpPr txBox="1"/>
          <p:nvPr>
            <p:ph type="ctrTitle"/>
          </p:nvPr>
        </p:nvSpPr>
        <p:spPr>
          <a:xfrm>
            <a:off x="618825" y="411675"/>
            <a:ext cx="8185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Conclusão</a:t>
            </a:r>
            <a:endParaRPr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