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</p:sldMasterIdLst>
  <p:sldIdLst>
    <p:sldId id="256" r:id="rId5"/>
    <p:sldId id="257" r:id="rId6"/>
    <p:sldId id="261" r:id="rId7"/>
    <p:sldId id="264" r:id="rId8"/>
    <p:sldId id="267" r:id="rId9"/>
    <p:sldId id="262" r:id="rId10"/>
    <p:sldId id="263" r:id="rId11"/>
    <p:sldId id="265" r:id="rId12"/>
    <p:sldId id="266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860F17-4151-4A4E-DFF8-177A7156C479}" v="1096" dt="2021-10-18T02:55:48.1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15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367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370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9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559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345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82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768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87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735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4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10/17/2021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58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11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37B132-9C54-4236-8910-3340177AD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868DBB-83E3-4211-BD6E-C1953FC083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5749" r="1" b="6639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7C18CB6-A3EA-4E16-ADC7-D4696A8B5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873" y="2271449"/>
            <a:ext cx="6347918" cy="3670098"/>
          </a:xfrm>
        </p:spPr>
        <p:txBody>
          <a:bodyPr anchor="b">
            <a:normAutofit/>
          </a:bodyPr>
          <a:lstStyle/>
          <a:p>
            <a:r>
              <a:rPr lang="pt-BR" sz="5100">
                <a:solidFill>
                  <a:srgbClr val="FFFFFF"/>
                </a:solidFill>
              </a:rPr>
              <a:t>Recomendação para pontos de venda locais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58CA1F-8D02-46CD-8296-2A1352808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52404" y="5172133"/>
            <a:ext cx="3633923" cy="2397488"/>
          </a:xfrm>
        </p:spPr>
        <p:txBody>
          <a:bodyPr anchor="ctr">
            <a:normAutofit/>
          </a:bodyPr>
          <a:lstStyle/>
          <a:p>
            <a:r>
              <a:rPr lang="pt-BR" sz="2000" dirty="0">
                <a:solidFill>
                  <a:srgbClr val="FFFFFF"/>
                </a:solidFill>
              </a:rPr>
              <a:t>Breno </a:t>
            </a:r>
            <a:r>
              <a:rPr lang="pt-BR" sz="2000" dirty="0" err="1">
                <a:solidFill>
                  <a:srgbClr val="FFFFFF"/>
                </a:solidFill>
              </a:rPr>
              <a:t>Coltro</a:t>
            </a:r>
            <a:r>
              <a:rPr lang="pt-BR" sz="2000" dirty="0">
                <a:solidFill>
                  <a:srgbClr val="FFFFFF"/>
                </a:solidFill>
              </a:rPr>
              <a:t> da Costa</a:t>
            </a:r>
          </a:p>
          <a:p>
            <a:r>
              <a:rPr lang="pt-BR" sz="2000" dirty="0">
                <a:solidFill>
                  <a:srgbClr val="FFFFFF"/>
                </a:solidFill>
              </a:rPr>
              <a:t>João Roberto Crespi Junior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698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B62D50-E91B-4B40-BE1C-22AC0C387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Etapas para resolução do problema</a:t>
            </a:r>
          </a:p>
        </p:txBody>
      </p:sp>
      <p:pic>
        <p:nvPicPr>
          <p:cNvPr id="5" name="Espaço Reservado para Conteúdo 4" descr="Imagem em preto e branco&#10;&#10;Descrição gerada automaticamente com confiança média">
            <a:extLst>
              <a:ext uri="{FF2B5EF4-FFF2-40B4-BE49-F238E27FC236}">
                <a16:creationId xmlns:a16="http://schemas.microsoft.com/office/drawing/2014/main" id="{0DEF1E40-AAA4-45E1-9105-A631E2F793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555" y="3028950"/>
            <a:ext cx="8888889" cy="2831746"/>
          </a:xfrm>
        </p:spPr>
      </p:pic>
    </p:spTree>
    <p:extLst>
      <p:ext uri="{BB962C8B-B14F-4D97-AF65-F5344CB8AC3E}">
        <p14:creationId xmlns:p14="http://schemas.microsoft.com/office/powerpoint/2010/main" val="1604375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CFD203-723D-49AD-8182-A9CF9C93A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26186"/>
            <a:ext cx="3645568" cy="1302634"/>
          </a:xfrm>
        </p:spPr>
        <p:txBody>
          <a:bodyPr>
            <a:normAutofit/>
          </a:bodyPr>
          <a:lstStyle/>
          <a:p>
            <a:r>
              <a:rPr lang="pt-BR" dirty="0"/>
              <a:t>Dados Brutos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118273-92F3-4555-8ECD-17A582D5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1113169" cy="456715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Os dados brutos desse projeto foi a base de dados disponibilizadas pela </a:t>
            </a:r>
            <a:r>
              <a:rPr lang="pt-BR" sz="2400" b="0" i="0" u="none" strike="noStrike" baseline="0" dirty="0">
                <a:solidFill>
                  <a:srgbClr val="000000"/>
                </a:solidFill>
              </a:rPr>
              <a:t>Ambev/</a:t>
            </a:r>
            <a:r>
              <a:rPr lang="pt-BR" sz="2400" b="0" i="0" u="none" strike="noStrike" baseline="0" dirty="0" err="1">
                <a:solidFill>
                  <a:srgbClr val="000000"/>
                </a:solidFill>
              </a:rPr>
              <a:t>ABInBev</a:t>
            </a:r>
            <a:r>
              <a:rPr lang="pt-BR" sz="2400" b="0" i="0" u="none" strike="noStrike" baseline="0" dirty="0">
                <a:solidFill>
                  <a:srgbClr val="000000"/>
                </a:solidFill>
              </a:rPr>
              <a:t> contendo: </a:t>
            </a:r>
          </a:p>
          <a:p>
            <a:pPr algn="just"/>
            <a:r>
              <a:rPr lang="pt-BR" sz="2400" dirty="0">
                <a:solidFill>
                  <a:srgbClr val="000000"/>
                </a:solidFill>
              </a:rPr>
              <a:t>73.671 linhas, que trazem informação a respeito de pedidos realizados contendo a data, número de pedidos, ID do comprador, receita liquida por produto vendido, marca, submarca, geolocalização, recipiente entre outros vários dados que serão utilizados para fazer a filtragem colaborativa.</a:t>
            </a:r>
          </a:p>
          <a:p>
            <a:pPr algn="just"/>
            <a:r>
              <a:rPr lang="pt-BR" sz="2400" dirty="0">
                <a:solidFill>
                  <a:srgbClr val="000000"/>
                </a:solidFill>
              </a:rPr>
              <a:t>Também será utilizado uma base de dados a ser montada com as características dos produtos da </a:t>
            </a:r>
            <a:r>
              <a:rPr lang="pt-BR" sz="2400" b="0" i="0" u="none" strike="noStrike" baseline="0" dirty="0">
                <a:solidFill>
                  <a:srgbClr val="000000"/>
                </a:solidFill>
              </a:rPr>
              <a:t>Ambev/</a:t>
            </a:r>
            <a:r>
              <a:rPr lang="pt-BR" sz="2400" b="0" i="0" u="none" strike="noStrike" baseline="0" dirty="0" err="1">
                <a:solidFill>
                  <a:srgbClr val="000000"/>
                </a:solidFill>
              </a:rPr>
              <a:t>ABInBev</a:t>
            </a:r>
            <a:r>
              <a:rPr lang="pt-BR" sz="2400" b="0" i="0" u="none" strike="noStrike" baseline="0" dirty="0">
                <a:solidFill>
                  <a:srgbClr val="000000"/>
                </a:solidFill>
              </a:rPr>
              <a:t> para filtragem baseada em conteúdo.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9F0597F-5370-43BB-9AF4-CAE1A04A4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190" y="603075"/>
            <a:ext cx="781954" cy="74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909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8813AC47-4DA6-451D-967A-F0085C22E16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2400" dirty="0"/>
              <a:t>Das informações extraídas da base de dados disponibilizadas inicialmente se  mostraram especialmente relevante para o processo a geolocalização, quantidade de ordens, itens enviados por ordem, quantidade de clientes, marcas, submarcas, receita liquida por produto vendido e volume do recipiente.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71D8580-52B0-4828-8A10-EDD57D7A1F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Dados organizados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6CEB6C5-692B-41D2-948C-B4B58A499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548" y="594759"/>
            <a:ext cx="872351" cy="86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310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DC42E5BF-508D-4DDB-9B4E-91F71A22B8A5}"/>
              </a:ext>
            </a:extLst>
          </p:cNvPr>
          <p:cNvSpPr txBox="1">
            <a:spLocks/>
          </p:cNvSpPr>
          <p:nvPr/>
        </p:nvSpPr>
        <p:spPr>
          <a:xfrm>
            <a:off x="838200" y="1372920"/>
            <a:ext cx="10515600" cy="49312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2400" dirty="0"/>
              <a:t>Foi identificado 179 clientes com pontos de vendas espalhados pela França e divididos em diversos núcleos. Foram realizados ao todo </a:t>
            </a:r>
            <a:r>
              <a:rPr lang="pt-BR" sz="2400" dirty="0">
                <a:ea typeface="+mn-lt"/>
                <a:cs typeface="+mn-lt"/>
              </a:rPr>
              <a:t>4.220.713</a:t>
            </a:r>
            <a:r>
              <a:rPr lang="pt-BR" sz="2400" dirty="0"/>
              <a:t> ordens, das quais 80% são representadas por metade dos clientes, comparada com a análise de Pareto.</a:t>
            </a:r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421CFD4-B851-4791-87A3-8DB0455CFD41}"/>
              </a:ext>
            </a:extLst>
          </p:cNvPr>
          <p:cNvSpPr txBox="1">
            <a:spLocks/>
          </p:cNvSpPr>
          <p:nvPr/>
        </p:nvSpPr>
        <p:spPr>
          <a:xfrm>
            <a:off x="864177" y="327952"/>
            <a:ext cx="21215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/>
              <a:t>Análise</a:t>
            </a:r>
          </a:p>
        </p:txBody>
      </p:sp>
      <p:pic>
        <p:nvPicPr>
          <p:cNvPr id="8" name="Imagem 8" descr="Ícone&#10;&#10;Descrição gerada automaticamente">
            <a:extLst>
              <a:ext uri="{FF2B5EF4-FFF2-40B4-BE49-F238E27FC236}">
                <a16:creationId xmlns:a16="http://schemas.microsoft.com/office/drawing/2014/main" id="{5666DD9A-B7A9-46D8-A9EE-190290134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386" y="596611"/>
            <a:ext cx="762000" cy="781050"/>
          </a:xfrm>
          <a:prstGeom prst="rect">
            <a:avLst/>
          </a:prstGeom>
        </p:spPr>
      </p:pic>
      <p:pic>
        <p:nvPicPr>
          <p:cNvPr id="9" name="Imagem 9" descr="Gráfico, Histograma&#10;&#10;Descrição gerada automaticamente">
            <a:extLst>
              <a:ext uri="{FF2B5EF4-FFF2-40B4-BE49-F238E27FC236}">
                <a16:creationId xmlns:a16="http://schemas.microsoft.com/office/drawing/2014/main" id="{06BA2B74-0157-4C99-9D74-BB0D33A6B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263" y="2810494"/>
            <a:ext cx="6241472" cy="383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543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666F0FD6-AF4F-4AA0-844A-87ABEFD75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0386"/>
            <a:ext cx="10515600" cy="18015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pt-BR" sz="2400" dirty="0"/>
              <a:t>Do total de pedidos, </a:t>
            </a:r>
            <a:r>
              <a:rPr lang="pt-BR" sz="2400" dirty="0">
                <a:ea typeface="+mn-lt"/>
                <a:cs typeface="+mn-lt"/>
              </a:rPr>
              <a:t>45.354</a:t>
            </a:r>
            <a:r>
              <a:rPr lang="pt-BR" sz="2400" dirty="0"/>
              <a:t> contêm marcas e submarcas. Nota-se a preponderância da </a:t>
            </a:r>
            <a:r>
              <a:rPr lang="pt-BR" sz="2400" dirty="0" err="1"/>
              <a:t>Leffe</a:t>
            </a:r>
            <a:r>
              <a:rPr lang="pt-BR" sz="2400" dirty="0"/>
              <a:t>, representando </a:t>
            </a:r>
            <a:r>
              <a:rPr lang="pt-BR" sz="2400" i="1" dirty="0"/>
              <a:t>c. </a:t>
            </a:r>
            <a:r>
              <a:rPr lang="pt-BR" sz="2400" dirty="0"/>
              <a:t>43% do volume total dos pedidos, seguido pela </a:t>
            </a:r>
            <a:r>
              <a:rPr lang="pt-BR" sz="2400" dirty="0" err="1"/>
              <a:t>Hoegaarden</a:t>
            </a:r>
            <a:r>
              <a:rPr lang="pt-BR" sz="2400" dirty="0"/>
              <a:t> que representa apenas cerca de 15%. A </a:t>
            </a:r>
            <a:r>
              <a:rPr lang="pt-BR" sz="2400" dirty="0" err="1"/>
              <a:t>Leffe</a:t>
            </a:r>
            <a:r>
              <a:rPr lang="pt-BR" sz="2400" dirty="0"/>
              <a:t> também apresenta a maior variedade de submarcas, sendo a </a:t>
            </a:r>
            <a:r>
              <a:rPr lang="pt-BR" sz="2400" dirty="0" err="1"/>
              <a:t>Blonde</a:t>
            </a:r>
            <a:r>
              <a:rPr lang="pt-BR" sz="2400" dirty="0"/>
              <a:t> a mais comercializada.</a:t>
            </a:r>
            <a:endParaRPr lang="pt-BR" dirty="0"/>
          </a:p>
          <a:p>
            <a:pPr marL="0" indent="0" algn="just">
              <a:buNone/>
            </a:pPr>
            <a:endParaRPr lang="pt-BR" sz="2400" dirty="0"/>
          </a:p>
        </p:txBody>
      </p:sp>
      <p:pic>
        <p:nvPicPr>
          <p:cNvPr id="2" name="Imagem 2" descr="Gráfico, Gráfico de linhas&#10;&#10;Descrição gerada automaticamente">
            <a:extLst>
              <a:ext uri="{FF2B5EF4-FFF2-40B4-BE49-F238E27FC236}">
                <a16:creationId xmlns:a16="http://schemas.microsoft.com/office/drawing/2014/main" id="{3B784FA9-B0E1-469F-9FCB-C854529F0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235" y="1774858"/>
            <a:ext cx="7928306" cy="3306806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D3F2E88-F91C-4105-949E-A1679B6F5EC2}"/>
              </a:ext>
            </a:extLst>
          </p:cNvPr>
          <p:cNvSpPr txBox="1"/>
          <p:nvPr/>
        </p:nvSpPr>
        <p:spPr>
          <a:xfrm>
            <a:off x="927389" y="5161684"/>
            <a:ext cx="1051040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400" dirty="0">
                <a:latin typeface="Gill Sans Nova"/>
              </a:rPr>
              <a:t>Os recipientes de 6 litros representam </a:t>
            </a:r>
            <a:r>
              <a:rPr lang="pt-BR" sz="2400" i="1" dirty="0">
                <a:latin typeface="Gill Sans Nova"/>
              </a:rPr>
              <a:t>c.</a:t>
            </a:r>
            <a:r>
              <a:rPr lang="pt-BR" sz="2400" dirty="0">
                <a:latin typeface="Gill Sans Nova"/>
              </a:rPr>
              <a:t> 43%</a:t>
            </a:r>
            <a:r>
              <a:rPr lang="pt-BR" sz="2400" i="1" dirty="0">
                <a:latin typeface="Gill Sans Nova"/>
              </a:rPr>
              <a:t> </a:t>
            </a:r>
            <a:r>
              <a:rPr lang="pt-BR" sz="2400" dirty="0">
                <a:latin typeface="Gill Sans Nova"/>
              </a:rPr>
              <a:t>dos dados constantes, seguido dos de 330 ml, que representam cerca de 14,67%. Futuramente se aprofundará na relação das marcas com o volume dos recipientes.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269399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DCC45046-09A3-4489-BAA6-76F4124E3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682"/>
            <a:ext cx="10515600" cy="56721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pt-BR" sz="2400" dirty="0"/>
              <a:t>Todos os 163 pontos geográficos se encontram em território francês, apresentando algumas concentrações nas regiões de Flandres, </a:t>
            </a:r>
            <a:r>
              <a:rPr lang="pt-BR" sz="2400" dirty="0" err="1"/>
              <a:t>île</a:t>
            </a:r>
            <a:r>
              <a:rPr lang="pt-BR" sz="2400" dirty="0"/>
              <a:t>-de-France, Borgonha, Auvérnia, Bretanha, dentre outros. Esses núcleos comporão a base principal da filtragem colaborativa, que dispensarão as informações distantes, poupando tempo e esforço computacional. Para regiões difusas como de Toulouse, aplicar-se-á um algoritmo de </a:t>
            </a:r>
            <a:r>
              <a:rPr lang="pt-BR" sz="2400" dirty="0" err="1"/>
              <a:t>clusterização</a:t>
            </a:r>
            <a:r>
              <a:rPr lang="pt-BR" sz="2400" dirty="0"/>
              <a:t>.</a:t>
            </a:r>
          </a:p>
        </p:txBody>
      </p:sp>
      <p:pic>
        <p:nvPicPr>
          <p:cNvPr id="2" name="Imagem 2" descr="Diagrama&#10;&#10;Descrição gerada automaticamente">
            <a:extLst>
              <a:ext uri="{FF2B5EF4-FFF2-40B4-BE49-F238E27FC236}">
                <a16:creationId xmlns:a16="http://schemas.microsoft.com/office/drawing/2014/main" id="{C1C574F3-8F50-453F-BAE0-2FAE5DFDC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763" y="2493337"/>
            <a:ext cx="6735039" cy="400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675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9FA6A9-9B0F-4065-8905-FF8D1CF55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050"/>
            <a:ext cx="10515600" cy="14688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pt-BR" sz="2400" dirty="0"/>
              <a:t>O MACO/HL é constante para um mesmo tipo de cerveja para um mesmo recipiente, submarca e variedade, </a:t>
            </a:r>
            <a:r>
              <a:rPr lang="pt-BR" sz="2400" i="1" dirty="0"/>
              <a:t>e.g.</a:t>
            </a:r>
            <a:r>
              <a:rPr lang="pt-BR" sz="2400" dirty="0"/>
              <a:t> as cervejas </a:t>
            </a:r>
            <a:r>
              <a:rPr lang="pt-BR" sz="2400" dirty="0" err="1"/>
              <a:t>Leffe</a:t>
            </a:r>
            <a:r>
              <a:rPr lang="pt-BR" sz="2400" dirty="0"/>
              <a:t> Royale de 6 litros da variedade IPA apresentam 211,63 MACO/HL.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1F8CCA5-2838-4477-8887-EF9BE23183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6308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Resultados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DBF9DD3-4578-4FC3-BAD5-D7E3CBF87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006" y="1913981"/>
            <a:ext cx="761832" cy="757350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786CF2CB-1F99-494E-8A0C-76333B9BA564}"/>
              </a:ext>
            </a:extLst>
          </p:cNvPr>
          <p:cNvSpPr txBox="1">
            <a:spLocks/>
          </p:cNvSpPr>
          <p:nvPr/>
        </p:nvSpPr>
        <p:spPr>
          <a:xfrm>
            <a:off x="838200" y="272054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2400" dirty="0"/>
              <a:t>As análises preliminares indicam que há uma concentração da maioria dos pedidos em uma pequena parcela de clientes, o que aponta para pelo menos dois padrões de consumo distintos.</a:t>
            </a:r>
          </a:p>
          <a:p>
            <a:pPr marL="0" indent="0" algn="just">
              <a:buNone/>
            </a:pPr>
            <a:r>
              <a:rPr lang="pt-BR" sz="2400" dirty="0"/>
              <a:t>Aliado a isso, a dispersão geográfica virá como outra ferramenta para aumentar a acurácia das recomendações que serão sugeridas, visto haver núcleos de pontos de venda.</a:t>
            </a:r>
          </a:p>
          <a:p>
            <a:pPr marL="0" indent="0" algn="just">
              <a:buNone/>
            </a:pPr>
            <a:r>
              <a:rPr lang="pt-BR" sz="2400" dirty="0"/>
              <a:t>A distribuição temporal da quantidade de ordens será levada em conta para corroborar para a tipificação dos clientes </a:t>
            </a:r>
            <a:r>
              <a:rPr lang="pt-BR" sz="2400" dirty="0" err="1"/>
              <a:t>ABInBev</a:t>
            </a:r>
            <a:r>
              <a:rPr lang="pt-BR" sz="2400" dirty="0"/>
              <a:t> e garantir que as sugestões sejam as mais adequadas.</a:t>
            </a:r>
          </a:p>
        </p:txBody>
      </p:sp>
    </p:spTree>
    <p:extLst>
      <p:ext uri="{BB962C8B-B14F-4D97-AF65-F5344CB8AC3E}">
        <p14:creationId xmlns:p14="http://schemas.microsoft.com/office/powerpoint/2010/main" val="3341426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19D1B3-36D6-4A67-B07F-DE3577666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863"/>
            <a:ext cx="10515600" cy="58481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2400" dirty="0">
                <a:ea typeface="+mn-lt"/>
                <a:cs typeface="+mn-lt"/>
              </a:rPr>
              <a:t>A variável </a:t>
            </a:r>
            <a:r>
              <a:rPr lang="pt-BR" sz="2400" dirty="0" err="1">
                <a:ea typeface="+mn-lt"/>
                <a:cs typeface="+mn-lt"/>
              </a:rPr>
              <a:t>Maco</a:t>
            </a:r>
            <a:r>
              <a:rPr lang="pt-BR" sz="2400" dirty="0">
                <a:ea typeface="+mn-lt"/>
                <a:cs typeface="+mn-lt"/>
              </a:rPr>
              <a:t>/hl será considerada pelo algoritmo por visar o maior lucro nas vendas. Junto disso, o fato de que cerca de 43% das bebidas vendidas são da marca </a:t>
            </a:r>
            <a:r>
              <a:rPr lang="pt-BR" sz="2400" dirty="0" err="1">
                <a:ea typeface="+mn-lt"/>
                <a:cs typeface="+mn-lt"/>
              </a:rPr>
              <a:t>Leffe</a:t>
            </a:r>
            <a:r>
              <a:rPr lang="pt-BR" sz="2400" dirty="0">
                <a:ea typeface="+mn-lt"/>
                <a:cs typeface="+mn-lt"/>
              </a:rPr>
              <a:t> e de que 174 dos 179 (97%) clientes ordenaram ao menos 1 vez a mesma, tal produto consistirá no ponto de partida da maioria das recomendações.</a:t>
            </a:r>
            <a:endParaRPr lang="pt-BR" sz="2400" dirty="0"/>
          </a:p>
          <a:p>
            <a:pPr marL="0" indent="0">
              <a:buNone/>
            </a:pPr>
            <a:r>
              <a:rPr lang="pt-BR" sz="2400" dirty="0"/>
              <a:t>Para o processo de agrupamento por geolocalização, pensa-se em utilizar-se o algoritmo K-</a:t>
            </a:r>
            <a:r>
              <a:rPr lang="pt-BR" sz="2400" dirty="0" err="1"/>
              <a:t>nn</a:t>
            </a:r>
            <a:r>
              <a:rPr lang="pt-BR" sz="2400" dirty="0"/>
              <a:t> para identificar os grupos pela proximidade. </a:t>
            </a:r>
            <a:endParaRPr lang="pt-BR" dirty="0"/>
          </a:p>
          <a:p>
            <a:pPr marL="0" indent="0">
              <a:buNone/>
            </a:pPr>
            <a:r>
              <a:rPr lang="pt-BR" sz="2400" dirty="0"/>
              <a:t>Será criado um sistema de recomendação próprio, que terá como inspiração o Recommender Systems I – ARL disponível no </a:t>
            </a:r>
            <a:r>
              <a:rPr lang="pt-BR" sz="2400" dirty="0" err="1"/>
              <a:t>Kaggle</a:t>
            </a:r>
            <a:r>
              <a:rPr lang="pt-BR" sz="2400" dirty="0"/>
              <a:t>, que comporte as variáveis e atenda o que foi pedido.</a:t>
            </a:r>
          </a:p>
        </p:txBody>
      </p:sp>
    </p:spTree>
    <p:extLst>
      <p:ext uri="{BB962C8B-B14F-4D97-AF65-F5344CB8AC3E}">
        <p14:creationId xmlns:p14="http://schemas.microsoft.com/office/powerpoint/2010/main" val="423263078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178BEDD0F1A504699109E121B065AAF" ma:contentTypeVersion="11" ma:contentTypeDescription="Crie um novo documento." ma:contentTypeScope="" ma:versionID="7ced58894dfc6b9bd6b3f7e1a3844492">
  <xsd:schema xmlns:xsd="http://www.w3.org/2001/XMLSchema" xmlns:xs="http://www.w3.org/2001/XMLSchema" xmlns:p="http://schemas.microsoft.com/office/2006/metadata/properties" xmlns:ns3="343f895e-a0f0-42e6-b805-7827aeacfb7f" xmlns:ns4="a0a3fb24-3091-4098-b69e-06db7c66c50d" targetNamespace="http://schemas.microsoft.com/office/2006/metadata/properties" ma:root="true" ma:fieldsID="5d2fd43e937822442ba6567b2e37e774" ns3:_="" ns4:_="">
    <xsd:import namespace="343f895e-a0f0-42e6-b805-7827aeacfb7f"/>
    <xsd:import namespace="a0a3fb24-3091-4098-b69e-06db7c66c50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3f895e-a0f0-42e6-b805-7827aeacfb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a3fb24-3091-4098-b69e-06db7c66c50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5CBB76-AD34-4CF3-B308-DC9D672CF0FE}">
  <ds:schemaRefs>
    <ds:schemaRef ds:uri="343f895e-a0f0-42e6-b805-7827aeacfb7f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purl.org/dc/elements/1.1/"/>
    <ds:schemaRef ds:uri="a0a3fb24-3091-4098-b69e-06db7c66c50d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619198F-70D4-45B4-BF58-349349402E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C410A7-5366-4512-987D-170A944542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3f895e-a0f0-42e6-b805-7827aeacfb7f"/>
    <ds:schemaRef ds:uri="a0a3fb24-3091-4098-b69e-06db7c66c5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989</TotalTime>
  <Words>583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GradientVTI</vt:lpstr>
      <vt:lpstr>Recomendação para pontos de venda locais</vt:lpstr>
      <vt:lpstr>Etapas para resolução do problema</vt:lpstr>
      <vt:lpstr>Dados Brutos</vt:lpstr>
      <vt:lpstr>Dados organizados</vt:lpstr>
      <vt:lpstr>Apresentação do PowerPoint</vt:lpstr>
      <vt:lpstr>Apresentação do PowerPoint</vt:lpstr>
      <vt:lpstr>Apresentação do PowerPoint</vt:lpstr>
      <vt:lpstr>Resultados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Recomendação para pontos de venda locais</dc:title>
  <dc:creator>JOÃO ROBERTO CRESPI JUNIOR</dc:creator>
  <cp:lastModifiedBy>JOÃO ROBERTO CRESPI JUNIOR</cp:lastModifiedBy>
  <cp:revision>227</cp:revision>
  <dcterms:created xsi:type="dcterms:W3CDTF">2021-10-14T23:04:41Z</dcterms:created>
  <dcterms:modified xsi:type="dcterms:W3CDTF">2021-10-18T02:57:44Z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0x010100A178BEDD0F1A504699109E121B065AAF</vt:lpwstr>
  </property>
</Properties>
</file>