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77" r:id="rId8"/>
    <p:sldId id="258" r:id="rId9"/>
    <p:sldId id="270" r:id="rId10"/>
    <p:sldId id="274" r:id="rId11"/>
    <p:sldId id="272" r:id="rId12"/>
    <p:sldId id="276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F555-67D5-7F4D-E88F-8CE1BD22A84C}" v="690" dt="2021-10-19T23:18:27.093"/>
    <p1510:client id="{3DDC54BA-4075-6979-1A35-C7DCFB10469F}" v="934" dt="2021-10-20T00:12:26.392"/>
    <p1510:client id="{521AAFE5-9A30-F6FA-69E5-18C0254DB6B9}" v="704" dt="2021-10-21T00:11:16.760"/>
    <p1510:client id="{6227370F-7FE4-1758-DB8A-4C92D50D133C}" v="738" dt="2021-10-22T12:37:26.569"/>
    <p1510:client id="{82F4E476-90A5-D3E7-9884-89E2BF216FC2}" v="1444" dt="2021-10-24T15:37:11.528"/>
    <p1510:client id="{83F1D559-B501-536E-D835-FCBCD9B96138}" v="501" dt="2021-10-22T19:55:50.161"/>
    <p1510:client id="{CC30ADC3-F2FC-14EE-3D66-6C99CADAFB92}" v="3333" dt="2021-10-22T02:11:26.281"/>
    <p1510:client id="{CD59B09F-84DC-9E16-94E3-3D329DEE6F2D}" v="1699" dt="2021-10-22T19:56:35.723"/>
    <p1510:client id="{D8C965DF-2039-0F1A-FCF3-D76005C0B460}" v="17" dt="2021-10-14T20:02:31.275"/>
    <p1510:client id="{DD34EB74-03A9-7CC1-0BA6-6F37897EA669}" v="2" dt="2021-10-19T23:19:18.156"/>
    <p1510:client id="{FF39032D-773E-417D-B62A-0A22B4029DE9}" v="19" dt="2021-10-14T20:02:1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D995F-B97D-49A9-BBBB-0A5A96A4D30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39FB8B-5CB5-4495-A2B4-4799414FBD11}">
      <dgm:prSet phldrT="[Texto]" phldr="0"/>
      <dgm:spPr/>
      <dgm:t>
        <a:bodyPr/>
        <a:lstStyle/>
        <a:p>
          <a:r>
            <a:rPr lang="pt-BR" b="0"/>
            <a:t>total:</a:t>
          </a:r>
          <a:r>
            <a:rPr lang="pt-BR" b="0">
              <a:latin typeface="Calibri Light" panose="020F0302020204030204"/>
            </a:rPr>
            <a:t> </a:t>
          </a:r>
          <a:endParaRPr lang="pt-BR" b="0">
            <a:latin typeface="Calibri"/>
            <a:cs typeface="Calibri"/>
          </a:endParaRPr>
        </a:p>
      </dgm:t>
    </dgm:pt>
    <dgm:pt modelId="{F449A2A9-3787-44CB-BC00-AB782E48795C}" type="parTrans" cxnId="{EFF3E7D2-63A5-41D7-926D-99A88F370A8E}">
      <dgm:prSet/>
      <dgm:spPr/>
      <dgm:t>
        <a:bodyPr/>
        <a:lstStyle/>
        <a:p>
          <a:endParaRPr lang="pt-BR"/>
        </a:p>
      </dgm:t>
    </dgm:pt>
    <dgm:pt modelId="{01AD5476-AE98-4C77-BBB6-019A9BD6CB06}" type="sibTrans" cxnId="{EFF3E7D2-63A5-41D7-926D-99A88F370A8E}">
      <dgm:prSet/>
      <dgm:spPr/>
      <dgm:t>
        <a:bodyPr/>
        <a:lstStyle/>
        <a:p>
          <a:endParaRPr lang="pt-BR"/>
        </a:p>
      </dgm:t>
    </dgm:pt>
    <dgm:pt modelId="{91DA0C86-F87B-446D-94B2-EEA9E2FE3CBB}">
      <dgm:prSet phldrT="[Texto]" phldr="0"/>
      <dgm:spPr/>
      <dgm:t>
        <a:bodyPr/>
        <a:lstStyle/>
        <a:p>
          <a:pPr rtl="0"/>
          <a:r>
            <a:rPr lang="pt-BR"/>
            <a:t>soma dos elementos de "</a:t>
          </a:r>
          <a:r>
            <a:rPr lang="pt-BR" err="1"/>
            <a:t>volumeabsoluto</a:t>
          </a:r>
          <a:r>
            <a:rPr lang="pt-BR"/>
            <a:t>" = 4.220.713</a:t>
          </a:r>
          <a:r>
            <a:rPr lang="pt-BR">
              <a:latin typeface="Calibri Light" panose="020F0302020204030204"/>
            </a:rPr>
            <a:t>.</a:t>
          </a:r>
          <a:endParaRPr lang="pt-BR"/>
        </a:p>
      </dgm:t>
    </dgm:pt>
    <dgm:pt modelId="{3556B2C1-A19A-4E3E-B15C-420305C82BA8}" type="parTrans" cxnId="{2FBE24E4-0BBB-4ED1-A8E5-12741BFB4498}">
      <dgm:prSet/>
      <dgm:spPr/>
      <dgm:t>
        <a:bodyPr/>
        <a:lstStyle/>
        <a:p>
          <a:endParaRPr lang="pt-BR"/>
        </a:p>
      </dgm:t>
    </dgm:pt>
    <dgm:pt modelId="{7C40E6A5-1219-4EB8-B8CD-2AF170EA0EA5}" type="sibTrans" cxnId="{2FBE24E4-0BBB-4ED1-A8E5-12741BFB4498}">
      <dgm:prSet/>
      <dgm:spPr/>
      <dgm:t>
        <a:bodyPr/>
        <a:lstStyle/>
        <a:p>
          <a:endParaRPr lang="pt-BR"/>
        </a:p>
      </dgm:t>
    </dgm:pt>
    <dgm:pt modelId="{551128C2-522E-4E1A-A918-67BA152A9E49}">
      <dgm:prSet phldrT="[Texto]" phldr="0"/>
      <dgm:spPr/>
      <dgm:t>
        <a:bodyPr/>
        <a:lstStyle/>
        <a:p>
          <a:r>
            <a:rPr lang="pt-BR" err="1"/>
            <a:t>cumulativopedidos</a:t>
          </a:r>
        </a:p>
      </dgm:t>
    </dgm:pt>
    <dgm:pt modelId="{BCD6B13C-D2AA-43EE-AEAC-DC43810FAEB1}" type="parTrans" cxnId="{BC5B0A30-98A0-47A2-9A5E-172C760A17C1}">
      <dgm:prSet/>
      <dgm:spPr/>
      <dgm:t>
        <a:bodyPr/>
        <a:lstStyle/>
        <a:p>
          <a:endParaRPr lang="pt-BR"/>
        </a:p>
      </dgm:t>
    </dgm:pt>
    <dgm:pt modelId="{53245AC9-95B4-4109-BA35-421470786D6A}" type="sibTrans" cxnId="{BC5B0A30-98A0-47A2-9A5E-172C760A17C1}">
      <dgm:prSet/>
      <dgm:spPr/>
      <dgm:t>
        <a:bodyPr/>
        <a:lstStyle/>
        <a:p>
          <a:endParaRPr lang="pt-BR"/>
        </a:p>
      </dgm:t>
    </dgm:pt>
    <dgm:pt modelId="{23462C97-6096-470C-954C-0BA5110F03FE}">
      <dgm:prSet phldr="0"/>
      <dgm:spPr/>
      <dgm:t>
        <a:bodyPr/>
        <a:lstStyle/>
        <a:p>
          <a:pPr rtl="0"/>
          <a:r>
            <a:rPr lang="pt-BR" err="1">
              <a:latin typeface="Calibri"/>
              <a:cs typeface="Calibri"/>
            </a:rPr>
            <a:t>volumetotal</a:t>
          </a:r>
          <a:r>
            <a:rPr lang="pt-BR">
              <a:latin typeface="Calibri"/>
              <a:cs typeface="Calibri"/>
            </a:rPr>
            <a:t>: </a:t>
          </a:r>
          <a:endParaRPr lang="pt-BR"/>
        </a:p>
      </dgm:t>
    </dgm:pt>
    <dgm:pt modelId="{43570ED3-02FC-43C9-B57B-D70A28122150}" type="parTrans" cxnId="{49AC3615-D40D-42FB-82ED-0327BFCD9057}">
      <dgm:prSet/>
      <dgm:spPr/>
    </dgm:pt>
    <dgm:pt modelId="{C767300A-D2D4-42EF-8C59-ED15F83DCA2C}" type="sibTrans" cxnId="{49AC3615-D40D-42FB-82ED-0327BFCD9057}">
      <dgm:prSet/>
      <dgm:spPr/>
      <dgm:t>
        <a:bodyPr/>
        <a:lstStyle/>
        <a:p>
          <a:endParaRPr lang="pt-BR"/>
        </a:p>
      </dgm:t>
    </dgm:pt>
    <dgm:pt modelId="{8B95BC10-5947-47A7-8125-CFAAAFA2A4AF}">
      <dgm:prSet phldr="0"/>
      <dgm:spPr/>
      <dgm:t>
        <a:bodyPr/>
        <a:lstStyle/>
        <a:p>
          <a:pPr rtl="0"/>
          <a:r>
            <a:rPr lang="pt-BR"/>
            <a:t>soma das frequências das ordens; deveria equivaler ao total de pedidos (linhas, 73.670), porém por conta do arredondamento em "</a:t>
          </a:r>
          <a:r>
            <a:rPr lang="pt-BR" err="1"/>
            <a:t>volumevalores</a:t>
          </a:r>
          <a:r>
            <a:rPr lang="pt-BR"/>
            <a:t>", resulta 73.610.</a:t>
          </a:r>
        </a:p>
      </dgm:t>
    </dgm:pt>
    <dgm:pt modelId="{12C22CA5-CFF6-4B12-97B2-D36F93E44EE3}" type="parTrans" cxnId="{C50F70D1-9FEC-42E4-952A-61E1F56D5BAB}">
      <dgm:prSet/>
      <dgm:spPr/>
    </dgm:pt>
    <dgm:pt modelId="{BD35508F-F110-4FD9-8842-225868DDB0A9}" type="sibTrans" cxnId="{C50F70D1-9FEC-42E4-952A-61E1F56D5BAB}">
      <dgm:prSet/>
      <dgm:spPr/>
      <dgm:t>
        <a:bodyPr/>
        <a:lstStyle/>
        <a:p>
          <a:endParaRPr lang="pt-BR"/>
        </a:p>
      </dgm:t>
    </dgm:pt>
    <dgm:pt modelId="{BD44B743-A9CB-420A-B417-C8218D80A124}">
      <dgm:prSet phldr="0"/>
      <dgm:spPr/>
      <dgm:t>
        <a:bodyPr/>
        <a:lstStyle/>
        <a:p>
          <a:pPr rtl="0"/>
          <a:r>
            <a:rPr lang="pt-BR"/>
            <a:t>contribuição percentual acumulada do "</a:t>
          </a:r>
          <a:r>
            <a:rPr lang="pt-BR" err="1"/>
            <a:t>volumeabsoluto</a:t>
          </a:r>
          <a:r>
            <a:rPr lang="pt-BR"/>
            <a:t>" de cada ordem; </a:t>
          </a:r>
          <a:r>
            <a:rPr lang="pt-BR" i="1"/>
            <a:t>e.g. </a:t>
          </a:r>
          <a:r>
            <a:rPr lang="pt-BR"/>
            <a:t>pedidos de uma ordem correspondem a 0,0021% do total de ordens.</a:t>
          </a:r>
        </a:p>
      </dgm:t>
    </dgm:pt>
    <dgm:pt modelId="{AC24F1A8-78EA-4183-AA19-3CF619635BC8}" type="parTrans" cxnId="{46F05196-05EE-4508-85A2-1594E24EA509}">
      <dgm:prSet/>
      <dgm:spPr/>
    </dgm:pt>
    <dgm:pt modelId="{EC25ED9C-2342-4174-B873-44A94CE6D0A9}" type="sibTrans" cxnId="{46F05196-05EE-4508-85A2-1594E24EA509}">
      <dgm:prSet/>
      <dgm:spPr/>
      <dgm:t>
        <a:bodyPr/>
        <a:lstStyle/>
        <a:p>
          <a:endParaRPr lang="pt-BR"/>
        </a:p>
      </dgm:t>
    </dgm:pt>
    <dgm:pt modelId="{F5325223-3927-40FE-86B8-C1498A5DD22C}">
      <dgm:prSet phldr="0"/>
      <dgm:spPr/>
      <dgm:t>
        <a:bodyPr/>
        <a:lstStyle/>
        <a:p>
          <a:pPr rtl="0"/>
          <a:r>
            <a:rPr lang="pt-BR" err="1">
              <a:latin typeface="Calibri Light" panose="020F0302020204030204"/>
            </a:rPr>
            <a:t>cumulativolume</a:t>
          </a:r>
        </a:p>
      </dgm:t>
    </dgm:pt>
    <dgm:pt modelId="{95B85F61-F0CE-42D8-8FB3-49C2427C963E}" type="parTrans" cxnId="{23FE494D-B325-4FE9-AB76-3BBDBD106D4F}">
      <dgm:prSet/>
      <dgm:spPr/>
    </dgm:pt>
    <dgm:pt modelId="{A3448704-F352-4A9C-B763-560CC372C8DA}" type="sibTrans" cxnId="{23FE494D-B325-4FE9-AB76-3BBDBD106D4F}">
      <dgm:prSet/>
      <dgm:spPr/>
      <dgm:t>
        <a:bodyPr/>
        <a:lstStyle/>
        <a:p>
          <a:endParaRPr lang="pt-BR"/>
        </a:p>
      </dgm:t>
    </dgm:pt>
    <dgm:pt modelId="{C2DEDA74-7BF9-484E-BA73-0EE032FC48F5}">
      <dgm:prSet phldr="0"/>
      <dgm:spPr/>
      <dgm:t>
        <a:bodyPr/>
        <a:lstStyle/>
        <a:p>
          <a:pPr algn="l" rtl="0"/>
          <a:r>
            <a:rPr lang="pt-BR"/>
            <a:t>contribuição percentual acumulada de "</a:t>
          </a:r>
          <a:r>
            <a:rPr lang="pt-BR" err="1"/>
            <a:t>volumevalores</a:t>
          </a:r>
          <a:r>
            <a:rPr lang="pt-BR"/>
            <a:t>" (frequência de cada ordem); </a:t>
          </a:r>
          <a:r>
            <a:rPr lang="pt-BR" i="1"/>
            <a:t>e.g. </a:t>
          </a:r>
          <a:r>
            <a:rPr lang="pt-BR"/>
            <a:t>pedidos com uma ordem correspondem a 11.50% das ordens efetuadas.</a:t>
          </a:r>
        </a:p>
      </dgm:t>
    </dgm:pt>
    <dgm:pt modelId="{83B79DC4-263A-4BC2-99B4-D7EA95F4538D}" type="parTrans" cxnId="{8D4C4258-0D2A-43F3-8F5E-66B4C69C44F8}">
      <dgm:prSet/>
      <dgm:spPr/>
    </dgm:pt>
    <dgm:pt modelId="{7544C72A-8AE5-48FF-8F1E-18FCFC258578}" type="sibTrans" cxnId="{8D4C4258-0D2A-43F3-8F5E-66B4C69C44F8}">
      <dgm:prSet/>
      <dgm:spPr/>
      <dgm:t>
        <a:bodyPr/>
        <a:lstStyle/>
        <a:p>
          <a:endParaRPr lang="pt-BR"/>
        </a:p>
      </dgm:t>
    </dgm:pt>
    <dgm:pt modelId="{D15C98AD-5BE0-444D-A7B6-C6F7F91AD927}">
      <dgm:prSet phldr="0"/>
      <dgm:spPr/>
      <dgm:t>
        <a:bodyPr/>
        <a:lstStyle/>
        <a:p>
          <a:pPr rtl="0"/>
          <a:r>
            <a:rPr lang="pt-BR" b="0" err="1">
              <a:latin typeface="Calibri Light" panose="020F0302020204030204"/>
            </a:rPr>
            <a:t>volumevalores</a:t>
          </a:r>
          <a:r>
            <a:rPr lang="pt-BR" b="0">
              <a:latin typeface="Calibri Light" panose="020F0302020204030204"/>
            </a:rPr>
            <a:t>:</a:t>
          </a:r>
        </a:p>
      </dgm:t>
    </dgm:pt>
    <dgm:pt modelId="{A15D9721-F8F1-458E-AF1B-EAFD8BE57A0D}" type="parTrans" cxnId="{9887C07E-0F9A-40D2-B2B3-BD5A11F3702E}">
      <dgm:prSet/>
      <dgm:spPr/>
    </dgm:pt>
    <dgm:pt modelId="{3FE57761-29FF-4FBF-A060-871988864730}" type="sibTrans" cxnId="{9887C07E-0F9A-40D2-B2B3-BD5A11F3702E}">
      <dgm:prSet/>
      <dgm:spPr/>
      <dgm:t>
        <a:bodyPr/>
        <a:lstStyle/>
        <a:p>
          <a:endParaRPr lang="pt-BR"/>
        </a:p>
      </dgm:t>
    </dgm:pt>
    <dgm:pt modelId="{8B6D8CB5-2442-48D4-96A6-F1F63B709B73}">
      <dgm:prSet phldr="0"/>
      <dgm:spPr/>
      <dgm:t>
        <a:bodyPr/>
        <a:lstStyle/>
        <a:p>
          <a:pPr rtl="0"/>
          <a:r>
            <a:rPr lang="pt-BR" b="0" err="1">
              <a:latin typeface="Calibri Light" panose="020F0302020204030204"/>
            </a:rPr>
            <a:t>volumeabsoluto</a:t>
          </a:r>
          <a:r>
            <a:rPr lang="pt-BR" b="0">
              <a:latin typeface="Calibri Light" panose="020F0302020204030204"/>
            </a:rPr>
            <a:t>:</a:t>
          </a:r>
        </a:p>
      </dgm:t>
    </dgm:pt>
    <dgm:pt modelId="{203BFC97-A520-4FD2-AFA0-D31ACCD4D3DB}" type="parTrans" cxnId="{51A75A2D-45E2-491C-B764-DAB52ABC38F7}">
      <dgm:prSet/>
      <dgm:spPr/>
    </dgm:pt>
    <dgm:pt modelId="{468CAEB4-B63E-4729-A3C9-52F5BD98D962}" type="sibTrans" cxnId="{51A75A2D-45E2-491C-B764-DAB52ABC38F7}">
      <dgm:prSet/>
      <dgm:spPr/>
      <dgm:t>
        <a:bodyPr/>
        <a:lstStyle/>
        <a:p>
          <a:endParaRPr lang="pt-BR"/>
        </a:p>
      </dgm:t>
    </dgm:pt>
    <dgm:pt modelId="{87F672EA-2DF5-4D5A-8381-5BA950D21BB1}">
      <dgm:prSet phldr="0"/>
      <dgm:spPr/>
      <dgm:t>
        <a:bodyPr/>
        <a:lstStyle/>
        <a:p>
          <a:r>
            <a:rPr lang="pt-BR" b="0"/>
            <a:t>frequência da ordem vezes sua quantidade.</a:t>
          </a:r>
          <a:endParaRPr lang="pt-BR"/>
        </a:p>
      </dgm:t>
    </dgm:pt>
    <dgm:pt modelId="{27CA38AB-65DD-477F-A550-E3867EE166C9}" type="parTrans" cxnId="{36E7AF47-E272-4B9A-A540-89216BD24EB7}">
      <dgm:prSet/>
      <dgm:spPr/>
    </dgm:pt>
    <dgm:pt modelId="{99EA9EB4-1581-47F2-998C-1931BA79E53F}" type="sibTrans" cxnId="{36E7AF47-E272-4B9A-A540-89216BD24EB7}">
      <dgm:prSet/>
      <dgm:spPr/>
      <dgm:t>
        <a:bodyPr/>
        <a:lstStyle/>
        <a:p>
          <a:endParaRPr lang="pt-BR"/>
        </a:p>
      </dgm:t>
    </dgm:pt>
    <dgm:pt modelId="{3BC0120C-5BA3-4F36-9886-253FEDE376D7}">
      <dgm:prSet phldr="0"/>
      <dgm:spPr/>
      <dgm:t>
        <a:bodyPr/>
        <a:lstStyle/>
        <a:p>
          <a:pPr rtl="0"/>
          <a:r>
            <a:rPr lang="pt-BR" b="0"/>
            <a:t>frequência da ordem</a:t>
          </a:r>
          <a:r>
            <a:rPr lang="pt-BR" b="0">
              <a:latin typeface="Calibri Light" panose="020F0302020204030204"/>
            </a:rPr>
            <a:t>.</a:t>
          </a:r>
        </a:p>
      </dgm:t>
    </dgm:pt>
    <dgm:pt modelId="{31939404-1E4A-40FB-A71B-F4921392C63C}" type="parTrans" cxnId="{0F199A87-10BB-4114-AC96-CCD8C57EC29B}">
      <dgm:prSet/>
      <dgm:spPr/>
    </dgm:pt>
    <dgm:pt modelId="{B43E18B8-5B50-42BC-ADAC-3F1D5E390F93}" type="sibTrans" cxnId="{0F199A87-10BB-4114-AC96-CCD8C57EC29B}">
      <dgm:prSet/>
      <dgm:spPr/>
      <dgm:t>
        <a:bodyPr/>
        <a:lstStyle/>
        <a:p>
          <a:endParaRPr lang="pt-BR"/>
        </a:p>
      </dgm:t>
    </dgm:pt>
    <dgm:pt modelId="{30D227F8-334C-4805-8E5E-C657CF3B97AE}" type="pres">
      <dgm:prSet presAssocID="{7EED995F-B97D-49A9-BBBB-0A5A96A4D30A}" presName="linear" presStyleCnt="0">
        <dgm:presLayoutVars>
          <dgm:dir/>
          <dgm:animLvl val="lvl"/>
          <dgm:resizeHandles val="exact"/>
        </dgm:presLayoutVars>
      </dgm:prSet>
      <dgm:spPr/>
    </dgm:pt>
    <dgm:pt modelId="{3C4D03FD-E148-4FFF-B0B4-F1BBC4201AA1}" type="pres">
      <dgm:prSet presAssocID="{D15C98AD-5BE0-444D-A7B6-C6F7F91AD927}" presName="parentLin" presStyleCnt="0"/>
      <dgm:spPr/>
    </dgm:pt>
    <dgm:pt modelId="{F6F35145-AC0B-4DD9-9A2B-38025BD64808}" type="pres">
      <dgm:prSet presAssocID="{D15C98AD-5BE0-444D-A7B6-C6F7F91AD927}" presName="parentLeftMargin" presStyleLbl="node1" presStyleIdx="0" presStyleCnt="6"/>
      <dgm:spPr/>
    </dgm:pt>
    <dgm:pt modelId="{EF17FB7E-B960-4680-ABAA-27D483C5728A}" type="pres">
      <dgm:prSet presAssocID="{D15C98AD-5BE0-444D-A7B6-C6F7F91AD92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505770-11F6-4A4A-B5E1-1303793122D5}" type="pres">
      <dgm:prSet presAssocID="{D15C98AD-5BE0-444D-A7B6-C6F7F91AD927}" presName="negativeSpace" presStyleCnt="0"/>
      <dgm:spPr/>
    </dgm:pt>
    <dgm:pt modelId="{3E736824-3B08-4A78-A75C-54504550BE18}" type="pres">
      <dgm:prSet presAssocID="{D15C98AD-5BE0-444D-A7B6-C6F7F91AD927}" presName="childText" presStyleLbl="conFgAcc1" presStyleIdx="0" presStyleCnt="6">
        <dgm:presLayoutVars>
          <dgm:bulletEnabled val="1"/>
        </dgm:presLayoutVars>
      </dgm:prSet>
      <dgm:spPr/>
    </dgm:pt>
    <dgm:pt modelId="{F0B8C260-70A3-4D67-A583-60D358B5C293}" type="pres">
      <dgm:prSet presAssocID="{3FE57761-29FF-4FBF-A060-871988864730}" presName="spaceBetweenRectangles" presStyleCnt="0"/>
      <dgm:spPr/>
    </dgm:pt>
    <dgm:pt modelId="{CC394819-4205-434E-8FDB-70C73B8A34F8}" type="pres">
      <dgm:prSet presAssocID="{8B6D8CB5-2442-48D4-96A6-F1F63B709B73}" presName="parentLin" presStyleCnt="0"/>
      <dgm:spPr/>
    </dgm:pt>
    <dgm:pt modelId="{74D63D92-1659-43E9-91F4-910DFE27E393}" type="pres">
      <dgm:prSet presAssocID="{8B6D8CB5-2442-48D4-96A6-F1F63B709B73}" presName="parentLeftMargin" presStyleLbl="node1" presStyleIdx="0" presStyleCnt="6"/>
      <dgm:spPr/>
    </dgm:pt>
    <dgm:pt modelId="{84C435BB-9AAB-408E-82A4-36AE951DF86A}" type="pres">
      <dgm:prSet presAssocID="{8B6D8CB5-2442-48D4-96A6-F1F63B709B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28D2EC-A477-4D76-A677-88B813AA2234}" type="pres">
      <dgm:prSet presAssocID="{8B6D8CB5-2442-48D4-96A6-F1F63B709B73}" presName="negativeSpace" presStyleCnt="0"/>
      <dgm:spPr/>
    </dgm:pt>
    <dgm:pt modelId="{E06EADD3-B848-4A5D-A034-A3FDE38DAC57}" type="pres">
      <dgm:prSet presAssocID="{8B6D8CB5-2442-48D4-96A6-F1F63B709B73}" presName="childText" presStyleLbl="conFgAcc1" presStyleIdx="1" presStyleCnt="6">
        <dgm:presLayoutVars>
          <dgm:bulletEnabled val="1"/>
        </dgm:presLayoutVars>
      </dgm:prSet>
      <dgm:spPr/>
    </dgm:pt>
    <dgm:pt modelId="{9D4E9406-BAF8-402B-A783-9378F2339C71}" type="pres">
      <dgm:prSet presAssocID="{468CAEB4-B63E-4729-A3C9-52F5BD98D962}" presName="spaceBetweenRectangles" presStyleCnt="0"/>
      <dgm:spPr/>
    </dgm:pt>
    <dgm:pt modelId="{21C707E7-2FBC-4C9A-8359-CB56E9995532}" type="pres">
      <dgm:prSet presAssocID="{0039FB8B-5CB5-4495-A2B4-4799414FBD11}" presName="parentLin" presStyleCnt="0"/>
      <dgm:spPr/>
    </dgm:pt>
    <dgm:pt modelId="{380A5566-BAAB-4B09-9595-8D294B759215}" type="pres">
      <dgm:prSet presAssocID="{0039FB8B-5CB5-4495-A2B4-4799414FBD11}" presName="parentLeftMargin" presStyleLbl="node1" presStyleIdx="1" presStyleCnt="6"/>
      <dgm:spPr/>
    </dgm:pt>
    <dgm:pt modelId="{DDEDD6CC-09BE-4E61-9FB2-042BDBF4DF43}" type="pres">
      <dgm:prSet presAssocID="{0039FB8B-5CB5-4495-A2B4-4799414FBD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6B126A-84C8-41CC-B408-85F7E73443CB}" type="pres">
      <dgm:prSet presAssocID="{0039FB8B-5CB5-4495-A2B4-4799414FBD11}" presName="negativeSpace" presStyleCnt="0"/>
      <dgm:spPr/>
    </dgm:pt>
    <dgm:pt modelId="{6057F58E-6B7A-4469-9393-7FC6F9A66742}" type="pres">
      <dgm:prSet presAssocID="{0039FB8B-5CB5-4495-A2B4-4799414FBD11}" presName="childText" presStyleLbl="conFgAcc1" presStyleIdx="2" presStyleCnt="6">
        <dgm:presLayoutVars>
          <dgm:bulletEnabled val="1"/>
        </dgm:presLayoutVars>
      </dgm:prSet>
      <dgm:spPr/>
    </dgm:pt>
    <dgm:pt modelId="{98156D5C-8CC2-4120-ABD9-CF6FC64832E6}" type="pres">
      <dgm:prSet presAssocID="{01AD5476-AE98-4C77-BBB6-019A9BD6CB06}" presName="spaceBetweenRectangles" presStyleCnt="0"/>
      <dgm:spPr/>
    </dgm:pt>
    <dgm:pt modelId="{B0EBB115-95D3-451C-B07D-F345876169B1}" type="pres">
      <dgm:prSet presAssocID="{23462C97-6096-470C-954C-0BA5110F03FE}" presName="parentLin" presStyleCnt="0"/>
      <dgm:spPr/>
    </dgm:pt>
    <dgm:pt modelId="{6DE66784-A30F-4D68-B357-7EC9E3482E9B}" type="pres">
      <dgm:prSet presAssocID="{23462C97-6096-470C-954C-0BA5110F03FE}" presName="parentLeftMargin" presStyleLbl="node1" presStyleIdx="2" presStyleCnt="6"/>
      <dgm:spPr/>
    </dgm:pt>
    <dgm:pt modelId="{A31EFDB5-B017-4AB9-AB34-941AB39C43BA}" type="pres">
      <dgm:prSet presAssocID="{23462C97-6096-470C-954C-0BA5110F03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4E36FE-491D-4DB7-88BF-6E323FD5DD75}" type="pres">
      <dgm:prSet presAssocID="{23462C97-6096-470C-954C-0BA5110F03FE}" presName="negativeSpace" presStyleCnt="0"/>
      <dgm:spPr/>
    </dgm:pt>
    <dgm:pt modelId="{7FA7EB1F-0968-41A8-B0C8-179AB76B242E}" type="pres">
      <dgm:prSet presAssocID="{23462C97-6096-470C-954C-0BA5110F03FE}" presName="childText" presStyleLbl="conFgAcc1" presStyleIdx="3" presStyleCnt="6">
        <dgm:presLayoutVars>
          <dgm:bulletEnabled val="1"/>
        </dgm:presLayoutVars>
      </dgm:prSet>
      <dgm:spPr/>
    </dgm:pt>
    <dgm:pt modelId="{E9CE7049-9202-4155-83C7-24CA551C89F6}" type="pres">
      <dgm:prSet presAssocID="{C767300A-D2D4-42EF-8C59-ED15F83DCA2C}" presName="spaceBetweenRectangles" presStyleCnt="0"/>
      <dgm:spPr/>
    </dgm:pt>
    <dgm:pt modelId="{E535A512-040D-420E-8E48-EC4891DF3878}" type="pres">
      <dgm:prSet presAssocID="{551128C2-522E-4E1A-A918-67BA152A9E49}" presName="parentLin" presStyleCnt="0"/>
      <dgm:spPr/>
    </dgm:pt>
    <dgm:pt modelId="{890D0736-C5E5-47E0-ADEC-AC1B034DAA5F}" type="pres">
      <dgm:prSet presAssocID="{551128C2-522E-4E1A-A918-67BA152A9E49}" presName="parentLeftMargin" presStyleLbl="node1" presStyleIdx="3" presStyleCnt="6"/>
      <dgm:spPr/>
    </dgm:pt>
    <dgm:pt modelId="{1093DE3D-D97A-4EC5-8E30-CE3C3D624371}" type="pres">
      <dgm:prSet presAssocID="{551128C2-522E-4E1A-A918-67BA152A9E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895C22-0F15-4FF7-97B6-C6503747E446}" type="pres">
      <dgm:prSet presAssocID="{551128C2-522E-4E1A-A918-67BA152A9E49}" presName="negativeSpace" presStyleCnt="0"/>
      <dgm:spPr/>
    </dgm:pt>
    <dgm:pt modelId="{386CDB2B-FA57-4C52-84A9-5B921CF58BB7}" type="pres">
      <dgm:prSet presAssocID="{551128C2-522E-4E1A-A918-67BA152A9E49}" presName="childText" presStyleLbl="conFgAcc1" presStyleIdx="4" presStyleCnt="6">
        <dgm:presLayoutVars>
          <dgm:bulletEnabled val="1"/>
        </dgm:presLayoutVars>
      </dgm:prSet>
      <dgm:spPr/>
    </dgm:pt>
    <dgm:pt modelId="{592F6064-FAE8-4214-9EE8-8E9C0217ADDF}" type="pres">
      <dgm:prSet presAssocID="{53245AC9-95B4-4109-BA35-421470786D6A}" presName="spaceBetweenRectangles" presStyleCnt="0"/>
      <dgm:spPr/>
    </dgm:pt>
    <dgm:pt modelId="{47349469-B51B-4A25-A709-716F796CAC22}" type="pres">
      <dgm:prSet presAssocID="{F5325223-3927-40FE-86B8-C1498A5DD22C}" presName="parentLin" presStyleCnt="0"/>
      <dgm:spPr/>
    </dgm:pt>
    <dgm:pt modelId="{B548ADBD-E252-4DBB-AEBD-B3C6ABB322A1}" type="pres">
      <dgm:prSet presAssocID="{F5325223-3927-40FE-86B8-C1498A5DD22C}" presName="parentLeftMargin" presStyleLbl="node1" presStyleIdx="4" presStyleCnt="6"/>
      <dgm:spPr/>
    </dgm:pt>
    <dgm:pt modelId="{A8648409-92F5-41E0-8F0C-C9C2AABBA99C}" type="pres">
      <dgm:prSet presAssocID="{F5325223-3927-40FE-86B8-C1498A5DD22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61D7A32-50A9-412E-8820-D75A284B6713}" type="pres">
      <dgm:prSet presAssocID="{F5325223-3927-40FE-86B8-C1498A5DD22C}" presName="negativeSpace" presStyleCnt="0"/>
      <dgm:spPr/>
    </dgm:pt>
    <dgm:pt modelId="{5530C825-EDA4-4FC9-9EDC-98CABBCE4496}" type="pres">
      <dgm:prSet presAssocID="{F5325223-3927-40FE-86B8-C1498A5DD22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3C7A60A-C2C8-45D9-BBD8-6C9A55BE6552}" type="presOf" srcId="{0039FB8B-5CB5-4495-A2B4-4799414FBD11}" destId="{380A5566-BAAB-4B09-9595-8D294B759215}" srcOrd="0" destOrd="0" presId="urn:microsoft.com/office/officeart/2005/8/layout/list1"/>
    <dgm:cxn modelId="{EDF7AC11-4958-4C40-A788-146FA2E40AFF}" type="presOf" srcId="{551128C2-522E-4E1A-A918-67BA152A9E49}" destId="{890D0736-C5E5-47E0-ADEC-AC1B034DAA5F}" srcOrd="0" destOrd="0" presId="urn:microsoft.com/office/officeart/2005/8/layout/list1"/>
    <dgm:cxn modelId="{49AC3615-D40D-42FB-82ED-0327BFCD9057}" srcId="{7EED995F-B97D-49A9-BBBB-0A5A96A4D30A}" destId="{23462C97-6096-470C-954C-0BA5110F03FE}" srcOrd="3" destOrd="0" parTransId="{43570ED3-02FC-43C9-B57B-D70A28122150}" sibTransId="{C767300A-D2D4-42EF-8C59-ED15F83DCA2C}"/>
    <dgm:cxn modelId="{73AB161F-D39D-41FC-A745-7A62C74C35B2}" type="presOf" srcId="{D15C98AD-5BE0-444D-A7B6-C6F7F91AD927}" destId="{F6F35145-AC0B-4DD9-9A2B-38025BD64808}" srcOrd="0" destOrd="0" presId="urn:microsoft.com/office/officeart/2005/8/layout/list1"/>
    <dgm:cxn modelId="{51A75A2D-45E2-491C-B764-DAB52ABC38F7}" srcId="{7EED995F-B97D-49A9-BBBB-0A5A96A4D30A}" destId="{8B6D8CB5-2442-48D4-96A6-F1F63B709B73}" srcOrd="1" destOrd="0" parTransId="{203BFC97-A520-4FD2-AFA0-D31ACCD4D3DB}" sibTransId="{468CAEB4-B63E-4729-A3C9-52F5BD98D962}"/>
    <dgm:cxn modelId="{BC5B0A30-98A0-47A2-9A5E-172C760A17C1}" srcId="{7EED995F-B97D-49A9-BBBB-0A5A96A4D30A}" destId="{551128C2-522E-4E1A-A918-67BA152A9E49}" srcOrd="4" destOrd="0" parTransId="{BCD6B13C-D2AA-43EE-AEAC-DC43810FAEB1}" sibTransId="{53245AC9-95B4-4109-BA35-421470786D6A}"/>
    <dgm:cxn modelId="{7B0E2C39-AFE5-4F27-A72D-5A54BED986D3}" type="presOf" srcId="{8B6D8CB5-2442-48D4-96A6-F1F63B709B73}" destId="{84C435BB-9AAB-408E-82A4-36AE951DF86A}" srcOrd="1" destOrd="0" presId="urn:microsoft.com/office/officeart/2005/8/layout/list1"/>
    <dgm:cxn modelId="{8513B83D-8C1B-49DF-A4D7-F098D9E82996}" type="presOf" srcId="{23462C97-6096-470C-954C-0BA5110F03FE}" destId="{6DE66784-A30F-4D68-B357-7EC9E3482E9B}" srcOrd="0" destOrd="0" presId="urn:microsoft.com/office/officeart/2005/8/layout/list1"/>
    <dgm:cxn modelId="{D4ED1C41-5497-46D0-897F-9C0072A95D90}" type="presOf" srcId="{D15C98AD-5BE0-444D-A7B6-C6F7F91AD927}" destId="{EF17FB7E-B960-4680-ABAA-27D483C5728A}" srcOrd="1" destOrd="0" presId="urn:microsoft.com/office/officeart/2005/8/layout/list1"/>
    <dgm:cxn modelId="{C9324D63-9945-4520-8638-48139A90F6C5}" type="presOf" srcId="{551128C2-522E-4E1A-A918-67BA152A9E49}" destId="{1093DE3D-D97A-4EC5-8E30-CE3C3D624371}" srcOrd="1" destOrd="0" presId="urn:microsoft.com/office/officeart/2005/8/layout/list1"/>
    <dgm:cxn modelId="{3A3BDC43-6C63-4947-8CD0-0190F9E1FD34}" type="presOf" srcId="{C2DEDA74-7BF9-484E-BA73-0EE032FC48F5}" destId="{5530C825-EDA4-4FC9-9EDC-98CABBCE4496}" srcOrd="0" destOrd="0" presId="urn:microsoft.com/office/officeart/2005/8/layout/list1"/>
    <dgm:cxn modelId="{762B3347-8AA2-4C01-8425-91316613FA37}" type="presOf" srcId="{0039FB8B-5CB5-4495-A2B4-4799414FBD11}" destId="{DDEDD6CC-09BE-4E61-9FB2-042BDBF4DF43}" srcOrd="1" destOrd="0" presId="urn:microsoft.com/office/officeart/2005/8/layout/list1"/>
    <dgm:cxn modelId="{36E7AF47-E272-4B9A-A540-89216BD24EB7}" srcId="{8B6D8CB5-2442-48D4-96A6-F1F63B709B73}" destId="{87F672EA-2DF5-4D5A-8381-5BA950D21BB1}" srcOrd="0" destOrd="0" parTransId="{27CA38AB-65DD-477F-A550-E3867EE166C9}" sibTransId="{99EA9EB4-1581-47F2-998C-1931BA79E53F}"/>
    <dgm:cxn modelId="{62863A48-D588-445F-9205-13AE267B88B2}" type="presOf" srcId="{F5325223-3927-40FE-86B8-C1498A5DD22C}" destId="{B548ADBD-E252-4DBB-AEBD-B3C6ABB322A1}" srcOrd="0" destOrd="0" presId="urn:microsoft.com/office/officeart/2005/8/layout/list1"/>
    <dgm:cxn modelId="{23FE494D-B325-4FE9-AB76-3BBDBD106D4F}" srcId="{7EED995F-B97D-49A9-BBBB-0A5A96A4D30A}" destId="{F5325223-3927-40FE-86B8-C1498A5DD22C}" srcOrd="5" destOrd="0" parTransId="{95B85F61-F0CE-42D8-8FB3-49C2427C963E}" sibTransId="{A3448704-F352-4A9C-B763-560CC372C8DA}"/>
    <dgm:cxn modelId="{A4E6EC6D-5DB0-417C-8C35-9F2948CBAC4F}" type="presOf" srcId="{F5325223-3927-40FE-86B8-C1498A5DD22C}" destId="{A8648409-92F5-41E0-8F0C-C9C2AABBA99C}" srcOrd="1" destOrd="0" presId="urn:microsoft.com/office/officeart/2005/8/layout/list1"/>
    <dgm:cxn modelId="{3E1A5C58-20CD-4C95-857F-34380AFC67A5}" type="presOf" srcId="{7EED995F-B97D-49A9-BBBB-0A5A96A4D30A}" destId="{30D227F8-334C-4805-8E5E-C657CF3B97AE}" srcOrd="0" destOrd="0" presId="urn:microsoft.com/office/officeart/2005/8/layout/list1"/>
    <dgm:cxn modelId="{8D4C4258-0D2A-43F3-8F5E-66B4C69C44F8}" srcId="{F5325223-3927-40FE-86B8-C1498A5DD22C}" destId="{C2DEDA74-7BF9-484E-BA73-0EE032FC48F5}" srcOrd="0" destOrd="0" parTransId="{83B79DC4-263A-4BC2-99B4-D7EA95F4538D}" sibTransId="{7544C72A-8AE5-48FF-8F1E-18FCFC258578}"/>
    <dgm:cxn modelId="{9887C07E-0F9A-40D2-B2B3-BD5A11F3702E}" srcId="{7EED995F-B97D-49A9-BBBB-0A5A96A4D30A}" destId="{D15C98AD-5BE0-444D-A7B6-C6F7F91AD927}" srcOrd="0" destOrd="0" parTransId="{A15D9721-F8F1-458E-AF1B-EAFD8BE57A0D}" sibTransId="{3FE57761-29FF-4FBF-A060-871988864730}"/>
    <dgm:cxn modelId="{6D3A2881-1D75-4D56-9551-A0052398E239}" type="presOf" srcId="{87F672EA-2DF5-4D5A-8381-5BA950D21BB1}" destId="{E06EADD3-B848-4A5D-A034-A3FDE38DAC57}" srcOrd="0" destOrd="0" presId="urn:microsoft.com/office/officeart/2005/8/layout/list1"/>
    <dgm:cxn modelId="{0F199A87-10BB-4114-AC96-CCD8C57EC29B}" srcId="{D15C98AD-5BE0-444D-A7B6-C6F7F91AD927}" destId="{3BC0120C-5BA3-4F36-9886-253FEDE376D7}" srcOrd="0" destOrd="0" parTransId="{31939404-1E4A-40FB-A71B-F4921392C63C}" sibTransId="{B43E18B8-5B50-42BC-ADAC-3F1D5E390F93}"/>
    <dgm:cxn modelId="{46F05196-05EE-4508-85A2-1594E24EA509}" srcId="{551128C2-522E-4E1A-A918-67BA152A9E49}" destId="{BD44B743-A9CB-420A-B417-C8218D80A124}" srcOrd="0" destOrd="0" parTransId="{AC24F1A8-78EA-4183-AA19-3CF619635BC8}" sibTransId="{EC25ED9C-2342-4174-B873-44A94CE6D0A9}"/>
    <dgm:cxn modelId="{FC63799F-3E7A-4F62-822D-9F828846CC17}" type="presOf" srcId="{BD44B743-A9CB-420A-B417-C8218D80A124}" destId="{386CDB2B-FA57-4C52-84A9-5B921CF58BB7}" srcOrd="0" destOrd="0" presId="urn:microsoft.com/office/officeart/2005/8/layout/list1"/>
    <dgm:cxn modelId="{A9158FA5-B0EF-4168-B140-35DA4C638F6F}" type="presOf" srcId="{91DA0C86-F87B-446D-94B2-EEA9E2FE3CBB}" destId="{6057F58E-6B7A-4469-9393-7FC6F9A66742}" srcOrd="0" destOrd="0" presId="urn:microsoft.com/office/officeart/2005/8/layout/list1"/>
    <dgm:cxn modelId="{C50F70D1-9FEC-42E4-952A-61E1F56D5BAB}" srcId="{23462C97-6096-470C-954C-0BA5110F03FE}" destId="{8B95BC10-5947-47A7-8125-CFAAAFA2A4AF}" srcOrd="0" destOrd="0" parTransId="{12C22CA5-CFF6-4B12-97B2-D36F93E44EE3}" sibTransId="{BD35508F-F110-4FD9-8842-225868DDB0A9}"/>
    <dgm:cxn modelId="{EFF3E7D2-63A5-41D7-926D-99A88F370A8E}" srcId="{7EED995F-B97D-49A9-BBBB-0A5A96A4D30A}" destId="{0039FB8B-5CB5-4495-A2B4-4799414FBD11}" srcOrd="2" destOrd="0" parTransId="{F449A2A9-3787-44CB-BC00-AB782E48795C}" sibTransId="{01AD5476-AE98-4C77-BBB6-019A9BD6CB06}"/>
    <dgm:cxn modelId="{2FBE24E4-0BBB-4ED1-A8E5-12741BFB4498}" srcId="{0039FB8B-5CB5-4495-A2B4-4799414FBD11}" destId="{91DA0C86-F87B-446D-94B2-EEA9E2FE3CBB}" srcOrd="0" destOrd="0" parTransId="{3556B2C1-A19A-4E3E-B15C-420305C82BA8}" sibTransId="{7C40E6A5-1219-4EB8-B8CD-2AF170EA0EA5}"/>
    <dgm:cxn modelId="{EEF193E5-0FA5-43A1-97B4-B86D3169F480}" type="presOf" srcId="{8B95BC10-5947-47A7-8125-CFAAAFA2A4AF}" destId="{7FA7EB1F-0968-41A8-B0C8-179AB76B242E}" srcOrd="0" destOrd="0" presId="urn:microsoft.com/office/officeart/2005/8/layout/list1"/>
    <dgm:cxn modelId="{C41BB4F1-4098-4CFE-9898-F7F33DA964E9}" type="presOf" srcId="{23462C97-6096-470C-954C-0BA5110F03FE}" destId="{A31EFDB5-B017-4AB9-AB34-941AB39C43BA}" srcOrd="1" destOrd="0" presId="urn:microsoft.com/office/officeart/2005/8/layout/list1"/>
    <dgm:cxn modelId="{D24084FA-42FF-4F8D-A103-9D27E5748596}" type="presOf" srcId="{8B6D8CB5-2442-48D4-96A6-F1F63B709B73}" destId="{74D63D92-1659-43E9-91F4-910DFE27E393}" srcOrd="0" destOrd="0" presId="urn:microsoft.com/office/officeart/2005/8/layout/list1"/>
    <dgm:cxn modelId="{0CD8D8FF-EEE9-4B34-A327-E81591C97F8C}" type="presOf" srcId="{3BC0120C-5BA3-4F36-9886-253FEDE376D7}" destId="{3E736824-3B08-4A78-A75C-54504550BE18}" srcOrd="0" destOrd="0" presId="urn:microsoft.com/office/officeart/2005/8/layout/list1"/>
    <dgm:cxn modelId="{5292B8CB-7EF8-46A8-BF3F-0A8B73E3C1C2}" type="presParOf" srcId="{30D227F8-334C-4805-8E5E-C657CF3B97AE}" destId="{3C4D03FD-E148-4FFF-B0B4-F1BBC4201AA1}" srcOrd="0" destOrd="0" presId="urn:microsoft.com/office/officeart/2005/8/layout/list1"/>
    <dgm:cxn modelId="{05F3BF4D-AEE7-4AAD-9960-56D39328367E}" type="presParOf" srcId="{3C4D03FD-E148-4FFF-B0B4-F1BBC4201AA1}" destId="{F6F35145-AC0B-4DD9-9A2B-38025BD64808}" srcOrd="0" destOrd="0" presId="urn:microsoft.com/office/officeart/2005/8/layout/list1"/>
    <dgm:cxn modelId="{E8D8CD64-9A5A-4989-A68B-BCFE5EE24A24}" type="presParOf" srcId="{3C4D03FD-E148-4FFF-B0B4-F1BBC4201AA1}" destId="{EF17FB7E-B960-4680-ABAA-27D483C5728A}" srcOrd="1" destOrd="0" presId="urn:microsoft.com/office/officeart/2005/8/layout/list1"/>
    <dgm:cxn modelId="{E75AE831-0E0E-40EE-BDC3-F61483195F54}" type="presParOf" srcId="{30D227F8-334C-4805-8E5E-C657CF3B97AE}" destId="{23505770-11F6-4A4A-B5E1-1303793122D5}" srcOrd="1" destOrd="0" presId="urn:microsoft.com/office/officeart/2005/8/layout/list1"/>
    <dgm:cxn modelId="{A5C79373-3C54-4E45-B4E1-74D902B520A0}" type="presParOf" srcId="{30D227F8-334C-4805-8E5E-C657CF3B97AE}" destId="{3E736824-3B08-4A78-A75C-54504550BE18}" srcOrd="2" destOrd="0" presId="urn:microsoft.com/office/officeart/2005/8/layout/list1"/>
    <dgm:cxn modelId="{F9AE7EC4-1FA8-4B8B-B2BA-60D0DF73AECA}" type="presParOf" srcId="{30D227F8-334C-4805-8E5E-C657CF3B97AE}" destId="{F0B8C260-70A3-4D67-A583-60D358B5C293}" srcOrd="3" destOrd="0" presId="urn:microsoft.com/office/officeart/2005/8/layout/list1"/>
    <dgm:cxn modelId="{E8F157EC-F005-4585-82FB-0335F0334D38}" type="presParOf" srcId="{30D227F8-334C-4805-8E5E-C657CF3B97AE}" destId="{CC394819-4205-434E-8FDB-70C73B8A34F8}" srcOrd="4" destOrd="0" presId="urn:microsoft.com/office/officeart/2005/8/layout/list1"/>
    <dgm:cxn modelId="{76264161-84AC-4D8F-9BB4-EEF2374218AD}" type="presParOf" srcId="{CC394819-4205-434E-8FDB-70C73B8A34F8}" destId="{74D63D92-1659-43E9-91F4-910DFE27E393}" srcOrd="0" destOrd="0" presId="urn:microsoft.com/office/officeart/2005/8/layout/list1"/>
    <dgm:cxn modelId="{170156F9-812E-4A7C-894E-99CE0B3D0003}" type="presParOf" srcId="{CC394819-4205-434E-8FDB-70C73B8A34F8}" destId="{84C435BB-9AAB-408E-82A4-36AE951DF86A}" srcOrd="1" destOrd="0" presId="urn:microsoft.com/office/officeart/2005/8/layout/list1"/>
    <dgm:cxn modelId="{A069D2D4-920B-43BF-8AFC-57E12AF22856}" type="presParOf" srcId="{30D227F8-334C-4805-8E5E-C657CF3B97AE}" destId="{B328D2EC-A477-4D76-A677-88B813AA2234}" srcOrd="5" destOrd="0" presId="urn:microsoft.com/office/officeart/2005/8/layout/list1"/>
    <dgm:cxn modelId="{5A96F8CB-3BAB-40EF-8E64-48D367FF8275}" type="presParOf" srcId="{30D227F8-334C-4805-8E5E-C657CF3B97AE}" destId="{E06EADD3-B848-4A5D-A034-A3FDE38DAC57}" srcOrd="6" destOrd="0" presId="urn:microsoft.com/office/officeart/2005/8/layout/list1"/>
    <dgm:cxn modelId="{54523F0C-3FD7-455F-B476-F7F138A404DD}" type="presParOf" srcId="{30D227F8-334C-4805-8E5E-C657CF3B97AE}" destId="{9D4E9406-BAF8-402B-A783-9378F2339C71}" srcOrd="7" destOrd="0" presId="urn:microsoft.com/office/officeart/2005/8/layout/list1"/>
    <dgm:cxn modelId="{1FA2E3A4-891C-4C76-A65F-203D60FEAFB8}" type="presParOf" srcId="{30D227F8-334C-4805-8E5E-C657CF3B97AE}" destId="{21C707E7-2FBC-4C9A-8359-CB56E9995532}" srcOrd="8" destOrd="0" presId="urn:microsoft.com/office/officeart/2005/8/layout/list1"/>
    <dgm:cxn modelId="{F6A320E4-1428-4301-BB69-184F86EABAC9}" type="presParOf" srcId="{21C707E7-2FBC-4C9A-8359-CB56E9995532}" destId="{380A5566-BAAB-4B09-9595-8D294B759215}" srcOrd="0" destOrd="0" presId="urn:microsoft.com/office/officeart/2005/8/layout/list1"/>
    <dgm:cxn modelId="{F1F6E202-27D8-4316-BA85-801B1E2A10B1}" type="presParOf" srcId="{21C707E7-2FBC-4C9A-8359-CB56E9995532}" destId="{DDEDD6CC-09BE-4E61-9FB2-042BDBF4DF43}" srcOrd="1" destOrd="0" presId="urn:microsoft.com/office/officeart/2005/8/layout/list1"/>
    <dgm:cxn modelId="{7E76999B-09D7-4EA4-B191-3C60700C8B1C}" type="presParOf" srcId="{30D227F8-334C-4805-8E5E-C657CF3B97AE}" destId="{276B126A-84C8-41CC-B408-85F7E73443CB}" srcOrd="9" destOrd="0" presId="urn:microsoft.com/office/officeart/2005/8/layout/list1"/>
    <dgm:cxn modelId="{FAD12796-D063-4006-B67D-600EC493380D}" type="presParOf" srcId="{30D227F8-334C-4805-8E5E-C657CF3B97AE}" destId="{6057F58E-6B7A-4469-9393-7FC6F9A66742}" srcOrd="10" destOrd="0" presId="urn:microsoft.com/office/officeart/2005/8/layout/list1"/>
    <dgm:cxn modelId="{440D1AEB-4C05-4631-97E3-84A0162706CB}" type="presParOf" srcId="{30D227F8-334C-4805-8E5E-C657CF3B97AE}" destId="{98156D5C-8CC2-4120-ABD9-CF6FC64832E6}" srcOrd="11" destOrd="0" presId="urn:microsoft.com/office/officeart/2005/8/layout/list1"/>
    <dgm:cxn modelId="{DB03F50E-2EFB-4010-8A35-AA644CC107DC}" type="presParOf" srcId="{30D227F8-334C-4805-8E5E-C657CF3B97AE}" destId="{B0EBB115-95D3-451C-B07D-F345876169B1}" srcOrd="12" destOrd="0" presId="urn:microsoft.com/office/officeart/2005/8/layout/list1"/>
    <dgm:cxn modelId="{C6103BEB-F76C-4669-AE0F-22C381433C04}" type="presParOf" srcId="{B0EBB115-95D3-451C-B07D-F345876169B1}" destId="{6DE66784-A30F-4D68-B357-7EC9E3482E9B}" srcOrd="0" destOrd="0" presId="urn:microsoft.com/office/officeart/2005/8/layout/list1"/>
    <dgm:cxn modelId="{8AC91BB3-0922-445E-9B19-A8F3E48D0D0D}" type="presParOf" srcId="{B0EBB115-95D3-451C-B07D-F345876169B1}" destId="{A31EFDB5-B017-4AB9-AB34-941AB39C43BA}" srcOrd="1" destOrd="0" presId="urn:microsoft.com/office/officeart/2005/8/layout/list1"/>
    <dgm:cxn modelId="{396E9721-0D4F-4EBC-B090-DE03C7A69424}" type="presParOf" srcId="{30D227F8-334C-4805-8E5E-C657CF3B97AE}" destId="{E04E36FE-491D-4DB7-88BF-6E323FD5DD75}" srcOrd="13" destOrd="0" presId="urn:microsoft.com/office/officeart/2005/8/layout/list1"/>
    <dgm:cxn modelId="{47E061AF-6E8F-4D55-AC21-64A5DBF9479A}" type="presParOf" srcId="{30D227F8-334C-4805-8E5E-C657CF3B97AE}" destId="{7FA7EB1F-0968-41A8-B0C8-179AB76B242E}" srcOrd="14" destOrd="0" presId="urn:microsoft.com/office/officeart/2005/8/layout/list1"/>
    <dgm:cxn modelId="{DB98DFFC-5FF1-4DED-89F9-AFC0A5A571D4}" type="presParOf" srcId="{30D227F8-334C-4805-8E5E-C657CF3B97AE}" destId="{E9CE7049-9202-4155-83C7-24CA551C89F6}" srcOrd="15" destOrd="0" presId="urn:microsoft.com/office/officeart/2005/8/layout/list1"/>
    <dgm:cxn modelId="{A992086D-4DFE-42DE-AF25-92937F26BB5C}" type="presParOf" srcId="{30D227F8-334C-4805-8E5E-C657CF3B97AE}" destId="{E535A512-040D-420E-8E48-EC4891DF3878}" srcOrd="16" destOrd="0" presId="urn:microsoft.com/office/officeart/2005/8/layout/list1"/>
    <dgm:cxn modelId="{CD8E4585-BD70-4240-A8F1-1222878AAC46}" type="presParOf" srcId="{E535A512-040D-420E-8E48-EC4891DF3878}" destId="{890D0736-C5E5-47E0-ADEC-AC1B034DAA5F}" srcOrd="0" destOrd="0" presId="urn:microsoft.com/office/officeart/2005/8/layout/list1"/>
    <dgm:cxn modelId="{B40487BA-2AE4-4774-980D-6FAF80C31D12}" type="presParOf" srcId="{E535A512-040D-420E-8E48-EC4891DF3878}" destId="{1093DE3D-D97A-4EC5-8E30-CE3C3D624371}" srcOrd="1" destOrd="0" presId="urn:microsoft.com/office/officeart/2005/8/layout/list1"/>
    <dgm:cxn modelId="{DD64DF76-74E6-4E74-862D-F4A077A9E694}" type="presParOf" srcId="{30D227F8-334C-4805-8E5E-C657CF3B97AE}" destId="{EA895C22-0F15-4FF7-97B6-C6503747E446}" srcOrd="17" destOrd="0" presId="urn:microsoft.com/office/officeart/2005/8/layout/list1"/>
    <dgm:cxn modelId="{5DF4580B-AAAE-45FD-BB55-FA041687FEC2}" type="presParOf" srcId="{30D227F8-334C-4805-8E5E-C657CF3B97AE}" destId="{386CDB2B-FA57-4C52-84A9-5B921CF58BB7}" srcOrd="18" destOrd="0" presId="urn:microsoft.com/office/officeart/2005/8/layout/list1"/>
    <dgm:cxn modelId="{54A50571-B925-4A5A-ACD5-8F17DFCC6723}" type="presParOf" srcId="{30D227F8-334C-4805-8E5E-C657CF3B97AE}" destId="{592F6064-FAE8-4214-9EE8-8E9C0217ADDF}" srcOrd="19" destOrd="0" presId="urn:microsoft.com/office/officeart/2005/8/layout/list1"/>
    <dgm:cxn modelId="{9BED09FD-C0EC-425A-81EF-C0AF2408B32B}" type="presParOf" srcId="{30D227F8-334C-4805-8E5E-C657CF3B97AE}" destId="{47349469-B51B-4A25-A709-716F796CAC22}" srcOrd="20" destOrd="0" presId="urn:microsoft.com/office/officeart/2005/8/layout/list1"/>
    <dgm:cxn modelId="{4D8AD57E-43D7-4D57-871D-AA135B9A797A}" type="presParOf" srcId="{47349469-B51B-4A25-A709-716F796CAC22}" destId="{B548ADBD-E252-4DBB-AEBD-B3C6ABB322A1}" srcOrd="0" destOrd="0" presId="urn:microsoft.com/office/officeart/2005/8/layout/list1"/>
    <dgm:cxn modelId="{662E5FC5-FA33-47C4-A995-B34A7138822E}" type="presParOf" srcId="{47349469-B51B-4A25-A709-716F796CAC22}" destId="{A8648409-92F5-41E0-8F0C-C9C2AABBA99C}" srcOrd="1" destOrd="0" presId="urn:microsoft.com/office/officeart/2005/8/layout/list1"/>
    <dgm:cxn modelId="{ED027661-B62A-4F3B-924C-34FCB6597B60}" type="presParOf" srcId="{30D227F8-334C-4805-8E5E-C657CF3B97AE}" destId="{061D7A32-50A9-412E-8820-D75A284B6713}" srcOrd="21" destOrd="0" presId="urn:microsoft.com/office/officeart/2005/8/layout/list1"/>
    <dgm:cxn modelId="{DA6A336C-C756-4C17-A8CE-DE3B7EFA4179}" type="presParOf" srcId="{30D227F8-334C-4805-8E5E-C657CF3B97AE}" destId="{5530C825-EDA4-4FC9-9EDC-98CABBCE44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36824-3B08-4A78-A75C-54504550BE18}">
      <dsp:nvSpPr>
        <dsp:cNvPr id="0" name=""/>
        <dsp:cNvSpPr/>
      </dsp:nvSpPr>
      <dsp:spPr>
        <a:xfrm>
          <a:off x="0" y="37543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</a:t>
          </a:r>
          <a:r>
            <a:rPr lang="pt-BR" sz="1300" b="0" kern="1200">
              <a:latin typeface="Calibri Light" panose="020F0302020204030204"/>
            </a:rPr>
            <a:t>.</a:t>
          </a:r>
        </a:p>
      </dsp:txBody>
      <dsp:txXfrm>
        <a:off x="0" y="375432"/>
        <a:ext cx="7136780" cy="552825"/>
      </dsp:txXfrm>
    </dsp:sp>
    <dsp:sp modelId="{EF17FB7E-B960-4680-ABAA-27D483C5728A}">
      <dsp:nvSpPr>
        <dsp:cNvPr id="0" name=""/>
        <dsp:cNvSpPr/>
      </dsp:nvSpPr>
      <dsp:spPr>
        <a:xfrm>
          <a:off x="356839" y="183552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err="1">
              <a:latin typeface="Calibri Light" panose="020F0302020204030204"/>
            </a:rPr>
            <a:t>volumevalores</a:t>
          </a:r>
          <a:r>
            <a:rPr lang="pt-BR" sz="1300" b="0" kern="1200">
              <a:latin typeface="Calibri Light" panose="020F0302020204030204"/>
            </a:rPr>
            <a:t>:</a:t>
          </a:r>
        </a:p>
      </dsp:txBody>
      <dsp:txXfrm>
        <a:off x="375573" y="202286"/>
        <a:ext cx="4958278" cy="346292"/>
      </dsp:txXfrm>
    </dsp:sp>
    <dsp:sp modelId="{E06EADD3-B848-4A5D-A034-A3FDE38DAC57}">
      <dsp:nvSpPr>
        <dsp:cNvPr id="0" name=""/>
        <dsp:cNvSpPr/>
      </dsp:nvSpPr>
      <dsp:spPr>
        <a:xfrm>
          <a:off x="0" y="1190337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 vezes sua quantidade.</a:t>
          </a:r>
          <a:endParaRPr lang="pt-BR" sz="1300" kern="1200"/>
        </a:p>
      </dsp:txBody>
      <dsp:txXfrm>
        <a:off x="0" y="1190337"/>
        <a:ext cx="7136780" cy="552825"/>
      </dsp:txXfrm>
    </dsp:sp>
    <dsp:sp modelId="{84C435BB-9AAB-408E-82A4-36AE951DF86A}">
      <dsp:nvSpPr>
        <dsp:cNvPr id="0" name=""/>
        <dsp:cNvSpPr/>
      </dsp:nvSpPr>
      <dsp:spPr>
        <a:xfrm>
          <a:off x="356839" y="998457"/>
          <a:ext cx="4995746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err="1">
              <a:latin typeface="Calibri Light" panose="020F0302020204030204"/>
            </a:rPr>
            <a:t>volumeabsoluto</a:t>
          </a:r>
          <a:r>
            <a:rPr lang="pt-BR" sz="1300" b="0" kern="1200">
              <a:latin typeface="Calibri Light" panose="020F0302020204030204"/>
            </a:rPr>
            <a:t>:</a:t>
          </a:r>
        </a:p>
      </dsp:txBody>
      <dsp:txXfrm>
        <a:off x="375573" y="1017191"/>
        <a:ext cx="4958278" cy="346292"/>
      </dsp:txXfrm>
    </dsp:sp>
    <dsp:sp modelId="{6057F58E-6B7A-4469-9393-7FC6F9A66742}">
      <dsp:nvSpPr>
        <dsp:cNvPr id="0" name=""/>
        <dsp:cNvSpPr/>
      </dsp:nvSpPr>
      <dsp:spPr>
        <a:xfrm>
          <a:off x="0" y="200524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dos elementos de "</a:t>
          </a:r>
          <a:r>
            <a:rPr lang="pt-BR" sz="1300" kern="1200" err="1"/>
            <a:t>volumeabsoluto</a:t>
          </a:r>
          <a:r>
            <a:rPr lang="pt-BR" sz="1300" kern="1200"/>
            <a:t>" = 4.220.713</a:t>
          </a:r>
          <a:r>
            <a:rPr lang="pt-BR" sz="1300" kern="1200">
              <a:latin typeface="Calibri Light" panose="020F0302020204030204"/>
            </a:rPr>
            <a:t>.</a:t>
          </a:r>
          <a:endParaRPr lang="pt-BR" sz="1300" kern="1200"/>
        </a:p>
      </dsp:txBody>
      <dsp:txXfrm>
        <a:off x="0" y="2005242"/>
        <a:ext cx="7136780" cy="552825"/>
      </dsp:txXfrm>
    </dsp:sp>
    <dsp:sp modelId="{DDEDD6CC-09BE-4E61-9FB2-042BDBF4DF43}">
      <dsp:nvSpPr>
        <dsp:cNvPr id="0" name=""/>
        <dsp:cNvSpPr/>
      </dsp:nvSpPr>
      <dsp:spPr>
        <a:xfrm>
          <a:off x="356839" y="1813362"/>
          <a:ext cx="4995746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/>
            <a:t>total:</a:t>
          </a:r>
          <a:r>
            <a:rPr lang="pt-BR" sz="1300" b="0" kern="1200">
              <a:latin typeface="Calibri Light" panose="020F0302020204030204"/>
            </a:rPr>
            <a:t> </a:t>
          </a:r>
          <a:endParaRPr lang="pt-BR" sz="1300" b="0" kern="1200">
            <a:latin typeface="Calibri"/>
            <a:cs typeface="Calibri"/>
          </a:endParaRPr>
        </a:p>
      </dsp:txBody>
      <dsp:txXfrm>
        <a:off x="375573" y="1832096"/>
        <a:ext cx="4958278" cy="346292"/>
      </dsp:txXfrm>
    </dsp:sp>
    <dsp:sp modelId="{7FA7EB1F-0968-41A8-B0C8-179AB76B242E}">
      <dsp:nvSpPr>
        <dsp:cNvPr id="0" name=""/>
        <dsp:cNvSpPr/>
      </dsp:nvSpPr>
      <dsp:spPr>
        <a:xfrm>
          <a:off x="0" y="282014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das frequências das ordens; deveria equivaler ao total de pedidos (linhas, 73.670), porém por conta do arredondamento em "</a:t>
          </a:r>
          <a:r>
            <a:rPr lang="pt-BR" sz="1300" kern="1200" err="1"/>
            <a:t>volumevalores</a:t>
          </a:r>
          <a:r>
            <a:rPr lang="pt-BR" sz="1300" kern="1200"/>
            <a:t>", resulta 73.610.</a:t>
          </a:r>
        </a:p>
      </dsp:txBody>
      <dsp:txXfrm>
        <a:off x="0" y="2820147"/>
        <a:ext cx="7136780" cy="737100"/>
      </dsp:txXfrm>
    </dsp:sp>
    <dsp:sp modelId="{A31EFDB5-B017-4AB9-AB34-941AB39C43BA}">
      <dsp:nvSpPr>
        <dsp:cNvPr id="0" name=""/>
        <dsp:cNvSpPr/>
      </dsp:nvSpPr>
      <dsp:spPr>
        <a:xfrm>
          <a:off x="356839" y="2628267"/>
          <a:ext cx="499574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>
              <a:latin typeface="Calibri"/>
              <a:cs typeface="Calibri"/>
            </a:rPr>
            <a:t>volumetotal</a:t>
          </a:r>
          <a:r>
            <a:rPr lang="pt-BR" sz="1300" kern="1200">
              <a:latin typeface="Calibri"/>
              <a:cs typeface="Calibri"/>
            </a:rPr>
            <a:t>: </a:t>
          </a:r>
          <a:endParaRPr lang="pt-BR" sz="1300" kern="1200"/>
        </a:p>
      </dsp:txBody>
      <dsp:txXfrm>
        <a:off x="375573" y="2647001"/>
        <a:ext cx="4958278" cy="346292"/>
      </dsp:txXfrm>
    </dsp:sp>
    <dsp:sp modelId="{386CDB2B-FA57-4C52-84A9-5B921CF58BB7}">
      <dsp:nvSpPr>
        <dsp:cNvPr id="0" name=""/>
        <dsp:cNvSpPr/>
      </dsp:nvSpPr>
      <dsp:spPr>
        <a:xfrm>
          <a:off x="0" y="381932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 do "</a:t>
          </a:r>
          <a:r>
            <a:rPr lang="pt-BR" sz="1300" kern="1200" err="1"/>
            <a:t>volumeabsoluto</a:t>
          </a:r>
          <a:r>
            <a:rPr lang="pt-BR" sz="1300" kern="1200"/>
            <a:t>" de cada ordem; </a:t>
          </a:r>
          <a:r>
            <a:rPr lang="pt-BR" sz="1300" i="1" kern="1200"/>
            <a:t>e.g. </a:t>
          </a:r>
          <a:r>
            <a:rPr lang="pt-BR" sz="1300" kern="1200"/>
            <a:t>pedidos de uma ordem correspondem a 0,0021% do total de ordens.</a:t>
          </a:r>
        </a:p>
      </dsp:txBody>
      <dsp:txXfrm>
        <a:off x="0" y="3819327"/>
        <a:ext cx="7136780" cy="737100"/>
      </dsp:txXfrm>
    </dsp:sp>
    <dsp:sp modelId="{1093DE3D-D97A-4EC5-8E30-CE3C3D624371}">
      <dsp:nvSpPr>
        <dsp:cNvPr id="0" name=""/>
        <dsp:cNvSpPr/>
      </dsp:nvSpPr>
      <dsp:spPr>
        <a:xfrm>
          <a:off x="356839" y="3627447"/>
          <a:ext cx="4995746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/>
            <a:t>cumulativopedidos</a:t>
          </a:r>
        </a:p>
      </dsp:txBody>
      <dsp:txXfrm>
        <a:off x="375573" y="3646181"/>
        <a:ext cx="4958278" cy="346292"/>
      </dsp:txXfrm>
    </dsp:sp>
    <dsp:sp modelId="{5530C825-EDA4-4FC9-9EDC-98CABBCE4496}">
      <dsp:nvSpPr>
        <dsp:cNvPr id="0" name=""/>
        <dsp:cNvSpPr/>
      </dsp:nvSpPr>
      <dsp:spPr>
        <a:xfrm>
          <a:off x="0" y="481850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 de "</a:t>
          </a:r>
          <a:r>
            <a:rPr lang="pt-BR" sz="1300" kern="1200" err="1"/>
            <a:t>volumevalores</a:t>
          </a:r>
          <a:r>
            <a:rPr lang="pt-BR" sz="1300" kern="1200"/>
            <a:t>" (frequência de cada ordem); </a:t>
          </a:r>
          <a:r>
            <a:rPr lang="pt-BR" sz="1300" i="1" kern="1200"/>
            <a:t>e.g. </a:t>
          </a:r>
          <a:r>
            <a:rPr lang="pt-BR" sz="1300" kern="1200"/>
            <a:t>pedidos com uma ordem correspondem a 11.50% das ordens efetuadas.</a:t>
          </a:r>
        </a:p>
      </dsp:txBody>
      <dsp:txXfrm>
        <a:off x="0" y="4818507"/>
        <a:ext cx="7136780" cy="737100"/>
      </dsp:txXfrm>
    </dsp:sp>
    <dsp:sp modelId="{A8648409-92F5-41E0-8F0C-C9C2AABBA99C}">
      <dsp:nvSpPr>
        <dsp:cNvPr id="0" name=""/>
        <dsp:cNvSpPr/>
      </dsp:nvSpPr>
      <dsp:spPr>
        <a:xfrm>
          <a:off x="356839" y="4626627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>
              <a:latin typeface="Calibri Light" panose="020F0302020204030204"/>
            </a:rPr>
            <a:t>cumulativolume</a:t>
          </a:r>
        </a:p>
      </dsp:txBody>
      <dsp:txXfrm>
        <a:off x="375573" y="4645361"/>
        <a:ext cx="49582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D1E060-D5B8-4EE8-9A55-686094602B6D}"/>
              </a:ext>
            </a:extLst>
          </p:cNvPr>
          <p:cNvSpPr txBox="1"/>
          <p:nvPr/>
        </p:nvSpPr>
        <p:spPr>
          <a:xfrm>
            <a:off x="5319713" y="642938"/>
            <a:ext cx="6273800" cy="55705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Trilha: Sistemas de </a:t>
            </a:r>
            <a:r>
              <a:rPr lang="en-US" sz="2800" err="1"/>
              <a:t>Recomendação</a:t>
            </a:r>
            <a:endParaRPr lang="en-US" sz="280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Desafio</a:t>
            </a:r>
            <a:r>
              <a:rPr lang="en-US" sz="2800"/>
              <a:t>: Venda </a:t>
            </a:r>
            <a:r>
              <a:rPr lang="en-US" sz="2800" err="1"/>
              <a:t>cruzada</a:t>
            </a:r>
            <a:r>
              <a:rPr lang="en-US" sz="2800"/>
              <a:t> / Venda </a:t>
            </a:r>
            <a:r>
              <a:rPr lang="en-US" sz="2800" err="1"/>
              <a:t>adicional</a:t>
            </a:r>
            <a:endParaRPr lang="en-US" sz="2800" err="1">
              <a:cs typeface="Calibri" panose="020F0502020204030204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Projeto</a:t>
            </a:r>
            <a:r>
              <a:rPr lang="en-US" sz="2800"/>
              <a:t>: </a:t>
            </a:r>
            <a:r>
              <a:rPr lang="en-US" sz="2800" b="1" err="1"/>
              <a:t>Recomendação</a:t>
            </a:r>
            <a:r>
              <a:rPr lang="en-US" sz="2800" b="1"/>
              <a:t> para </a:t>
            </a:r>
            <a:r>
              <a:rPr lang="en-US" sz="2800" b="1" err="1"/>
              <a:t>pontos</a:t>
            </a:r>
            <a:r>
              <a:rPr lang="en-US" sz="2800" b="1"/>
              <a:t> de </a:t>
            </a:r>
            <a:r>
              <a:rPr lang="en-US" sz="2800" b="1" err="1"/>
              <a:t>venda</a:t>
            </a:r>
            <a:r>
              <a:rPr lang="en-US" sz="2800" b="1"/>
              <a:t> </a:t>
            </a:r>
            <a:r>
              <a:rPr lang="en-US" sz="2800" b="1" err="1"/>
              <a:t>locais</a:t>
            </a:r>
            <a:endParaRPr lang="en-US" sz="2800" b="1" err="1">
              <a:cs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Documentação ABI Academy Hack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51257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Breno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Coltro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Costa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&amp;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pPr algn="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João Roberto Crespi Júnior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["Material"]</a:t>
            </a:r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EFB62C6F-ABB1-4F26-BDAF-F2CFA792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11394"/>
              </p:ext>
            </p:extLst>
          </p:nvPr>
        </p:nvGraphicFramePr>
        <p:xfrm>
          <a:off x="733507" y="1607085"/>
          <a:ext cx="5535999" cy="3923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3358">
                  <a:extLst>
                    <a:ext uri="{9D8B030D-6E8A-4147-A177-3AD203B41FA5}">
                      <a16:colId xmlns:a16="http://schemas.microsoft.com/office/drawing/2014/main" val="2439833673"/>
                    </a:ext>
                  </a:extLst>
                </a:gridCol>
                <a:gridCol w="1094872">
                  <a:extLst>
                    <a:ext uri="{9D8B030D-6E8A-4147-A177-3AD203B41FA5}">
                      <a16:colId xmlns:a16="http://schemas.microsoft.com/office/drawing/2014/main" val="3880640159"/>
                    </a:ext>
                  </a:extLst>
                </a:gridCol>
                <a:gridCol w="850815">
                  <a:extLst>
                    <a:ext uri="{9D8B030D-6E8A-4147-A177-3AD203B41FA5}">
                      <a16:colId xmlns:a16="http://schemas.microsoft.com/office/drawing/2014/main" val="773726573"/>
                    </a:ext>
                  </a:extLst>
                </a:gridCol>
                <a:gridCol w="1208477">
                  <a:extLst>
                    <a:ext uri="{9D8B030D-6E8A-4147-A177-3AD203B41FA5}">
                      <a16:colId xmlns:a16="http://schemas.microsoft.com/office/drawing/2014/main" val="4094310413"/>
                    </a:ext>
                  </a:extLst>
                </a:gridCol>
                <a:gridCol w="1208477">
                  <a:extLst>
                    <a:ext uri="{9D8B030D-6E8A-4147-A177-3AD203B41FA5}">
                      <a16:colId xmlns:a16="http://schemas.microsoft.com/office/drawing/2014/main" val="1729299648"/>
                    </a:ext>
                  </a:extLst>
                </a:gridCol>
              </a:tblGrid>
              <a:tr h="935952">
                <a:tc>
                  <a:txBody>
                    <a:bodyPr/>
                    <a:lstStyle/>
                    <a:p>
                      <a:r>
                        <a:rPr lang="pt-BR" sz="1400" cap="none" spc="0"/>
                        <a:t>Submarca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Contribuição percentual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r>
                        <a:rPr lang="pt-BR" sz="1400" cap="none" spc="0"/>
                        <a:t>Vendas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Material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Maco</a:t>
                      </a:r>
                    </a:p>
                  </a:txBody>
                  <a:tcPr marL="205251" marR="123150" marT="123150" marB="123150" anchor="ctr"/>
                </a:tc>
                <a:extLst>
                  <a:ext uri="{0D108BD9-81ED-4DB2-BD59-A6C34878D82A}">
                    <a16:rowId xmlns:a16="http://schemas.microsoft.com/office/drawing/2014/main" val="1480956826"/>
                  </a:ext>
                </a:extLst>
              </a:tr>
              <a:tr h="49808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WHITE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0,7025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2185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 : 10947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140.09731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4182537716"/>
                  </a:ext>
                </a:extLst>
              </a:tr>
              <a:tr h="498080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960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10957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158.76879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141906463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ROSEE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0,2771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1251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 : 33335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167.12853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3064766233"/>
                  </a:ext>
                </a:extLst>
              </a:tr>
              <a:tr h="935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GRAND CRU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spc="0" noProof="0"/>
                        <a:t>0,0204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92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10958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--</a:t>
                      </a:r>
                    </a:p>
                  </a:txBody>
                  <a:tcPr marL="205251" marR="123150" marT="123150" marB="123150"/>
                </a:tc>
                <a:extLst>
                  <a:ext uri="{0D108BD9-81ED-4DB2-BD59-A6C34878D82A}">
                    <a16:rowId xmlns:a16="http://schemas.microsoft.com/office/drawing/2014/main" val="1433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0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2600" b="1">
                <a:cs typeface="Calibri Light"/>
              </a:rPr>
              <a:t>Submarcas</a:t>
            </a:r>
            <a:r>
              <a:rPr lang="pt-BR" sz="2600">
                <a:cs typeface="Calibri Light"/>
              </a:rPr>
              <a:t> ["Subrand"] e </a:t>
            </a:r>
            <a:r>
              <a:rPr lang="pt-BR" sz="2600" b="1">
                <a:cs typeface="Calibri Light"/>
              </a:rPr>
              <a:t>Material </a:t>
            </a:r>
            <a:r>
              <a:rPr lang="pt-BR" sz="2600">
                <a:cs typeface="Calibri Light"/>
              </a:rPr>
              <a:t>["Material"]</a:t>
            </a:r>
            <a:endParaRPr lang="pt-BR" sz="2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82BD8DE-7A1F-4C22-9EA0-3CDD214B9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27029"/>
              </p:ext>
            </p:extLst>
          </p:nvPr>
        </p:nvGraphicFramePr>
        <p:xfrm>
          <a:off x="4648018" y="1158583"/>
          <a:ext cx="6900511" cy="520197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0337">
                  <a:extLst>
                    <a:ext uri="{9D8B030D-6E8A-4147-A177-3AD203B41FA5}">
                      <a16:colId xmlns:a16="http://schemas.microsoft.com/office/drawing/2014/main" val="561607338"/>
                    </a:ext>
                  </a:extLst>
                </a:gridCol>
                <a:gridCol w="2132096">
                  <a:extLst>
                    <a:ext uri="{9D8B030D-6E8A-4147-A177-3AD203B41FA5}">
                      <a16:colId xmlns:a16="http://schemas.microsoft.com/office/drawing/2014/main" val="2997243364"/>
                    </a:ext>
                  </a:extLst>
                </a:gridCol>
                <a:gridCol w="883268">
                  <a:extLst>
                    <a:ext uri="{9D8B030D-6E8A-4147-A177-3AD203B41FA5}">
                      <a16:colId xmlns:a16="http://schemas.microsoft.com/office/drawing/2014/main" val="1968638382"/>
                    </a:ext>
                  </a:extLst>
                </a:gridCol>
                <a:gridCol w="1377405">
                  <a:extLst>
                    <a:ext uri="{9D8B030D-6E8A-4147-A177-3AD203B41FA5}">
                      <a16:colId xmlns:a16="http://schemas.microsoft.com/office/drawing/2014/main" val="1974084179"/>
                    </a:ext>
                  </a:extLst>
                </a:gridCol>
                <a:gridCol w="1377405">
                  <a:extLst>
                    <a:ext uri="{9D8B030D-6E8A-4147-A177-3AD203B41FA5}">
                      <a16:colId xmlns:a16="http://schemas.microsoft.com/office/drawing/2014/main" val="3357232261"/>
                    </a:ext>
                  </a:extLst>
                </a:gridCol>
              </a:tblGrid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Submarca​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800">
                          <a:effectLst/>
                        </a:rPr>
                        <a:t>Contribuição  percentual​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Vendas​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>
                          <a:effectLst/>
                        </a:rPr>
                        <a:t>Material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>
                          <a:effectLst/>
                        </a:rPr>
                        <a:t>Maco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2860289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LAGER​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0,4355​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146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74342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25741283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43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74529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676720756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BLANCHE​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0,2765​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54​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 L : </a:t>
                      </a:r>
                      <a:r>
                        <a:rPr lang="en-US" sz="1800" u="none" strike="noStrike" noProof="0">
                          <a:effectLst/>
                        </a:rPr>
                        <a:t>81408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43580168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76828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476444970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FRUIT​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0,2051​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50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81410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587142533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40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76952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1159747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TRIPLE​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0,0714​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31​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59942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965925465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BLONDE​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0,0115​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pt-BR" sz="1800" u="none" strike="noStrike" noProof="0">
                          <a:effectLst/>
                        </a:rPr>
                        <a:t>59939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>
                          <a:effectLst/>
                        </a:rPr>
                        <a:t>--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67490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6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 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 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["Material"]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ela 8">
            <a:extLst>
              <a:ext uri="{FF2B5EF4-FFF2-40B4-BE49-F238E27FC236}">
                <a16:creationId xmlns:a16="http://schemas.microsoft.com/office/drawing/2014/main" id="{D949E70F-7E77-4579-8184-2184EA578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725920"/>
              </p:ext>
            </p:extLst>
          </p:nvPr>
        </p:nvGraphicFramePr>
        <p:xfrm>
          <a:off x="5922492" y="1101325"/>
          <a:ext cx="5536004" cy="459660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392">
                  <a:extLst>
                    <a:ext uri="{9D8B030D-6E8A-4147-A177-3AD203B41FA5}">
                      <a16:colId xmlns:a16="http://schemas.microsoft.com/office/drawing/2014/main" val="1754422313"/>
                    </a:ext>
                  </a:extLst>
                </a:gridCol>
                <a:gridCol w="1800418">
                  <a:extLst>
                    <a:ext uri="{9D8B030D-6E8A-4147-A177-3AD203B41FA5}">
                      <a16:colId xmlns:a16="http://schemas.microsoft.com/office/drawing/2014/main" val="2045682995"/>
                    </a:ext>
                  </a:extLst>
                </a:gridCol>
                <a:gridCol w="713156">
                  <a:extLst>
                    <a:ext uri="{9D8B030D-6E8A-4147-A177-3AD203B41FA5}">
                      <a16:colId xmlns:a16="http://schemas.microsoft.com/office/drawing/2014/main" val="2068637328"/>
                    </a:ext>
                  </a:extLst>
                </a:gridCol>
                <a:gridCol w="1069979">
                  <a:extLst>
                    <a:ext uri="{9D8B030D-6E8A-4147-A177-3AD203B41FA5}">
                      <a16:colId xmlns:a16="http://schemas.microsoft.com/office/drawing/2014/main" val="4181328837"/>
                    </a:ext>
                  </a:extLst>
                </a:gridCol>
                <a:gridCol w="909059">
                  <a:extLst>
                    <a:ext uri="{9D8B030D-6E8A-4147-A177-3AD203B41FA5}">
                      <a16:colId xmlns:a16="http://schemas.microsoft.com/office/drawing/2014/main" val="938961432"/>
                    </a:ext>
                  </a:extLst>
                </a:gridCol>
              </a:tblGrid>
              <a:tr h="26596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Submarca​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100">
                          <a:effectLst/>
                        </a:rPr>
                        <a:t>Contribuição  percentual​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Vendas​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>
                          <a:effectLst/>
                        </a:rPr>
                        <a:t>Material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>
                          <a:effectLst/>
                        </a:rPr>
                        <a:t>Maco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405095154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CAMDEN PALE ALE​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0,7841 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247​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64601</a:t>
                      </a:r>
                      <a:br>
                        <a:rPr lang="en-US" sz="11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</a:rPr>
                        <a:t>79923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--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434491886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CAMDEN HELLS​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0,2159​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68​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64590</a:t>
                      </a:r>
                      <a:br>
                        <a:rPr lang="en-US" sz="11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</a:rPr>
                        <a:t>79894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--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139740870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TRIPLE KARMELIET​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2020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66989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195.33404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793958465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1262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59874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/>
                        </a:rPr>
                        <a:t>186.9042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1545895401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KWAK​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1882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61629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128.26441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715945134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841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59873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118.14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1822479156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BUD​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1095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71316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127.98431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2703136520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538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77589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102.05403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668887318"/>
                  </a:ext>
                </a:extLst>
              </a:tr>
              <a:tr h="265960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GOOSE​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1003​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 L : 70601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186.7079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793959899"/>
                  </a:ext>
                </a:extLst>
              </a:tr>
              <a:tr h="265960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264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330ml: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63445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135.30281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3908674264"/>
                  </a:ext>
                </a:extLst>
              </a:tr>
              <a:tr h="440593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CORONA EXTRA​</a:t>
                      </a:r>
                    </a:p>
                  </a:txBody>
                  <a:tcPr marL="59085" marR="59085" marT="29543" marB="2954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MACO &lt; 695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355ml: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77313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</a:rPr>
                        <a:t>128.52556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3368374070"/>
                  </a:ext>
                </a:extLst>
              </a:tr>
              <a:tr h="440593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MACO &gt; 609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355ml: </a:t>
                      </a:r>
                      <a:r>
                        <a:rPr lang="en-US" sz="1100" b="0" i="0" u="none" strike="noStrike" noProof="0">
                          <a:effectLst/>
                        </a:rPr>
                        <a:t>54232</a:t>
                      </a:r>
                      <a:endParaRPr lang="en-US" sz="1100" b="0" i="0" u="none" strike="noStrike" noProof="0">
                        <a:effectLst/>
                        <a:latin typeface="Calibri"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143.84416</a:t>
                      </a:r>
                      <a:endParaRPr lang="pt-BR" sz="1600"/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3067101153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100">
                          <a:effectLst/>
                        </a:rPr>
                        <a:t>BIRRA DEL BORGO​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100">
                          <a:effectLst/>
                        </a:rPr>
                        <a:t>1,0000​</a:t>
                      </a:r>
                      <a:endParaRPr lang="pt-BR" sz="1100"/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100">
                          <a:effectLst/>
                        </a:rPr>
                        <a:t>62​</a:t>
                      </a: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>
                          <a:effectLst/>
                        </a:rPr>
                        <a:t>6 L : </a:t>
                      </a: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70605</a:t>
                      </a:r>
                      <a:endParaRPr lang="pt-BR" sz="1100">
                        <a:effectLst/>
                      </a:endParaRPr>
                    </a:p>
                  </a:txBody>
                  <a:tcPr marL="59085" marR="59085" marT="29543" marB="2954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59085" marR="59085" marT="29542" marB="29542"/>
                </a:tc>
                <a:extLst>
                  <a:ext uri="{0D108BD9-81ED-4DB2-BD59-A6C34878D82A}">
                    <a16:rowId xmlns:a16="http://schemas.microsoft.com/office/drawing/2014/main" val="168233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3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9F5A3-01AA-4DB5-B071-D3B2D9D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Volume da embalagem </a:t>
            </a:r>
            <a:r>
              <a:rPr lang="pt-B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["Container </a:t>
            </a:r>
            <a:r>
              <a:rPr lang="pt-BR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Size</a:t>
            </a:r>
            <a:r>
              <a:rPr lang="pt-B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"]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E2099D9-0C6E-49B7-9B39-DEDEA2B3F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43029"/>
              </p:ext>
            </p:extLst>
          </p:nvPr>
        </p:nvGraphicFramePr>
        <p:xfrm>
          <a:off x="4130386" y="926522"/>
          <a:ext cx="3934215" cy="19223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11404">
                  <a:extLst>
                    <a:ext uri="{9D8B030D-6E8A-4147-A177-3AD203B41FA5}">
                      <a16:colId xmlns:a16="http://schemas.microsoft.com/office/drawing/2014/main" val="3472440766"/>
                    </a:ext>
                  </a:extLst>
                </a:gridCol>
                <a:gridCol w="1005693">
                  <a:extLst>
                    <a:ext uri="{9D8B030D-6E8A-4147-A177-3AD203B41FA5}">
                      <a16:colId xmlns:a16="http://schemas.microsoft.com/office/drawing/2014/main" val="1281881764"/>
                    </a:ext>
                  </a:extLst>
                </a:gridCol>
                <a:gridCol w="1617118">
                  <a:extLst>
                    <a:ext uri="{9D8B030D-6E8A-4147-A177-3AD203B41FA5}">
                      <a16:colId xmlns:a16="http://schemas.microsoft.com/office/drawing/2014/main" val="3296932850"/>
                    </a:ext>
                  </a:extLst>
                </a:gridCol>
              </a:tblGrid>
              <a:tr h="710625">
                <a:tc>
                  <a:txBody>
                    <a:bodyPr/>
                    <a:lstStyle/>
                    <a:p>
                      <a:r>
                        <a:rPr lang="pt-BR"/>
                        <a:t>De 28.316 </a:t>
                      </a:r>
                      <a:r>
                        <a:rPr lang="pt-BR" u="sng"/>
                        <a:t>pedidos</a:t>
                      </a:r>
                      <a:r>
                        <a:rPr lang="pt-BR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Contribuição percentual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58874"/>
                  </a:ext>
                </a:extLst>
              </a:tr>
              <a:tr h="40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19.775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6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0,6984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70337"/>
                  </a:ext>
                </a:extLst>
              </a:tr>
              <a:tr h="4008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6.657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330ml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0,2351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15081"/>
                  </a:ext>
                </a:extLst>
              </a:tr>
              <a:tr h="4008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1.627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355ml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634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75FEEFF-9516-4300-8993-205E2E8D3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4468"/>
              </p:ext>
            </p:extLst>
          </p:nvPr>
        </p:nvGraphicFramePr>
        <p:xfrm>
          <a:off x="4113068" y="2961409"/>
          <a:ext cx="7973332" cy="18638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96764">
                  <a:extLst>
                    <a:ext uri="{9D8B030D-6E8A-4147-A177-3AD203B41FA5}">
                      <a16:colId xmlns:a16="http://schemas.microsoft.com/office/drawing/2014/main" val="3485899939"/>
                    </a:ext>
                  </a:extLst>
                </a:gridCol>
                <a:gridCol w="1872013">
                  <a:extLst>
                    <a:ext uri="{9D8B030D-6E8A-4147-A177-3AD203B41FA5}">
                      <a16:colId xmlns:a16="http://schemas.microsoft.com/office/drawing/2014/main" val="1936703294"/>
                    </a:ext>
                  </a:extLst>
                </a:gridCol>
                <a:gridCol w="2804555">
                  <a:extLst>
                    <a:ext uri="{9D8B030D-6E8A-4147-A177-3AD203B41FA5}">
                      <a16:colId xmlns:a16="http://schemas.microsoft.com/office/drawing/2014/main" val="850656559"/>
                    </a:ext>
                  </a:extLst>
                </a:gridCol>
              </a:tblGrid>
              <a:tr h="40791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>
                          <a:effectLst/>
                        </a:rPr>
                        <a:t>De 1.743.298 </a:t>
                      </a:r>
                      <a:r>
                        <a:rPr lang="pt-BR" u="sng">
                          <a:effectLst/>
                        </a:rPr>
                        <a:t>ordens com marcas</a:t>
                      </a:r>
                      <a:r>
                        <a:rPr lang="pt-BR">
                          <a:effectLst/>
                        </a:rPr>
                        <a:t>,​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>
                          <a:effectLst/>
                        </a:rPr>
                        <a:t>Volume​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>
                          <a:effectLst/>
                        </a:rPr>
                        <a:t>Contribuição  percentual​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62704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1.460.659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>
                          <a:effectLst/>
                        </a:rPr>
                        <a:t>6 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0,8379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89742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174.620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>
                          <a:effectLst/>
                        </a:rPr>
                        <a:t>330ml​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0,1002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7777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80.056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>
                          <a:effectLst/>
                        </a:rPr>
                        <a:t>355ml​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0,0459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36359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517F5A5-1634-4CEC-B068-A59267B6E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38571"/>
              </p:ext>
            </p:extLst>
          </p:nvPr>
        </p:nvGraphicFramePr>
        <p:xfrm>
          <a:off x="8217477" y="935181"/>
          <a:ext cx="3841590" cy="19252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13815">
                  <a:extLst>
                    <a:ext uri="{9D8B030D-6E8A-4147-A177-3AD203B41FA5}">
                      <a16:colId xmlns:a16="http://schemas.microsoft.com/office/drawing/2014/main" val="2238157720"/>
                    </a:ext>
                  </a:extLst>
                </a:gridCol>
                <a:gridCol w="844969">
                  <a:extLst>
                    <a:ext uri="{9D8B030D-6E8A-4147-A177-3AD203B41FA5}">
                      <a16:colId xmlns:a16="http://schemas.microsoft.com/office/drawing/2014/main" val="1239546004"/>
                    </a:ext>
                  </a:extLst>
                </a:gridCol>
                <a:gridCol w="1382806">
                  <a:extLst>
                    <a:ext uri="{9D8B030D-6E8A-4147-A177-3AD203B41FA5}">
                      <a16:colId xmlns:a16="http://schemas.microsoft.com/office/drawing/2014/main" val="3931434634"/>
                    </a:ext>
                  </a:extLst>
                </a:gridCol>
              </a:tblGrid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noProof="0">
                          <a:effectLst/>
                        </a:rPr>
                        <a:t>De 2.963.644</a:t>
                      </a:r>
                      <a:endParaRPr lang="pt-BR" sz="1600" u="none" strike="noStrike" noProof="0"/>
                    </a:p>
                    <a:p>
                      <a:pPr lvl="0">
                        <a:buNone/>
                      </a:pPr>
                      <a:r>
                        <a:rPr lang="pt-BR" sz="1600" u="sng" strike="noStrike" noProof="0">
                          <a:effectLst/>
                        </a:rPr>
                        <a:t>peças</a:t>
                      </a:r>
                      <a:r>
                        <a:rPr lang="pt-BR" sz="1600" u="none" strike="noStrike" noProof="0">
                          <a:effectLst/>
                        </a:rPr>
                        <a:t> entregues,</a:t>
                      </a:r>
                      <a:endParaRPr lang="pt-BR" sz="160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Volume​​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Contribuição  percentual​​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9005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2.466.967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>
                          <a:effectLst/>
                        </a:rPr>
                        <a:t>6 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0,8324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5122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296.085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>
                          <a:effectLst/>
                        </a:rPr>
                        <a:t>330ml​​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0,0999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42850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147.494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>
                          <a:effectLst/>
                        </a:rPr>
                        <a:t>355ml​​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>
                          <a:effectLst/>
                        </a:rPr>
                        <a:t>0,0498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51640"/>
                  </a:ext>
                </a:extLst>
              </a:tr>
            </a:tbl>
          </a:graphicData>
        </a:graphic>
      </p:graphicFrame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9870980F-455C-48D9-BCB8-9B84B862E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03709"/>
              </p:ext>
            </p:extLst>
          </p:nvPr>
        </p:nvGraphicFramePr>
        <p:xfrm>
          <a:off x="4095750" y="4927022"/>
          <a:ext cx="8030802" cy="16285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2625">
                  <a:extLst>
                    <a:ext uri="{9D8B030D-6E8A-4147-A177-3AD203B41FA5}">
                      <a16:colId xmlns:a16="http://schemas.microsoft.com/office/drawing/2014/main" val="2618480265"/>
                    </a:ext>
                  </a:extLst>
                </a:gridCol>
                <a:gridCol w="7048177">
                  <a:extLst>
                    <a:ext uri="{9D8B030D-6E8A-4147-A177-3AD203B41FA5}">
                      <a16:colId xmlns:a16="http://schemas.microsoft.com/office/drawing/2014/main" val="3948146958"/>
                    </a:ext>
                  </a:extLst>
                </a:gridCol>
              </a:tblGrid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u="sng" strike="noStrike" noProof="0"/>
                        <a:t>Relação</a:t>
                      </a:r>
                      <a:r>
                        <a:rPr lang="pt-BR" sz="1800" u="none" strike="noStrike" noProof="0"/>
                        <a:t> da quantidade de </a:t>
                      </a:r>
                      <a:r>
                        <a:rPr lang="pt-BR" sz="1800" u="sng" strike="noStrike" noProof="0"/>
                        <a:t>peças </a:t>
                      </a:r>
                      <a:r>
                        <a:rPr lang="pt-BR" sz="1800" u="none" strike="noStrike" noProof="0"/>
                        <a:t>entregues com a quantidade de </a:t>
                      </a:r>
                      <a:r>
                        <a:rPr lang="pt-BR" sz="1800" u="sng" strike="noStrike" noProof="0"/>
                        <a:t>ordens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36867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6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/>
                        <a:t>1,6889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91919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330ml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/>
                        <a:t>1,6956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82078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/>
                        <a:t>355ml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/>
                        <a:t>1,8424</a:t>
                      </a:r>
                      <a:endParaRPr lang="pt-BR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2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EF703-31CF-48C4-B695-28C70E3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pt-BR" sz="5400" b="1">
                <a:cs typeface="Calibri Light"/>
              </a:rPr>
              <a:t>Clientes</a:t>
            </a:r>
            <a:br>
              <a:rPr lang="pt-BR" sz="5400" b="1">
                <a:cs typeface="Calibri Light"/>
              </a:rPr>
            </a:br>
            <a:r>
              <a:rPr lang="pt-BR" sz="4900">
                <a:cs typeface="Calibri Light"/>
              </a:rPr>
              <a:t>[</a:t>
            </a:r>
            <a:r>
              <a:rPr lang="pt-BR" sz="4900">
                <a:ea typeface="+mj-lt"/>
                <a:cs typeface="+mj-lt"/>
              </a:rPr>
              <a:t>"Ship-to nu"]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E96CA-284A-4EF8-8FDD-150F91D9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cs typeface="Calibri"/>
              </a:rPr>
              <a:t>Clientes: 179, divididos pelos 73.670 pedidos (linhas)</a:t>
            </a:r>
            <a:endParaRPr lang="pt-BR"/>
          </a:p>
          <a:p>
            <a:r>
              <a:rPr lang="pt-BR" sz="2200">
                <a:cs typeface="Calibri"/>
              </a:rPr>
              <a:t>Distribuem-se conforme:</a:t>
            </a:r>
          </a:p>
          <a:p>
            <a:pPr marL="0" indent="0">
              <a:buNone/>
            </a:pPr>
            <a:r>
              <a:rPr lang="pt-BR" sz="2200">
                <a:cs typeface="Calibri"/>
              </a:rPr>
              <a:t>O gráfico traz o número absoluto de pedidos, reflexo da frequência do mesmo.</a:t>
            </a:r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21F5912-28D2-4D2F-A3E9-10DBCA5D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C97E2-3C66-4D31-B9CF-A224BDAA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Distribuição geográfica</a:t>
            </a:r>
            <a:endParaRPr lang="pt-BR" sz="3200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7A78-AAAD-48E0-84D1-6C5E157F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100">
                <a:cs typeface="Calibri"/>
              </a:rPr>
              <a:t>["Groupement"]: 5; inclui as 73.670 entradas.</a:t>
            </a:r>
            <a:endParaRPr lang="pt-BR" sz="1100"/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Sous groupement</a:t>
            </a:r>
            <a:r>
              <a:rPr lang="pt-BR" sz="1100">
                <a:cs typeface="Calibri"/>
              </a:rPr>
              <a:t>"]: 112, inclui 72.843 dados.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M2_Territory_ID</a:t>
            </a:r>
            <a:r>
              <a:rPr lang="pt-BR" sz="1100">
                <a:cs typeface="Calibri"/>
              </a:rPr>
              <a:t>"]: 13, idem.</a:t>
            </a:r>
            <a:endParaRPr lang="pt-BR" sz="1100">
              <a:latin typeface="Calibri"/>
              <a:cs typeface="Calibri"/>
            </a:endParaRP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M1_Territory_ID</a:t>
            </a:r>
            <a:r>
              <a:rPr lang="pt-BR" sz="1100">
                <a:cs typeface="Calibri"/>
              </a:rPr>
              <a:t>"]: 75, idem.</a:t>
            </a:r>
          </a:p>
          <a:p>
            <a:r>
              <a:rPr lang="pt-BR" sz="1100">
                <a:cs typeface="Calibri"/>
              </a:rPr>
              <a:t>["Dépt"]: 76, idem.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Postal Code</a:t>
            </a:r>
            <a:r>
              <a:rPr lang="pt-BR" sz="1100">
                <a:cs typeface="Calibri"/>
              </a:rPr>
              <a:t>"]: 174, todos os dados. 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379E775-D488-4917-BDBD-6472D25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1" y="2729397"/>
            <a:ext cx="5012753" cy="3483864"/>
          </a:xfrm>
          <a:prstGeom prst="rect">
            <a:avLst/>
          </a:prstGeom>
        </p:spPr>
      </p:pic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11795041-D93D-4914-887D-A0F33138E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10307"/>
              </p:ext>
            </p:extLst>
          </p:nvPr>
        </p:nvGraphicFramePr>
        <p:xfrm>
          <a:off x="6198781" y="2887951"/>
          <a:ext cx="5523083" cy="316676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{7E9639D4-E3E2-4D34-9284-5A2195B3D0D7}</a:tableStyleId>
              </a:tblPr>
              <a:tblGrid>
                <a:gridCol w="3864642">
                  <a:extLst>
                    <a:ext uri="{9D8B030D-6E8A-4147-A177-3AD203B41FA5}">
                      <a16:colId xmlns:a16="http://schemas.microsoft.com/office/drawing/2014/main" val="2264277644"/>
                    </a:ext>
                  </a:extLst>
                </a:gridCol>
                <a:gridCol w="1658441">
                  <a:extLst>
                    <a:ext uri="{9D8B030D-6E8A-4147-A177-3AD203B41FA5}">
                      <a16:colId xmlns:a16="http://schemas.microsoft.com/office/drawing/2014/main" val="1177644431"/>
                    </a:ext>
                  </a:extLst>
                </a:gridCol>
              </a:tblGrid>
              <a:tr h="59748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["Groupement"]</a:t>
                      </a:r>
                      <a:endParaRPr lang="pt-BR" sz="2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74728" marR="174728" marT="125439" marB="873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20571976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42925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62595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DISTRIBOISSONS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16185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04900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FRANCE 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5619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19931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INDEPENDANTS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4482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30174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NATIONAL CUSTOMER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4459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0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2601FD-AA75-492A-8E05-D128D7981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440196"/>
              </p:ext>
            </p:extLst>
          </p:nvPr>
        </p:nvGraphicFramePr>
        <p:xfrm>
          <a:off x="0" y="1089103"/>
          <a:ext cx="7136780" cy="57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3" name="Título 1">
            <a:extLst>
              <a:ext uri="{FF2B5EF4-FFF2-40B4-BE49-F238E27FC236}">
                <a16:creationId xmlns:a16="http://schemas.microsoft.com/office/drawing/2014/main" id="{E4106282-25DE-48B8-96D7-C3A605D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41" y="19785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Ordens </a:t>
            </a:r>
            <a:r>
              <a:rPr lang="pt-BR" sz="3200">
                <a:cs typeface="Calibri Light"/>
              </a:rPr>
              <a:t>[</a:t>
            </a:r>
            <a:r>
              <a:rPr lang="pt-BR" sz="3200">
                <a:ea typeface="+mj-lt"/>
                <a:cs typeface="+mj-lt"/>
              </a:rPr>
              <a:t>"</a:t>
            </a:r>
            <a:r>
              <a:rPr lang="pt-BR" sz="3200" err="1">
                <a:ea typeface="+mj-lt"/>
                <a:cs typeface="+mj-lt"/>
              </a:rPr>
              <a:t>Order</a:t>
            </a:r>
            <a:r>
              <a:rPr lang="pt-BR" sz="3200">
                <a:ea typeface="+mj-lt"/>
                <a:cs typeface="+mj-lt"/>
              </a:rPr>
              <a:t> </a:t>
            </a:r>
            <a:r>
              <a:rPr lang="pt-BR" sz="3200" err="1">
                <a:ea typeface="+mj-lt"/>
                <a:cs typeface="+mj-lt"/>
              </a:rPr>
              <a:t>qty</a:t>
            </a:r>
            <a:r>
              <a:rPr lang="pt-BR" sz="3200">
                <a:ea typeface="+mj-lt"/>
                <a:cs typeface="+mj-lt"/>
              </a:rPr>
              <a:t>"]</a:t>
            </a:r>
          </a:p>
        </p:txBody>
      </p:sp>
      <p:pic>
        <p:nvPicPr>
          <p:cNvPr id="765" name="Imagem 4" descr="Texto&#10;&#10;Descrição gerada automaticamente">
            <a:extLst>
              <a:ext uri="{FF2B5EF4-FFF2-40B4-BE49-F238E27FC236}">
                <a16:creationId xmlns:a16="http://schemas.microsoft.com/office/drawing/2014/main" id="{6D72937F-9690-4ECC-B917-C602B35BF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815" y="439300"/>
            <a:ext cx="504128" cy="1619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0" name="Imagem 5" descr="Texto, Carta&#10;&#10;Descrição gerada automaticamente">
            <a:extLst>
              <a:ext uri="{FF2B5EF4-FFF2-40B4-BE49-F238E27FC236}">
                <a16:creationId xmlns:a16="http://schemas.microsoft.com/office/drawing/2014/main" id="{65168F39-9909-4657-9BC8-FD5A36BE3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1995" y="1248587"/>
            <a:ext cx="695325" cy="1619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2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80EE1E67-868B-4A30-8348-2682C7BE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484" y="2874344"/>
            <a:ext cx="1797204" cy="1815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4" name="Imagem 3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37DF659-CDBC-4DF2-8ED5-F19DB7758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708" y="4803154"/>
            <a:ext cx="1993979" cy="1860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0364FB1-0B36-4400-80F1-77C58872D833}"/>
              </a:ext>
            </a:extLst>
          </p:cNvPr>
          <p:cNvCxnSpPr/>
          <p:nvPr/>
        </p:nvCxnSpPr>
        <p:spPr>
          <a:xfrm flipV="1">
            <a:off x="5387897" y="689518"/>
            <a:ext cx="2178204" cy="7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527326F-2F38-48AC-80A8-9E46EA577910}"/>
              </a:ext>
            </a:extLst>
          </p:cNvPr>
          <p:cNvCxnSpPr>
            <a:cxnSpLocks/>
          </p:cNvCxnSpPr>
          <p:nvPr/>
        </p:nvCxnSpPr>
        <p:spPr>
          <a:xfrm>
            <a:off x="5415775" y="2191213"/>
            <a:ext cx="3191107" cy="3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601D004-A0ED-49D3-B997-5B5DEEE3D83D}"/>
              </a:ext>
            </a:extLst>
          </p:cNvPr>
          <p:cNvCxnSpPr>
            <a:cxnSpLocks/>
          </p:cNvCxnSpPr>
          <p:nvPr/>
        </p:nvCxnSpPr>
        <p:spPr>
          <a:xfrm flipV="1">
            <a:off x="5378604" y="4583151"/>
            <a:ext cx="4092498" cy="237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EF3DBFB-B785-413D-A71E-23669F9E398D}"/>
              </a:ext>
            </a:extLst>
          </p:cNvPr>
          <p:cNvCxnSpPr>
            <a:cxnSpLocks/>
          </p:cNvCxnSpPr>
          <p:nvPr/>
        </p:nvCxnSpPr>
        <p:spPr>
          <a:xfrm flipV="1">
            <a:off x="5378604" y="5679688"/>
            <a:ext cx="3544228" cy="15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3366D1-7A72-459F-BF59-4AADF39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Ordens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["Order qty"]</a:t>
            </a: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1D2391-F1A5-434D-82F7-277425E40748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da frequência das ordens no total de pedidos; pedidos de uma ordem correspondem a 11.50% dos pedidos.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do volume das ordens no total de ordens; pedidos de uma ordem correspondem a 0,0021% do total de ordens.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F99B9E8A-ECC0-42EF-A09D-3DAE7B87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2" b="-4"/>
          <a:stretch/>
        </p:blipFill>
        <p:spPr>
          <a:xfrm>
            <a:off x="7250691" y="576260"/>
            <a:ext cx="4395569" cy="25187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F1BCE2-239F-4826-AF70-270E477B4CB6}"/>
              </a:ext>
            </a:extLst>
          </p:cNvPr>
          <p:cNvSpPr txBox="1"/>
          <p:nvPr/>
        </p:nvSpPr>
        <p:spPr>
          <a:xfrm>
            <a:off x="6685156" y="2354766"/>
            <a:ext cx="5252223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pt-BR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pt-BR">
              <a:cs typeface="Calibri"/>
            </a:endParaRPr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5B236107-21EA-4248-818F-7EB0E21CA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" r="4734" b="1"/>
          <a:stretch/>
        </p:blipFill>
        <p:spPr>
          <a:xfrm>
            <a:off x="7120593" y="3759990"/>
            <a:ext cx="439743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5547AF-AA5B-499E-ACAE-4FB25D4E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Peças entregues 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["PCS delivered"]</a:t>
            </a:r>
            <a:endParaRPr lang="en-US" sz="5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E1F56-A537-404F-8742-9A7738BC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 tabela consta até 97,3% dos pedidos realizados.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23B4280-AE55-4DCC-9128-6564BBFE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06217"/>
              </p:ext>
            </p:extLst>
          </p:nvPr>
        </p:nvGraphicFramePr>
        <p:xfrm>
          <a:off x="1040516" y="2427541"/>
          <a:ext cx="10055872" cy="3997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66592">
                  <a:extLst>
                    <a:ext uri="{9D8B030D-6E8A-4147-A177-3AD203B41FA5}">
                      <a16:colId xmlns:a16="http://schemas.microsoft.com/office/drawing/2014/main" val="890491137"/>
                    </a:ext>
                  </a:extLst>
                </a:gridCol>
                <a:gridCol w="2596917">
                  <a:extLst>
                    <a:ext uri="{9D8B030D-6E8A-4147-A177-3AD203B41FA5}">
                      <a16:colId xmlns:a16="http://schemas.microsoft.com/office/drawing/2014/main" val="51625208"/>
                    </a:ext>
                  </a:extLst>
                </a:gridCol>
                <a:gridCol w="2319743">
                  <a:extLst>
                    <a:ext uri="{9D8B030D-6E8A-4147-A177-3AD203B41FA5}">
                      <a16:colId xmlns:a16="http://schemas.microsoft.com/office/drawing/2014/main" val="4180383103"/>
                    </a:ext>
                  </a:extLst>
                </a:gridCol>
                <a:gridCol w="2772620">
                  <a:extLst>
                    <a:ext uri="{9D8B030D-6E8A-4147-A177-3AD203B41FA5}">
                      <a16:colId xmlns:a16="http://schemas.microsoft.com/office/drawing/2014/main" val="1733926204"/>
                    </a:ext>
                  </a:extLst>
                </a:gridCol>
              </a:tblGrid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Pedidos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Percentual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Clientes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Proporção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3404873640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46.104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0,6258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178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2199352597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7.045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0,0956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156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70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4199361665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7.023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0,0953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166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8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2583630461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5.302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0,0720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165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3592787314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2.982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0,0405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154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20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1124931743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2.094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0,0284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131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6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727442113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1.332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0,0181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139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200"/>
                        <a:t>60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79401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47AF-AA5B-499E-ACAE-4FB25D4E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Peças entregues </a:t>
            </a: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["PCS delivered"]</a:t>
            </a:r>
            <a:endParaRPr lang="en-US" sz="3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7F97D-4DE6-4FB6-80A4-D4A7985F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A39D67-7659-49EA-BC36-E6443DCF1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5631" y="885063"/>
            <a:ext cx="5440680" cy="47731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504D62E1-FC82-4592-ABA3-26301F31B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86404"/>
              </p:ext>
            </p:extLst>
          </p:nvPr>
        </p:nvGraphicFramePr>
        <p:xfrm>
          <a:off x="6105321" y="2041054"/>
          <a:ext cx="4961302" cy="2461188"/>
        </p:xfrm>
        <a:graphic>
          <a:graphicData uri="http://schemas.openxmlformats.org/drawingml/2006/table">
            <a:tbl>
              <a:tblPr firstRow="1" bandRow="1">
                <a:noFill/>
                <a:tableStyleId>{F2DE63D5-997A-4646-A377-4702673A728D}</a:tableStyleId>
              </a:tblPr>
              <a:tblGrid>
                <a:gridCol w="1405053">
                  <a:extLst>
                    <a:ext uri="{9D8B030D-6E8A-4147-A177-3AD203B41FA5}">
                      <a16:colId xmlns:a16="http://schemas.microsoft.com/office/drawing/2014/main" val="1443720421"/>
                    </a:ext>
                  </a:extLst>
                </a:gridCol>
                <a:gridCol w="1250244">
                  <a:extLst>
                    <a:ext uri="{9D8B030D-6E8A-4147-A177-3AD203B41FA5}">
                      <a16:colId xmlns:a16="http://schemas.microsoft.com/office/drawing/2014/main" val="2799749928"/>
                    </a:ext>
                  </a:extLst>
                </a:gridCol>
                <a:gridCol w="1193845">
                  <a:extLst>
                    <a:ext uri="{9D8B030D-6E8A-4147-A177-3AD203B41FA5}">
                      <a16:colId xmlns:a16="http://schemas.microsoft.com/office/drawing/2014/main" val="4107827472"/>
                    </a:ext>
                  </a:extLst>
                </a:gridCol>
                <a:gridCol w="1112160">
                  <a:extLst>
                    <a:ext uri="{9D8B030D-6E8A-4147-A177-3AD203B41FA5}">
                      <a16:colId xmlns:a16="http://schemas.microsoft.com/office/drawing/2014/main" val="3751732741"/>
                    </a:ext>
                  </a:extLst>
                </a:gridCol>
              </a:tblGrid>
              <a:tr h="492899">
                <a:tc rowSpan="2">
                  <a:txBody>
                    <a:bodyPr/>
                    <a:lstStyle/>
                    <a:p>
                      <a:r>
                        <a:rPr lang="pt-BR" sz="1500" b="1" cap="all" spc="6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 marL="201926" marR="201926" marT="112022" marB="11202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500" b="1" cap="all" spc="60">
                          <a:solidFill>
                            <a:schemeClr val="tx1"/>
                          </a:solidFill>
                        </a:rPr>
                        <a:t>Proporção</a:t>
                      </a:r>
                    </a:p>
                  </a:txBody>
                  <a:tcPr marL="201926" marR="201926" marT="112022" marB="11202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47517642"/>
                  </a:ext>
                </a:extLst>
              </a:tr>
              <a:tr h="5565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20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01926" marR="201926" marT="100962" marB="112022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2000" b="1" cap="none" spc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2000" b="1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203426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6 L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13353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4707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1688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59772"/>
                  </a:ext>
                </a:extLst>
              </a:tr>
              <a:tr h="855247">
                <a:tc>
                  <a:txBody>
                    <a:bodyPr/>
                    <a:lstStyle/>
                    <a:p>
                      <a:r>
                        <a:rPr lang="pt-BR" sz="2000" cap="none" spc="0" dirty="0">
                          <a:solidFill>
                            <a:schemeClr val="tx1"/>
                          </a:solidFill>
                        </a:rPr>
                        <a:t>330ml </a:t>
                      </a:r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pt-BR"/>
                    </a:p>
                    <a:p>
                      <a:pPr lvl="0">
                        <a:buNone/>
                      </a:pPr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355ml</a:t>
                      </a:r>
                      <a:endParaRPr lang="pt-BR"/>
                    </a:p>
                  </a:txBody>
                  <a:tcPr marL="201926" marR="201926" marT="100962" marB="112022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4977 / 926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&lt;NA&gt;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cap="none" spc="0">
                          <a:solidFill>
                            <a:schemeClr val="tx1"/>
                          </a:solidFill>
                        </a:rPr>
                        <a:t>400 / 112</a:t>
                      </a:r>
                    </a:p>
                  </a:txBody>
                  <a:tcPr marL="201926" marR="201926" marT="100962" marB="112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70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DA7A2-BD20-4B5C-8ECD-9671384E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/>
              <a:t>Marcas </a:t>
            </a:r>
            <a:r>
              <a:rPr lang="en-US" sz="4000" dirty="0"/>
              <a:t>["Brand"]</a:t>
            </a:r>
            <a:br>
              <a:rPr lang="en-US" sz="4000" dirty="0">
                <a:cs typeface="Calibri Light"/>
              </a:rPr>
            </a:br>
            <a:r>
              <a:rPr lang="en-US" sz="4000" dirty="0"/>
              <a:t>e </a:t>
            </a:r>
            <a:r>
              <a:rPr lang="pt-BR" sz="4000" b="1" dirty="0">
                <a:ea typeface="+mj-lt"/>
                <a:cs typeface="+mj-lt"/>
              </a:rPr>
              <a:t>Peças entregues</a:t>
            </a:r>
            <a:br>
              <a:rPr lang="pt-BR" sz="4000" b="1" dirty="0">
                <a:ea typeface="+mj-lt"/>
                <a:cs typeface="+mj-lt"/>
              </a:rPr>
            </a:br>
            <a:r>
              <a:rPr lang="pt-BR" sz="4000" dirty="0">
                <a:ea typeface="+mj-lt"/>
                <a:cs typeface="+mj-lt"/>
              </a:rPr>
              <a:t>["PCS </a:t>
            </a:r>
            <a:r>
              <a:rPr lang="pt-BR" sz="4000" dirty="0" err="1">
                <a:ea typeface="+mj-lt"/>
                <a:cs typeface="+mj-lt"/>
              </a:rPr>
              <a:t>delivered</a:t>
            </a:r>
            <a:r>
              <a:rPr lang="pt-BR" sz="4000" dirty="0">
                <a:ea typeface="+mj-lt"/>
                <a:cs typeface="+mj-lt"/>
              </a:rPr>
              <a:t>"]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0E348C-86CA-44D4-B36A-65C638B714B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 </a:t>
            </a:r>
            <a:r>
              <a:rPr lang="en-US" sz="2200" b="1" dirty="0" err="1"/>
              <a:t>marcas</a:t>
            </a:r>
            <a:r>
              <a:rPr lang="en-US" sz="2200" b="1" dirty="0"/>
              <a:t>, </a:t>
            </a:r>
            <a:r>
              <a:rPr lang="en-US" sz="2200" b="1" dirty="0" err="1"/>
              <a:t>submarcas</a:t>
            </a:r>
            <a:r>
              <a:rPr lang="en-US" sz="2200" b="1" dirty="0"/>
              <a:t>, volume e </a:t>
            </a:r>
            <a:r>
              <a:rPr lang="en-US" sz="2200" b="1" dirty="0" err="1"/>
              <a:t>tipo</a:t>
            </a:r>
            <a:r>
              <a:rPr lang="en-US" sz="2200" b="1" dirty="0"/>
              <a:t> da </a:t>
            </a:r>
            <a:r>
              <a:rPr lang="en-US" sz="2200" b="1" dirty="0" err="1"/>
              <a:t>embalagem</a:t>
            </a:r>
            <a:r>
              <a:rPr lang="en-US" sz="2200" b="1" dirty="0"/>
              <a:t> </a:t>
            </a:r>
            <a:r>
              <a:rPr lang="en-US" sz="2200" dirty="0" err="1"/>
              <a:t>constam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 28.316 dos </a:t>
            </a:r>
            <a:r>
              <a:rPr lang="en-US" sz="2200" dirty="0" err="1"/>
              <a:t>pedidos</a:t>
            </a:r>
            <a:r>
              <a:rPr lang="en-US" sz="2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>
                <a:ea typeface="+mn-lt"/>
                <a:cs typeface="+mn-lt"/>
              </a:rPr>
              <a:t>As proporções 8, 20 e 6 não correspondem a esses dados</a:t>
            </a:r>
            <a:r>
              <a:rPr lang="pt-BR" sz="2200" dirty="0">
                <a:ea typeface="+mn-lt"/>
                <a:cs typeface="+mn-lt"/>
              </a:rPr>
              <a:t>.</a:t>
            </a:r>
            <a:endParaRPr lang="en-US" sz="2200" dirty="0">
              <a:ea typeface="+mn-lt"/>
              <a:cs typeface="+mn-lt"/>
            </a:endParaRPr>
          </a:p>
        </p:txBody>
      </p:sp>
      <p:pic>
        <p:nvPicPr>
          <p:cNvPr id="6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89E9B80-98B9-4BA3-A987-FC8696A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" y="3496690"/>
            <a:ext cx="5320907" cy="2066938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D78EFA5-A8C1-4362-9CD6-490A5820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28383"/>
              </p:ext>
            </p:extLst>
          </p:nvPr>
        </p:nvGraphicFramePr>
        <p:xfrm>
          <a:off x="5481203" y="2450524"/>
          <a:ext cx="6182603" cy="41723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15337">
                  <a:extLst>
                    <a:ext uri="{9D8B030D-6E8A-4147-A177-3AD203B41FA5}">
                      <a16:colId xmlns:a16="http://schemas.microsoft.com/office/drawing/2014/main" val="3625663074"/>
                    </a:ext>
                  </a:extLst>
                </a:gridCol>
                <a:gridCol w="1024610">
                  <a:extLst>
                    <a:ext uri="{9D8B030D-6E8A-4147-A177-3AD203B41FA5}">
                      <a16:colId xmlns:a16="http://schemas.microsoft.com/office/drawing/2014/main" val="2125945785"/>
                    </a:ext>
                  </a:extLst>
                </a:gridCol>
                <a:gridCol w="762346">
                  <a:extLst>
                    <a:ext uri="{9D8B030D-6E8A-4147-A177-3AD203B41FA5}">
                      <a16:colId xmlns:a16="http://schemas.microsoft.com/office/drawing/2014/main" val="1903721619"/>
                    </a:ext>
                  </a:extLst>
                </a:gridCol>
                <a:gridCol w="614594">
                  <a:extLst>
                    <a:ext uri="{9D8B030D-6E8A-4147-A177-3AD203B41FA5}">
                      <a16:colId xmlns:a16="http://schemas.microsoft.com/office/drawing/2014/main" val="607932977"/>
                    </a:ext>
                  </a:extLst>
                </a:gridCol>
                <a:gridCol w="623767">
                  <a:extLst>
                    <a:ext uri="{9D8B030D-6E8A-4147-A177-3AD203B41FA5}">
                      <a16:colId xmlns:a16="http://schemas.microsoft.com/office/drawing/2014/main" val="813548321"/>
                    </a:ext>
                  </a:extLst>
                </a:gridCol>
                <a:gridCol w="606136">
                  <a:extLst>
                    <a:ext uri="{9D8B030D-6E8A-4147-A177-3AD203B41FA5}">
                      <a16:colId xmlns:a16="http://schemas.microsoft.com/office/drawing/2014/main" val="398002479"/>
                    </a:ext>
                  </a:extLst>
                </a:gridCol>
                <a:gridCol w="452637">
                  <a:extLst>
                    <a:ext uri="{9D8B030D-6E8A-4147-A177-3AD203B41FA5}">
                      <a16:colId xmlns:a16="http://schemas.microsoft.com/office/drawing/2014/main" val="1431838333"/>
                    </a:ext>
                  </a:extLst>
                </a:gridCol>
                <a:gridCol w="583176">
                  <a:extLst>
                    <a:ext uri="{9D8B030D-6E8A-4147-A177-3AD203B41FA5}">
                      <a16:colId xmlns:a16="http://schemas.microsoft.com/office/drawing/2014/main" val="628468907"/>
                    </a:ext>
                  </a:extLst>
                </a:gridCol>
              </a:tblGrid>
              <a:tr h="333125"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Marca</a:t>
                      </a:r>
                    </a:p>
                  </a:txBody>
                  <a:tcPr marL="73480" marR="73480" marT="36740" marB="73480">
                    <a:lnR w="0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Distribuição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 u="none" strike="noStrike" cap="none" spc="0" noProof="0" dirty="0"/>
                        <a:t>Peças entregues por volume do pedido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300" u="none" strike="noStrike" cap="none" spc="0" noProof="0" dirty="0"/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1170517318"/>
                  </a:ext>
                </a:extLst>
              </a:tr>
              <a:tr h="333125"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300" b="0" i="0" u="none" strike="noStrike" cap="none" spc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300" b="0" i="0" u="none" strike="noStrike" cap="none" spc="0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1" u="none" strike="noStrike" cap="none" spc="0" noProof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1" u="none" strike="noStrike" cap="none" spc="0" noProof="0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 marL="73480" marR="73480" marT="36740" marB="7348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1" u="none" strike="noStrike" cap="none" spc="0" noProof="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 marL="73480" marR="73480" marT="36740" marB="7348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1" u="none" strike="noStrike" cap="none" spc="0" noProof="0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 marL="73480" marR="73480" marT="36740" marB="7348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1" u="none" strike="noStrike" cap="none" spc="0" noProof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3480" marR="73480" marT="36740" marB="7348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1" u="none" strike="noStrike" cap="none" spc="0" noProof="0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</a:txBody>
                  <a:tcPr marL="73480" marR="73480" marT="36740" marB="7348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054027"/>
                  </a:ext>
                </a:extLst>
              </a:tr>
              <a:tr h="5108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LEFFE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12253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8266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67,46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2601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21,23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858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07,00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3480805622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HOEGAARDEN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4514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2967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65,73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886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19,63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435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09,64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1763938537"/>
                  </a:ext>
                </a:extLst>
              </a:tr>
              <a:tr h="35163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TRIPLE KARMELIET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3383</a:t>
                      </a:r>
                      <a:endParaRPr lang="pt-BR" sz="1300" cap="none" spc="0" dirty="0"/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2361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69,79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521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15,41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212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06,27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2499914661"/>
                  </a:ext>
                </a:extLst>
              </a:tr>
              <a:tr h="32387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KWAK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2808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2050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73,01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406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14,46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220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07,84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1563163438"/>
                  </a:ext>
                </a:extLst>
              </a:tr>
              <a:tr h="3331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BUD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1901</a:t>
                      </a:r>
                      <a:endParaRPr lang="pt-BR" sz="1300" cap="none" spc="0" dirty="0"/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1372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72,17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166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08,73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144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u="none" strike="noStrike" cap="none" spc="0" noProof="0" dirty="0"/>
                        <a:t>07,58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1540075462"/>
                  </a:ext>
                </a:extLst>
              </a:tr>
              <a:tr h="3331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GOOSE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 dirty="0"/>
                        <a:t>1324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1013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76,51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82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06,19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214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16,16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3209101771"/>
                  </a:ext>
                </a:extLst>
              </a:tr>
              <a:tr h="3423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CORONA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 dirty="0"/>
                        <a:t>1322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650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49,17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&lt;NA&gt;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 dirty="0">
                          <a:latin typeface="Calibri"/>
                        </a:rPr>
                        <a:t>&lt;NA&gt;</a:t>
                      </a:r>
                      <a:endParaRPr lang="pt-BR" dirty="0"/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85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06,43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3061187867"/>
                  </a:ext>
                </a:extLst>
              </a:tr>
              <a:tr h="34237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GINETTE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434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372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85,71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29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06,68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27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06,22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1662554934"/>
                  </a:ext>
                </a:extLst>
              </a:tr>
              <a:tr h="3331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CAMDEN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315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282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89,52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&lt;NA&gt;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 dirty="0">
                          <a:latin typeface="Calibri"/>
                        </a:rPr>
                        <a:t>&lt;NA&gt;</a:t>
                      </a:r>
                      <a:endParaRPr lang="pt-BR" dirty="0"/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28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08,89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417898107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300" u="none" strike="noStrike" cap="none" spc="0" noProof="0" dirty="0"/>
                        <a:t>BIRRA DEL BORGO</a:t>
                      </a:r>
                      <a:endParaRPr lang="pt-BR" sz="1300" cap="none" spc="0" dirty="0"/>
                    </a:p>
                  </a:txBody>
                  <a:tcPr marL="73481" marR="73481" marT="36740" marB="7348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62</a:t>
                      </a:r>
                    </a:p>
                  </a:txBody>
                  <a:tcPr marL="73481" marR="73481" marT="36740" marB="73481">
                    <a:lnR w="0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52</a:t>
                      </a:r>
                    </a:p>
                  </a:txBody>
                  <a:tcPr marL="73480" marR="73480" marT="36740" marB="73480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83,87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6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09,68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2</a:t>
                      </a:r>
                    </a:p>
                  </a:txBody>
                  <a:tcPr marL="73480" marR="73480" marT="36740" marB="7348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 dirty="0"/>
                        <a:t>03,23</a:t>
                      </a:r>
                    </a:p>
                  </a:txBody>
                  <a:tcPr marL="73480" marR="73480" marT="36740" marB="73480"/>
                </a:tc>
                <a:extLst>
                  <a:ext uri="{0D108BD9-81ED-4DB2-BD59-A6C34878D82A}">
                    <a16:rowId xmlns:a16="http://schemas.microsoft.com/office/drawing/2014/main" val="186185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0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335608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["Material"]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98BBBFAA-11C0-4529-AB0D-40F201E556A0}"/>
              </a:ext>
            </a:extLst>
          </p:cNvPr>
          <p:cNvSpPr>
            <a:spLocks noGrp="1"/>
          </p:cNvSpPr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Todo material corresponde a um único produto.</a:t>
            </a:r>
          </a:p>
          <a:p>
            <a:r>
              <a:rPr lang="en-US" sz="2000"/>
              <a:t>Não há material com campos preenchidos que estejam vazios em outro pedido.</a:t>
            </a:r>
          </a:p>
          <a:p>
            <a:pPr marL="0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888E33F-EA5F-4A1C-A51A-4F1290B6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18693"/>
              </p:ext>
            </p:extLst>
          </p:nvPr>
        </p:nvGraphicFramePr>
        <p:xfrm>
          <a:off x="6484558" y="2276437"/>
          <a:ext cx="4696952" cy="412692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963452">
                  <a:extLst>
                    <a:ext uri="{9D8B030D-6E8A-4147-A177-3AD203B41FA5}">
                      <a16:colId xmlns:a16="http://schemas.microsoft.com/office/drawing/2014/main" val="4038726792"/>
                    </a:ext>
                  </a:extLst>
                </a:gridCol>
                <a:gridCol w="1252819">
                  <a:extLst>
                    <a:ext uri="{9D8B030D-6E8A-4147-A177-3AD203B41FA5}">
                      <a16:colId xmlns:a16="http://schemas.microsoft.com/office/drawing/2014/main" val="2202315969"/>
                    </a:ext>
                  </a:extLst>
                </a:gridCol>
                <a:gridCol w="479731">
                  <a:extLst>
                    <a:ext uri="{9D8B030D-6E8A-4147-A177-3AD203B41FA5}">
                      <a16:colId xmlns:a16="http://schemas.microsoft.com/office/drawing/2014/main" val="973207587"/>
                    </a:ext>
                  </a:extLst>
                </a:gridCol>
                <a:gridCol w="1000475">
                  <a:extLst>
                    <a:ext uri="{9D8B030D-6E8A-4147-A177-3AD203B41FA5}">
                      <a16:colId xmlns:a16="http://schemas.microsoft.com/office/drawing/2014/main" val="1461465705"/>
                    </a:ext>
                  </a:extLst>
                </a:gridCol>
                <a:gridCol w="1000475">
                  <a:extLst>
                    <a:ext uri="{9D8B030D-6E8A-4147-A177-3AD203B41FA5}">
                      <a16:colId xmlns:a16="http://schemas.microsoft.com/office/drawing/2014/main" val="3577629201"/>
                    </a:ext>
                  </a:extLst>
                </a:gridCol>
              </a:tblGrid>
              <a:tr h="4158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Submarca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Contribuição percentual</a:t>
                      </a:r>
                      <a:endParaRPr lang="pt-BR" sz="1000"/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Vendas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Maco</a:t>
                      </a:r>
                    </a:p>
                  </a:txBody>
                  <a:tcPr marL="57229" marR="57229" marT="28614" marB="2861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8520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0,3904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3562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10946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150.68983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789727506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1171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 3337</a:t>
                      </a:r>
                    </a:p>
                  </a:txBody>
                  <a:tcPr marL="57230" marR="57230" marT="28614" marB="28614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171.61458</a:t>
                      </a:r>
                    </a:p>
                  </a:txBody>
                  <a:tcPr marL="57229" marR="57229" marT="28613" marB="28613"/>
                </a:tc>
                <a:extLst>
                  <a:ext uri="{0D108BD9-81ED-4DB2-BD59-A6C34878D82A}">
                    <a16:rowId xmlns:a16="http://schemas.microsoft.com/office/drawing/2014/main" val="2294799149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RUBY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0,2172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2118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20614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195.58745</a:t>
                      </a:r>
                      <a:endParaRPr lang="pt-BR"/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2795093823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513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 </a:t>
                      </a:r>
                      <a:r>
                        <a:rPr lang="pt-BR" sz="1100" b="0" i="0" u="none" strike="noStrike" noProof="0"/>
                        <a:t>30822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170.75471</a:t>
                      </a:r>
                      <a:endParaRPr lang="pt-BR"/>
                    </a:p>
                  </a:txBody>
                  <a:tcPr marL="57229" marR="57229" marT="28613" marB="28613"/>
                </a:tc>
                <a:extLst>
                  <a:ext uri="{0D108BD9-81ED-4DB2-BD59-A6C34878D82A}">
                    <a16:rowId xmlns:a16="http://schemas.microsoft.com/office/drawing/2014/main" val="766579971"/>
                  </a:ext>
                </a:extLst>
              </a:tr>
              <a:tr h="415825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ROYALE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0,1778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1338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48537</a:t>
                      </a:r>
                      <a:endParaRPr lang="pt-BR" sz="1000"/>
                    </a:p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Whitbread Golding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224.59976</a:t>
                      </a:r>
                      <a:endParaRPr lang="pt-BR"/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890994131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724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53566 IPA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211.63166</a:t>
                      </a:r>
                      <a:endParaRPr lang="pt-BR"/>
                    </a:p>
                  </a:txBody>
                  <a:tcPr marL="57229" marR="57229" marT="28613" marB="28613"/>
                </a:tc>
                <a:extLst>
                  <a:ext uri="{0D108BD9-81ED-4DB2-BD59-A6C34878D82A}">
                    <a16:rowId xmlns:a16="http://schemas.microsoft.com/office/drawing/2014/main" val="2862269919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RITUEL 9°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0,0719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881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17028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217.44926</a:t>
                      </a:r>
                      <a:endParaRPr lang="pt-BR"/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1074616226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BRUNE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0,0576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706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10611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147.37941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3083441293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AMBREE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0,0417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64665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201.89884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1926475398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 0,0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0,0246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301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onsolas"/>
                        </a:rPr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77721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--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949507004"/>
                  </a:ext>
                </a:extLst>
              </a:tr>
              <a:tr h="2511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LA LEGERE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0,0165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202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78356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137.85127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2257774954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TRIPLE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0,0023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9937</a:t>
                      </a:r>
                      <a:endParaRPr lang="pt-BR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--</a:t>
                      </a:r>
                    </a:p>
                  </a:txBody>
                  <a:tcPr marL="57229" marR="57229" marT="28614" marB="28614"/>
                </a:tc>
                <a:extLst>
                  <a:ext uri="{0D108BD9-81ED-4DB2-BD59-A6C34878D82A}">
                    <a16:rowId xmlns:a16="http://schemas.microsoft.com/office/drawing/2014/main" val="294189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9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Documentação ABI Academy Hack</vt:lpstr>
      <vt:lpstr>Clientes ["Ship-to nu"]</vt:lpstr>
      <vt:lpstr>Distribuição geográfica</vt:lpstr>
      <vt:lpstr>Ordens ["Order qty"]</vt:lpstr>
      <vt:lpstr>Ordens ["Order qty"]</vt:lpstr>
      <vt:lpstr>Peças entregues ["PCS delivered"]</vt:lpstr>
      <vt:lpstr>Peças entregues ["PCS delivered"]</vt:lpstr>
      <vt:lpstr>Marcas ["Brand"] e Peças entregues ["PCS delivered"]</vt:lpstr>
      <vt:lpstr>Submarcas ["Subrand"] e Material ["Material"]</vt:lpstr>
      <vt:lpstr>Submarcas ["Subrand"] e Material ["Material"]</vt:lpstr>
      <vt:lpstr>Submarcas ["Subrand"] e Material ["Material"]</vt:lpstr>
      <vt:lpstr>Submarcas ["Subrand"] e Material ["Material"]</vt:lpstr>
      <vt:lpstr>Volume da embalagem ["Container Size"]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213</cp:revision>
  <dcterms:created xsi:type="dcterms:W3CDTF">2021-10-14T20:00:29Z</dcterms:created>
  <dcterms:modified xsi:type="dcterms:W3CDTF">2021-10-24T15:39:24Z</dcterms:modified>
</cp:coreProperties>
</file>