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4a48cc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4a48cc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4a48cc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4a48cc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4a48cc5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4a48cc5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4a48c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4a48c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4a48cc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4a48cc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4a48cc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4a48cc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4a48cc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4a48cc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4a48cc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4a48cc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1537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PENSE - 2015</a:t>
            </a:r>
            <a:r>
              <a:rPr lang="pt-BR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Apresentado por: Breno Dias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5932675" y="1604875"/>
            <a:ext cx="2621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Com que frequência o adolescente tem tido dificuldades para dormir, por estar muito preocupado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8725" y="1604875"/>
            <a:ext cx="3000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Esse gráfico faz uma análise no período de um ano</a:t>
            </a:r>
            <a:r>
              <a:rPr b="1" lang="pt-BR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de quantas vezes o adolescente se sentiu sozinho</a:t>
            </a:r>
            <a:endParaRPr sz="1000"/>
          </a:p>
        </p:txBody>
      </p:sp>
      <p:sp>
        <p:nvSpPr>
          <p:cNvPr id="150" name="Google Shape;150;p22"/>
          <p:cNvSpPr/>
          <p:nvPr/>
        </p:nvSpPr>
        <p:spPr>
          <a:xfrm>
            <a:off x="7075" y="15202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722075" y="15964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 rot="10796263">
            <a:off x="2836646" y="20887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rot="10796263">
            <a:off x="8399246" y="20887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998225" y="145325"/>
            <a:ext cx="300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PENSE - IBGE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" y="2357850"/>
            <a:ext cx="3145106" cy="27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325" y="2359225"/>
            <a:ext cx="3483475" cy="27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932675" y="1528675"/>
            <a:ext cx="29040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/>
              <a:t>Esse gráfico faz uma análise no período de um mês, de quantos desses adolescentes se sentiram compreendidos por seus pais em relação aos seus problemas</a:t>
            </a:r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3"/>
          <p:cNvSpPr txBox="1"/>
          <p:nvPr/>
        </p:nvSpPr>
        <p:spPr>
          <a:xfrm>
            <a:off x="88725" y="1604875"/>
            <a:ext cx="3000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Esse gráfico traz a informação de quantos dos adolescentes já fumaram alguma vez na vida</a:t>
            </a:r>
            <a:endParaRPr sz="1000"/>
          </a:p>
        </p:txBody>
      </p:sp>
      <p:sp>
        <p:nvSpPr>
          <p:cNvPr id="163" name="Google Shape;163;p23"/>
          <p:cNvSpPr/>
          <p:nvPr/>
        </p:nvSpPr>
        <p:spPr>
          <a:xfrm>
            <a:off x="7075" y="15202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5722075" y="15964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 rot="10796263">
            <a:off x="2836646" y="20887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 rot="10796263">
            <a:off x="8704046" y="20887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2998225" y="145325"/>
            <a:ext cx="300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PENSE - IBGE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" y="2327974"/>
            <a:ext cx="3353525" cy="27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00" y="2327976"/>
            <a:ext cx="3771000" cy="274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75" name="Google Shape;175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Conclusão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Através desse estudo, foi possível compreender que os adolescentes do nosso país, precisam de grande ajuda para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atravessar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esse período de suas vidas. O Brasil precisa urgentemente de mais programas de assistência para crianças e jovens,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 fim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que eles se sintam confortáveis, apoiados, e o mais importante, acompanhados por alguém. Os números cada vez mais aumentam e tragédias acontecem com mais frequência, é preciso dar a devida atenção para esse tema.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ctrTitle"/>
          </p:nvPr>
        </p:nvSpPr>
        <p:spPr>
          <a:xfrm>
            <a:off x="2911550" y="4816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PENSE - 2015  </a:t>
            </a:r>
            <a:endParaRPr/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3034092" y="34719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            </a:t>
            </a:r>
            <a:r>
              <a:rPr lang="pt-BR" sz="2400"/>
              <a:t>Apresentado por: Breno Dias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                                 Obrigado.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76"/>
            <a:ext cx="34329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O que é o Pense ?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spcBef>
                <a:spcPts val="700"/>
              </a:spcBef>
              <a:spcAft>
                <a:spcPts val="700"/>
              </a:spcAft>
              <a:buSzPts val="1200"/>
              <a:buFont typeface="Raleway"/>
              <a:buChar char="➔"/>
            </a:pPr>
            <a:r>
              <a:rPr lang="pt-BR" sz="1000">
                <a:solidFill>
                  <a:srgbClr val="4B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Investiga informações que permitem conhecer e dimensionar os fatores de risco e proteção à saúde dos adolescentes. A pesquisa é realizada por amostragem, utilizando como referência para seleção o cadastro das escolas públicas e privadas do Instituto Nacional de Estudos e Pesquisas Educacionais Anísio Teixeira - INEP. </a:t>
            </a:r>
            <a:r>
              <a:rPr lang="pt-BR" sz="1100">
                <a:solidFill>
                  <a:srgbClr val="4B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Foco da análise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76"/>
            <a:ext cx="34329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➔"/>
            </a:pPr>
            <a:r>
              <a:rPr b="1" lang="pt-BR" sz="1000">
                <a:latin typeface="Raleway"/>
                <a:ea typeface="Raleway"/>
                <a:cs typeface="Raleway"/>
                <a:sym typeface="Raleway"/>
              </a:rPr>
              <a:t>Problemas na adolescência.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just">
              <a:spcBef>
                <a:spcPts val="700"/>
              </a:spcBef>
              <a:spcAft>
                <a:spcPts val="0"/>
              </a:spcAft>
              <a:buSzPts val="1000"/>
              <a:buFont typeface="Raleway"/>
              <a:buChar char="➔"/>
            </a:pPr>
            <a:r>
              <a:rPr b="1" lang="pt-BR" sz="1000">
                <a:latin typeface="Raleway"/>
                <a:ea typeface="Raleway"/>
                <a:cs typeface="Raleway"/>
                <a:sym typeface="Raleway"/>
              </a:rPr>
              <a:t>O que é o Bullying ?</a:t>
            </a:r>
            <a:r>
              <a:rPr lang="pt-BR" sz="1000">
                <a:solidFill>
                  <a:srgbClr val="4B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4B4B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700"/>
              </a:spcBef>
              <a:spcAft>
                <a:spcPts val="700"/>
              </a:spcAft>
              <a:buNone/>
            </a:pPr>
            <a:r>
              <a:rPr lang="pt-BR" sz="900">
                <a:solidFill>
                  <a:srgbClr val="333333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Bullying é a prática de atos violentos, intencionais e repetidos, contra uma pessoa indefesa, que podem causar danos físicos e psicológicos às vítimas. O termo surgiu a partir do inglês </a:t>
            </a:r>
            <a:r>
              <a:rPr i="1" lang="pt-BR" sz="900">
                <a:solidFill>
                  <a:srgbClr val="333333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bully</a:t>
            </a:r>
            <a:r>
              <a:rPr lang="pt-BR" sz="900">
                <a:solidFill>
                  <a:srgbClr val="333333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​, palavra que significa tirano, brigão ou valentão, na tradução para o português.</a:t>
            </a:r>
            <a:endParaRPr sz="900">
              <a:solidFill>
                <a:srgbClr val="4B4B4C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Em um artigo escrito em 2015, a autora Pamela Lamarca nos traz mais alguns dados sobre como o Bullying tem afetado os adolescentes no Brasil: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Em um estudo realizado com 5.500 estudantes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0000"/>
                </a:solidFill>
              </a:rPr>
              <a:t>40,5%</a:t>
            </a:r>
            <a:r>
              <a:rPr lang="pt-BR" sz="1200">
                <a:solidFill>
                  <a:srgbClr val="FFFFFF"/>
                </a:solidFill>
              </a:rPr>
              <a:t> destes estavam envolvidos em atos de bullying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sendo os alvos </a:t>
            </a:r>
            <a:r>
              <a:rPr lang="pt-BR" sz="1200">
                <a:solidFill>
                  <a:srgbClr val="FF0000"/>
                </a:solidFill>
              </a:rPr>
              <a:t>16,9%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os autores </a:t>
            </a:r>
            <a:r>
              <a:rPr lang="pt-BR" sz="1200">
                <a:solidFill>
                  <a:srgbClr val="FF0000"/>
                </a:solidFill>
              </a:rPr>
              <a:t>12,7%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alvos/autores </a:t>
            </a:r>
            <a:r>
              <a:rPr lang="pt-BR" sz="1200">
                <a:solidFill>
                  <a:srgbClr val="FF0000"/>
                </a:solidFill>
              </a:rPr>
              <a:t>10,9%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50" y="2232550"/>
            <a:ext cx="2910950" cy="29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100" y="304225"/>
            <a:ext cx="8622300" cy="4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        Temos como base recente, o caso de Suzano, onde dois jovens assassinaram 7 pessoas.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     De acordo com as informações reveladas, ambos sofreram bullying em seu período escolar.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25" y="2146612"/>
            <a:ext cx="4071350" cy="2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00" y="2108899"/>
            <a:ext cx="3887850" cy="29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83100" y="304225"/>
            <a:ext cx="8622300" cy="4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     Motivado a entender o quão profundo são esses problemas que os adolescentes tem </a:t>
            </a:r>
            <a:r>
              <a:rPr lang="pt-BR" sz="1200">
                <a:solidFill>
                  <a:srgbClr val="FFFFFF"/>
                </a:solidFill>
              </a:rPr>
              <a:t>passado</a:t>
            </a:r>
            <a:r>
              <a:rPr lang="pt-BR" sz="1200">
                <a:solidFill>
                  <a:srgbClr val="FFFFFF"/>
                </a:solidFill>
              </a:rPr>
              <a:t>,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          utilizei os dados fornecidos pelo IBGE para fazer um análise quantitativa </a:t>
            </a:r>
            <a:r>
              <a:rPr lang="pt-BR" sz="1200">
                <a:solidFill>
                  <a:srgbClr val="FFFFFF"/>
                </a:solidFill>
              </a:rPr>
              <a:t>desta</a:t>
            </a:r>
            <a:r>
              <a:rPr lang="pt-BR" sz="1200">
                <a:solidFill>
                  <a:srgbClr val="FFFFFF"/>
                </a:solidFill>
              </a:rPr>
              <a:t> pesquisa.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900" y="2025525"/>
            <a:ext cx="4406100" cy="31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28350" y="1218200"/>
            <a:ext cx="80307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     Esse gráfico indica os adolescentes que já relataram terem sofrido Bullying ou não.</a:t>
            </a:r>
            <a:endParaRPr sz="1400">
              <a:solidFill>
                <a:schemeClr val="accent5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5625"/>
            <a:ext cx="9143999" cy="31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648625" y="986900"/>
            <a:ext cx="657900" cy="459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10800000">
            <a:off x="8111075" y="1369300"/>
            <a:ext cx="657900" cy="459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2998225" y="145325"/>
            <a:ext cx="300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PENSE - IBGE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378325" y="1222025"/>
            <a:ext cx="56331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     Esse gráfico faz um comparativo com a idade, analisando a predominância do   bullying nos grupos de idade.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48625" y="1063100"/>
            <a:ext cx="657900" cy="459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rot="10800000">
            <a:off x="7349075" y="1674100"/>
            <a:ext cx="657900" cy="459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4275"/>
            <a:ext cx="9144002" cy="28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998225" y="145325"/>
            <a:ext cx="300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PENSE - IBGE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418063" y="2357850"/>
            <a:ext cx="2532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quais os motivos e causas</a:t>
            </a:r>
            <a:endParaRPr sz="1000">
              <a:solidFill>
                <a:schemeClr val="accent5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" y="3061075"/>
            <a:ext cx="2991153" cy="2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88725" y="2214475"/>
            <a:ext cx="3000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Esse gráfico faz uma análise no período de um mês, de quantas vezes o adolescente foi depreciado por seus colegas</a:t>
            </a:r>
            <a:endParaRPr sz="1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725" y="3061075"/>
            <a:ext cx="2637425" cy="2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376163" y="2268738"/>
            <a:ext cx="300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 esses adolescentes também praticavam contra outras pessoas</a:t>
            </a:r>
            <a:endParaRPr b="1" sz="1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8725" y="3061075"/>
            <a:ext cx="3223775" cy="2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7075" y="22060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359875" y="22060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6331675" y="2206025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10796263">
            <a:off x="2760446" y="26221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10796263">
            <a:off x="5884646" y="26221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10796263">
            <a:off x="8780246" y="2622100"/>
            <a:ext cx="276000" cy="184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998225" y="145325"/>
            <a:ext cx="300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PENSE - IBGE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