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oppins"/>
      <p:regular r:id="rId30"/>
      <p:bold r:id="rId31"/>
      <p:italic r:id="rId32"/>
      <p:boldItalic r:id="rId33"/>
    </p:embeddedFont>
    <p:embeddedFont>
      <p:font typeface="Mitr SemiBo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icCg/ACoiRJnX/PD5xiB+NQZK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5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-italic.fntdata"/><Relationship Id="rId13" Type="http://schemas.openxmlformats.org/officeDocument/2006/relationships/slide" Target="slides/slide7.xml"/><Relationship Id="rId35" Type="http://schemas.openxmlformats.org/officeDocument/2006/relationships/font" Target="fonts/MitrSemiBold-bold.fntdata"/><Relationship Id="rId12" Type="http://schemas.openxmlformats.org/officeDocument/2006/relationships/slide" Target="slides/slide6.xml"/><Relationship Id="rId34" Type="http://schemas.openxmlformats.org/officeDocument/2006/relationships/font" Target="fonts/MitrSemiBo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223d646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e223d646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c7b39866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5c7b39866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7b3986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5c7b3986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c7b3986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5c7b3986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28ad2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5d28ad2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7b39866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5c7b39866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17cddd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e17cddd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28ad2c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5d28ad2c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c7b39866d_0_1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25c7b39866d_0_1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25c7b39866d_0_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c7b39866d_0_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25c7b39866d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c7b39866d_0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25c7b39866d_0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25c7b39866d_0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7b39866d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25c7b39866d_0_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25c7b39866d_0_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25c7b39866d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7b39866d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25c7b39866d_0_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c7b39866d_0_1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25c7b39866d_0_1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25c7b39866d_0_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c7b39866d_0_1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25c7b39866d_0_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7b39866d_0_1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5c7b39866d_0_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25c7b39866d_0_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25c7b39866d_0_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25c7b39866d_0_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c7b39866d_0_1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25c7b39866d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7b39866d_0_1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25c7b39866d_0_1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25c7b39866d_0_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c7b39866d_0_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c7b39866d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5c7b39866d_0_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25c7b39866d_0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1417206" y="2171825"/>
            <a:ext cx="619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Através de um documento HTML, ou seja, um documento com a extensão .html ou .htm., o navegador faz a leitura do arquivo e renderiza o seu conteúdo para que o usuário final possa visualizá-lo. Os arquivos .html podem ser visualizados em qualquer navegador.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1417206" y="2171825"/>
            <a:ext cx="6194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código pode ser escrito através de qualquer editor de texto, como o próprio bloco de notas. Cada página consiste em uma série de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(também chamados de elementos) que podem ser considerados os blocos de construção das páginas. Portanto, esses blocos são a maneira com a qual o HTML faz a marcação dos conteúdos, criando a hierarquia e a estrutura do mesmo, dividido entre seções, parágrafos, cabeçalhos, e outros.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650" y="1282975"/>
            <a:ext cx="2235775" cy="22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417194" y="3518738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index.html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Arquivo Principal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 Básica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125" y="1411375"/>
            <a:ext cx="4586401" cy="2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223d646c8_0_0"/>
          <p:cNvSpPr txBox="1"/>
          <p:nvPr/>
        </p:nvSpPr>
        <p:spPr>
          <a:xfrm>
            <a:off x="653150" y="1124550"/>
            <a:ext cx="7746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Deve ser a primeira tag de todo arquivo .html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Identifica o tipo do documento para o navegador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Faz com que o navegador siga as especificações do HTML e CSS da melhor maneira possível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Quando não definido, os navegadores utilizam um recurso chamado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quirks mode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0" i="0" lang="pt-BR" sz="1400" u="sng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quirks mode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ser evitado por questões de vulnerabilidade de segurança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1e223d646c8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e223d646c8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&lt;!DOCTYPE html&gt;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9" name="Google Shape;209;g1e223d646c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e223d646c8_0_0"/>
          <p:cNvSpPr txBox="1"/>
          <p:nvPr/>
        </p:nvSpPr>
        <p:spPr>
          <a:xfrm>
            <a:off x="815300" y="3911525"/>
            <a:ext cx="629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pt-BR" sz="7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Fontes/Mais informações:</a:t>
            </a:r>
            <a:endParaRPr b="1" i="0" sz="7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b="1" i="0" lang="pt-BR" sz="7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https://www.w3schools.com/tags/tag_doctype.asp </a:t>
            </a:r>
            <a:endParaRPr b="1" i="0" sz="7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Poppins"/>
              <a:buChar char="●"/>
            </a:pPr>
            <a:r>
              <a:rPr b="1" i="0" lang="pt-BR" sz="7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https://medium.com/htmlmoderno/voc%C3%AA-sempre-v%C3%AA-o-doctype-na-primeira-linha-mas-voc%C3%AA-sabe-o-por-qu%C3%AA-7d68191c6d67</a:t>
            </a:r>
            <a:endParaRPr b="1" i="0" sz="7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/>
        </p:nvSpPr>
        <p:spPr>
          <a:xfrm>
            <a:off x="432925" y="1222450"/>
            <a:ext cx="802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&lt;head&gt;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local para declarar todas informações, como título e metadados da sua página;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&lt;title&gt;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o título;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&lt;body&gt;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– local para declarar todos os elementos que irão compor o corpo da página;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&lt;h1&gt;,&lt;h2&gt;,&lt;h3&gt;,&lt;h4&gt;,&lt;h5 &gt;e &lt;h6&gt;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Tags para definir um título e subtítulos, variando de 1 a 6, sendo h1 o título mais importante e h6 o de menor importância;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&lt;p&gt;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– Tag para definir um parágrafo;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&lt;a&gt;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Tag de link, junto ao atributo href=”” é responsável pela principal característica da web;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&lt;header&gt;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cabeçalho;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&lt;section&gt;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– define uma seção;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&lt;article&gt;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artigo;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&lt;div&gt;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divisão;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&lt;footer&gt;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rodapé;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432925" y="1222450"/>
            <a:ext cx="80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&lt;nav&gt;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área de navegação (como menus);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&lt;table&gt;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tabela;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&lt;ol&gt;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lista ordenada;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&lt;ul&gt;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lista não ordenada;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&lt;li&gt;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o item de uma lista;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&lt;form&gt;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formulário;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&lt;input&gt;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os campos do formulário;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&lt;textarea&gt;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uma área para o usuário digitar um texto;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&lt;button&gt;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define um botão;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&lt;img&gt;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– permite inserir uma imagem no seu documento.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c7b39866d_0_7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5c7b39866d_0_72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33" name="Google Shape;233;g25c7b39866d_0_72"/>
          <p:cNvSpPr txBox="1"/>
          <p:nvPr/>
        </p:nvSpPr>
        <p:spPr>
          <a:xfrm>
            <a:off x="583113" y="2454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 da página HTML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34" name="Google Shape;234;g25c7b39866d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5c7b39866d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00" y="938138"/>
            <a:ext cx="5775159" cy="38252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5c7b39866d_0_72"/>
          <p:cNvSpPr txBox="1"/>
          <p:nvPr/>
        </p:nvSpPr>
        <p:spPr>
          <a:xfrm>
            <a:off x="6982800" y="1585050"/>
            <a:ext cx="15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g25c7b39866d_0_72"/>
          <p:cNvCxnSpPr/>
          <p:nvPr/>
        </p:nvCxnSpPr>
        <p:spPr>
          <a:xfrm>
            <a:off x="5903475" y="1784250"/>
            <a:ext cx="980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g25c7b39866d_0_72"/>
          <p:cNvSpPr txBox="1"/>
          <p:nvPr/>
        </p:nvSpPr>
        <p:spPr>
          <a:xfrm>
            <a:off x="6982800" y="3125200"/>
            <a:ext cx="15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25c7b39866d_0_72"/>
          <p:cNvCxnSpPr/>
          <p:nvPr/>
        </p:nvCxnSpPr>
        <p:spPr>
          <a:xfrm>
            <a:off x="5903475" y="3324400"/>
            <a:ext cx="980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c7b39866d_0_8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5c7b39866d_0_84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46" name="Google Shape;246;g25c7b39866d_0_84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Anatomia da Tag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47" name="Google Shape;247;g25c7b39866d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5c7b39866d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450" y="1551288"/>
            <a:ext cx="55530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c7b39866d_0_92"/>
          <p:cNvSpPr txBox="1"/>
          <p:nvPr/>
        </p:nvSpPr>
        <p:spPr>
          <a:xfrm>
            <a:off x="432925" y="1222450"/>
            <a:ext cx="802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&lt;html&gt; - É a raiz de um HTML. Todos os outros elementos devem ser descendentes desse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&lt;head&gt; - Providencia informações gerais sobre o documento (metadados), incluindo o título e links para scripts e folhas de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&lt;body&gt; - Representa o conteúdo de um documento HTML.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Importante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Todas as tags acima só podem estar presentes no documento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única vez.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4" name="Google Shape;254;g25c7b39866d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5c7b39866d_0_9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5c7b39866d_0_9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&lt;html&gt;, &lt;head&gt; e &lt;body&gt;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28ad2c99_0_0"/>
          <p:cNvSpPr txBox="1"/>
          <p:nvPr/>
        </p:nvSpPr>
        <p:spPr>
          <a:xfrm>
            <a:off x="505225" y="1362225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Quem Sou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8" name="Google Shape;108;g25d28ad2c99_0_0"/>
          <p:cNvSpPr txBox="1"/>
          <p:nvPr/>
        </p:nvSpPr>
        <p:spPr>
          <a:xfrm>
            <a:off x="505225" y="1977825"/>
            <a:ext cx="410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Baiano de Salvador que mora na Suíça Baiana (Vitória da Conquista)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Graduado em Sistemas de Informação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Especialista em Gerenciamento de Projetos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" name="Google Shape;109;g25d28ad2c9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5d28ad2c99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25d28ad2c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9475" y="508000"/>
            <a:ext cx="5044526" cy="46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7b39866d_0_144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Define o título da página, é a informação que vai aparecer na aba do navegador. Deve estar dentro da tag &lt;head&gt;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g25c7b39866d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5c7b39866d_0_1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5c7b39866d_0_1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&lt;title&gt;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65" name="Google Shape;265;g25c7b39866d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188" y="2151650"/>
            <a:ext cx="7175634" cy="218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17cdddae8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/>
        </p:nvSpPr>
        <p:spPr>
          <a:xfrm>
            <a:off x="188150" y="1124550"/>
            <a:ext cx="802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Criando seu primeiro arquivo html. O famoso HELLO WORLD!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Vamos ver uma demonstração e depois fazer individualmente.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28ad2c99_0_8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Projetos onde atuei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7" name="Google Shape;117;g25d28ad2c9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d28ad2c99_0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5d28ad2c99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388" y="1156663"/>
            <a:ext cx="75152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5d28ad2c99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8500" y="3486625"/>
            <a:ext cx="95150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5d28ad2c99_0_8"/>
          <p:cNvPicPr preferRelativeResize="0"/>
          <p:nvPr/>
        </p:nvPicPr>
        <p:blipFill rotWithShape="1">
          <a:blip r:embed="rId6">
            <a:alphaModFix/>
          </a:blip>
          <a:srcRect b="16327" l="0" r="0" t="20850"/>
          <a:stretch/>
        </p:blipFill>
        <p:spPr>
          <a:xfrm>
            <a:off x="6947075" y="3486625"/>
            <a:ext cx="1157956" cy="7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é a programação web?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WWW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417206" y="2171825"/>
            <a:ext cx="619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Internet foi criada no final dos anos 60, durante a Guerra Fria, mas foi só nos anos 90 que ela se popularizou com a criação da World Wide Web. A WWW é uma forma de troca de informações a partir de conexões diretas em servidores, em que se podem ser compartilhados recursos como hipertextos, imagens, vídeos e sons.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1022838" y="1125113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Migrando dos softwares locais para os web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417206" y="2171825"/>
            <a:ext cx="619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Nos anos 2000, os softwares locais eram muito populares. Você rodava um disco de instalação, ou baixava da internet um instalador e rodava o programa em seu computador. Com a evolução das velocidades de internet e das ferramentas de programação para navegadores, nos últimos 10 anos os softwares começaram a se tornar todos feitos para a web.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1022838" y="9216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Frontend e Backend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913" y="746963"/>
            <a:ext cx="5406169" cy="41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1022838" y="1186488"/>
            <a:ext cx="709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Eu vou ajudar vocês a engrenar na base necessária para se aprender o Front e o Back. Primeiro vamos começar no HTML, que é o básico que temos que saber para programar Frontend.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Afinal, o que é HTML?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B172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