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Mitr SemiBo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8bVGu0fhjGLx1eA/qmBdKu34/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itrSemiBold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Poppins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Poppins-italic.fntdata"/><Relationship Id="rId14" Type="http://schemas.openxmlformats.org/officeDocument/2006/relationships/slide" Target="slides/slide8.xml"/><Relationship Id="rId36" Type="http://schemas.openxmlformats.org/officeDocument/2006/relationships/font" Target="fonts/Poppins-bold.fntdata"/><Relationship Id="rId17" Type="http://schemas.openxmlformats.org/officeDocument/2006/relationships/slide" Target="slides/slide11.xml"/><Relationship Id="rId39" Type="http://schemas.openxmlformats.org/officeDocument/2006/relationships/font" Target="fonts/Mitr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Poppi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c829f72e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5c829f72e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7ea52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e17ea52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17ea524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e17ea524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17ea524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e17ea524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7ea524b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e17ea524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17ea524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e17ea524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17ea524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e17ea524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c829f72e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5c829f72e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c829f7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5c829f7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c829f72e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5c829f72e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17ea524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e17ea524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04/10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17ea524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e17ea524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04/10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7ea524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e17ea524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17ea524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e17ea524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2862c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22862c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22862cc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22862cc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22862cc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22862cc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829f72e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5c829f72e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c829f72ec_0_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25c829f72ec_0_2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25c829f72ec_0_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c829f72ec_0_2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25c829f72ec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c829f72ec_0_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25c829f72ec_0_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25c829f72ec_0_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829f72ec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25c829f72ec_0_2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25c829f72ec_0_2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25c829f72ec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829f72ec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25c829f72ec_0_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c829f72ec_0_2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25c829f72ec_0_2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25c829f72ec_0_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829f72ec_0_2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5c829f72ec_0_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829f72ec_0_2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5c829f72ec_0_2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25c829f72ec_0_2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25c829f72ec_0_2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25c829f72ec_0_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c829f72ec_0_2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25c829f72ec_0_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829f72ec_0_2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25c829f72ec_0_2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25c829f72ec_0_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c829f72ec_0_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c829f72ec_0_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5c829f72ec_0_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5c829f72ec_0_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Tags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A3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5c829f72ec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c829f72ec_0_7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5c829f72ec_0_7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8C63E8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</a:t>
            </a:r>
            <a:endParaRPr b="0" i="0" sz="2800" u="none" cap="none" strike="noStrike">
              <a:solidFill>
                <a:srgbClr val="8C63E8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6" name="Google Shape;176;g25c829f72ec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4000" y="1353138"/>
            <a:ext cx="4315994" cy="37141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e17ea524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e17ea524bb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e17ea524bb_0_0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na prática?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7ea524bb_0_51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17ea524bb_0_100"/>
          <p:cNvSpPr txBox="1"/>
          <p:nvPr/>
        </p:nvSpPr>
        <p:spPr>
          <a:xfrm>
            <a:off x="653150" y="1124550"/>
            <a:ext cx="748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uma imagem na sua biografia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g1e17ea524bb_0_10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e17ea524bb_0_10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96" name="Google Shape;196;g1e17ea524bb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e17ea524bb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479" y="1587025"/>
            <a:ext cx="4733925" cy="2886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98" name="Google Shape;198;g1e17ea524bb_0_100"/>
          <p:cNvSpPr txBox="1"/>
          <p:nvPr/>
        </p:nvSpPr>
        <p:spPr>
          <a:xfrm>
            <a:off x="5587684" y="1587025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&lt;img&gt; para incluir a imagem</a:t>
            </a:r>
            <a:endParaRPr b="0" i="1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7ea524bb_0_10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e17ea524bb_0_10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5" name="Google Shape;205;g1e17ea524bb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e17ea524bb_0_109"/>
          <p:cNvSpPr txBox="1"/>
          <p:nvPr/>
        </p:nvSpPr>
        <p:spPr>
          <a:xfrm>
            <a:off x="653150" y="1048350"/>
            <a:ext cx="79428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Altere o site de notícias da aula anterior: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links nos títulos das notícias para que redirecione para notícias reais em sites como G1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as imagens nas notícias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7" name="Google Shape;207;g1e17ea524bb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937" y="2293950"/>
            <a:ext cx="4257087" cy="284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7ea524bb_0_133"/>
          <p:cNvSpPr txBox="1"/>
          <p:nvPr/>
        </p:nvSpPr>
        <p:spPr>
          <a:xfrm>
            <a:off x="188150" y="1124550"/>
            <a:ext cx="80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lista de 5 filmes</a:t>
            </a:r>
            <a:endParaRPr b="0" i="0" sz="1100" u="none" cap="none" strike="noStrike"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e17ea524bb_0_13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e17ea524bb_0_13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15" name="Google Shape;215;g1e17ea524bb_0_133"/>
          <p:cNvSpPr txBox="1"/>
          <p:nvPr/>
        </p:nvSpPr>
        <p:spPr>
          <a:xfrm>
            <a:off x="4366086" y="2904900"/>
            <a:ext cx="437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b="0" i="0" lang="pt-BR" sz="1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nome do Filme deve ser um link que redireciona para a página do filme no </a:t>
            </a:r>
            <a:r>
              <a:rPr b="0" i="1" lang="pt-BR" sz="1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imdb.com </a:t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b="0" i="0" lang="pt-BR" sz="1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nome do Diretor deve ser um link que redireciona para a página do diretor no </a:t>
            </a:r>
            <a:r>
              <a:rPr b="0" i="1" lang="pt-BR" sz="1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imdb.com</a:t>
            </a:r>
            <a:endParaRPr b="0" i="1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</a:pPr>
            <a:r>
              <a:rPr b="0" i="0" lang="pt-BR" sz="1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Utilize a tag &lt;a&gt; para os links</a:t>
            </a:r>
            <a:endParaRPr b="0" i="1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1e17ea524bb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0" y="1524748"/>
            <a:ext cx="3492250" cy="3400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17" name="Google Shape;217;g1e17ea524bb_0_133"/>
          <p:cNvPicPr preferRelativeResize="0"/>
          <p:nvPr/>
        </p:nvPicPr>
        <p:blipFill rotWithShape="1">
          <a:blip r:embed="rId3">
            <a:alphaModFix/>
          </a:blip>
          <a:srcRect b="67277" l="0" r="0" t="5471"/>
          <a:stretch/>
        </p:blipFill>
        <p:spPr>
          <a:xfrm>
            <a:off x="4017938" y="1259613"/>
            <a:ext cx="5068176" cy="1344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17ea524bb_0_142"/>
          <p:cNvSpPr txBox="1"/>
          <p:nvPr/>
        </p:nvSpPr>
        <p:spPr>
          <a:xfrm>
            <a:off x="653150" y="1124550"/>
            <a:ext cx="748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imagens na lista de filmes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e17ea524bb_0_14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e17ea524bb_0_14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25" name="Google Shape;225;g1e17ea524bb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e17ea524bb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325" y="1571250"/>
            <a:ext cx="2730101" cy="3334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c829f72ec_0_188"/>
          <p:cNvSpPr txBox="1"/>
          <p:nvPr/>
        </p:nvSpPr>
        <p:spPr>
          <a:xfrm>
            <a:off x="653150" y="1124550"/>
            <a:ext cx="756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tabela para listar os seguintes dados de 10 pessoas: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 completo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CPF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 de nascimento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Cidade de origem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pt-BR" sz="10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* Todas as tabelas devem possuir borda e ocupar 100% da largura da página</a:t>
            </a:r>
            <a:endParaRPr b="0" i="1" sz="1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g25c829f72ec_0_18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5c829f72ec_0_18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4" name="Google Shape;234;g25c829f72ec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5c829f72ec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13" y="2571751"/>
            <a:ext cx="7904376" cy="182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c829f72ec_0_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c829f72ec_0_241"/>
          <p:cNvSpPr txBox="1"/>
          <p:nvPr/>
        </p:nvSpPr>
        <p:spPr>
          <a:xfrm>
            <a:off x="653150" y="1180975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Insira uma lista com os nomes dos filmes no início da página. Ao clicar em um dos nomes você deve ser deslocado para o filme em questão.</a:t>
            </a:r>
            <a:endParaRPr b="0" i="0" sz="1100" u="none" cap="none" strike="noStrike"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5c829f72ec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5c829f72ec_0_24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5c829f72ec_0_24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49" name="Google Shape;249;g25c829f72ec_0_241"/>
          <p:cNvPicPr preferRelativeResize="0"/>
          <p:nvPr/>
        </p:nvPicPr>
        <p:blipFill rotWithShape="1">
          <a:blip r:embed="rId4">
            <a:alphaModFix/>
          </a:blip>
          <a:srcRect b="51999" l="-980" r="979" t="0"/>
          <a:stretch/>
        </p:blipFill>
        <p:spPr>
          <a:xfrm>
            <a:off x="755975" y="2008375"/>
            <a:ext cx="4151000" cy="246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Toda tag HTML pode receber propriedades. Algumas destas propriedades são específicas de algumas tags. Já outras podem ser usadas em qualquer tag.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Algumas propriedades gerais: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Representa o identificador do elemento, você pode colocar qualquer valor atribuído a este id.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Atribui um nome ao elemento. Nomes de elementos servem para referenciar um elemento específico utilizando o Javascript.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Atribui uma classe a um elemento. Classes são utilizadas para adicionar estilos aos elementos.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propriedades das tags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17ea524bb_0_158"/>
          <p:cNvSpPr txBox="1"/>
          <p:nvPr/>
        </p:nvSpPr>
        <p:spPr>
          <a:xfrm>
            <a:off x="653150" y="1124550"/>
            <a:ext cx="501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uma página que contenha uma lista de 5 livros.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livro deve conter: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(vinda da internet)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link com o título “Ver detalhes“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Este link deve direcionar para uma página com detalhes do livro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g1e17ea524bb_0_15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e17ea524bb_0_15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57" name="Google Shape;257;g1e17ea524bb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e17ea524bb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474" y="767213"/>
            <a:ext cx="2423425" cy="360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17ea524bb_0_166"/>
          <p:cNvSpPr txBox="1"/>
          <p:nvPr/>
        </p:nvSpPr>
        <p:spPr>
          <a:xfrm>
            <a:off x="653150" y="1124550"/>
            <a:ext cx="4086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página de detalhes do livro deve conter: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Imagem (vinda da internet)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Autor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Avaliação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Preço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g1e17ea524bb_0_1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e17ea524bb_0_16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66" name="Google Shape;266;g1e17ea524bb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e17ea524bb_0_166"/>
          <p:cNvPicPr preferRelativeResize="0"/>
          <p:nvPr/>
        </p:nvPicPr>
        <p:blipFill rotWithShape="1">
          <a:blip r:embed="rId4">
            <a:alphaModFix/>
          </a:blip>
          <a:srcRect b="6419" l="0" r="0" t="0"/>
          <a:stretch/>
        </p:blipFill>
        <p:spPr>
          <a:xfrm>
            <a:off x="4443025" y="1978625"/>
            <a:ext cx="4640999" cy="22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17ea524bb_0_1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e17ea524bb_0_11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6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74" name="Google Shape;274;g1e17ea524bb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e17ea524bb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51" y="1041326"/>
            <a:ext cx="2703976" cy="4102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76" name="Google Shape;276;g1e17ea524bb_0_118"/>
          <p:cNvPicPr preferRelativeResize="0"/>
          <p:nvPr/>
        </p:nvPicPr>
        <p:blipFill rotWithShape="1">
          <a:blip r:embed="rId4">
            <a:alphaModFix/>
          </a:blip>
          <a:srcRect b="53475" l="0" r="0" t="0"/>
          <a:stretch/>
        </p:blipFill>
        <p:spPr>
          <a:xfrm>
            <a:off x="3832225" y="214825"/>
            <a:ext cx="5311775" cy="374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77" name="Google Shape;277;g1e17ea524bb_0_118"/>
          <p:cNvSpPr txBox="1"/>
          <p:nvPr/>
        </p:nvSpPr>
        <p:spPr>
          <a:xfrm>
            <a:off x="3832234" y="4178875"/>
            <a:ext cx="367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o seu currículo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●"/>
            </a:pPr>
            <a:r>
              <a:rPr b="0" i="0" lang="pt-BR" sz="13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 tag &lt;hr&gt; para as “divisórias”</a:t>
            </a:r>
            <a:endParaRPr b="0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17ea524bb_0_1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e17ea524bb_0_12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6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84" name="Google Shape;284;g1e17ea524bb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1e17ea524bb_0_126"/>
          <p:cNvPicPr preferRelativeResize="0"/>
          <p:nvPr/>
        </p:nvPicPr>
        <p:blipFill rotWithShape="1">
          <a:blip r:embed="rId4">
            <a:alphaModFix/>
          </a:blip>
          <a:srcRect b="0" l="0" r="0" t="47429"/>
          <a:stretch/>
        </p:blipFill>
        <p:spPr>
          <a:xfrm>
            <a:off x="2103400" y="1052131"/>
            <a:ext cx="4937199" cy="393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595063" y="4806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Como usar as propriedades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5" y="1972775"/>
            <a:ext cx="7953848" cy="17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482700" y="1056025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 representa um hiperlink para outras páginas web (que estão no mesmo site ou não), para seções de uma mesma página ou para recursos como download de arquivos ou envio de e-mails. Para fazer este hiperlink, deve-se passar a propriedade href. O valor do href pode ser um link ou um id existente na página. Veja o exemplo: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482688" y="49688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&lt;a&gt;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488" y="2710851"/>
            <a:ext cx="7639364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415950" y="1001925"/>
            <a:ext cx="831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img representa uma imagem no documento. Ela possui uma propriedade obrigatória, chamada src (source). No src deverá ser colocado o caminho de acesso à imagem desejada, seja este caminho da web ou do diretório local. Além disso, é possível também alterar o tamanho da imagem utilizando as propriedades width e height.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&lt;img&gt;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713" y="2361425"/>
            <a:ext cx="6916574" cy="2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22862cc23_0_0"/>
          <p:cNvSpPr txBox="1"/>
          <p:nvPr/>
        </p:nvSpPr>
        <p:spPr>
          <a:xfrm>
            <a:off x="415950" y="1001925"/>
            <a:ext cx="831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atributo global </a:t>
            </a:r>
            <a:r>
              <a:rPr b="1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lang </a:t>
            </a: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ajuda a definir o idioma de um elemento: a língua em que elementos não-editáveis são escritos, ou a língua em que elementos editáveis devem ser escritos pelo usuário.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g1e22862cc2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22862cc23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e22862cc23_0_0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&lt;html lang=”pt-BR”&gt;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2862cc23_0_9"/>
          <p:cNvSpPr txBox="1"/>
          <p:nvPr/>
        </p:nvSpPr>
        <p:spPr>
          <a:xfrm>
            <a:off x="415950" y="1001925"/>
            <a:ext cx="83121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</a:t>
            </a:r>
            <a:r>
              <a:rPr b="1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meta </a:t>
            </a: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deve estar sempre dentro da tag </a:t>
            </a:r>
            <a:r>
              <a:rPr b="1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head </a:t>
            </a: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e representa vários tipos de metadados. 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Metadados são informações que descrevem o conteúdo do seu arquivo.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O atributo </a:t>
            </a:r>
            <a:r>
              <a:rPr b="1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charset </a:t>
            </a: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indica o formato de codificação de caracteres utilizado no documento. ASCII, UTF-8, ANSI e ISO-8859-1 são exemplos de charsets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Para cada caractere (letra, número ou símbolo) digitado/lido no computador, existe uma representação dele em byte na memória. Um código para ele.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Cada charset representa o caractere em memória de uma forma diferente. O charset </a:t>
            </a:r>
            <a:r>
              <a:rPr b="1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UTF-8</a:t>
            </a: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 é o que usamos na web atual e faz parte de um padrão chamado Unicode. 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ideia é que com ele possamos representar qualquer caractere de qualquer idioma.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g1e22862cc2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e22862cc23_0_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e22862cc23_0_9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&lt;meta charset="UTF-8"&gt;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22862cc23_0_19"/>
          <p:cNvSpPr txBox="1"/>
          <p:nvPr/>
        </p:nvSpPr>
        <p:spPr>
          <a:xfrm>
            <a:off x="415950" y="10019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tag &lt;div&gt; é um elemento HTML que serve como um contêiner genérico, podendo receber diferentes tipos de conteúdos (texto, imagens etc.).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g1e22862cc2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e22862cc23_0_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e22862cc23_0_19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&lt;div&gt;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829f72ec_0_128"/>
          <p:cNvSpPr txBox="1"/>
          <p:nvPr/>
        </p:nvSpPr>
        <p:spPr>
          <a:xfrm>
            <a:off x="415950" y="1001925"/>
            <a:ext cx="831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A  tag &lt;table&gt; pode ser utilizada para a criação de tabelas no HTML. Outras tags utilizadas nessa construção são: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&lt;thead&gt; - define a área do cabeçalho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&lt;tbody&gt; - define a área do corpo/conteúdo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&lt;th&gt; - define uma coluna no cabeçalho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&lt;tr&gt; - define uma linha do corpo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&lt;td&gt; - define uma coluna</a:t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g25c829f72ec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5c829f72ec_0_1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5c829f72ec_0_128"/>
          <p:cNvSpPr txBox="1"/>
          <p:nvPr/>
        </p:nvSpPr>
        <p:spPr>
          <a:xfrm>
            <a:off x="415938" y="263250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&lt;table&gt;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B172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