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y="51435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  <p:embeddedFont>
      <p:font typeface="Poppins"/>
      <p:regular r:id="rId47"/>
      <p:bold r:id="rId48"/>
      <p:italic r:id="rId49"/>
      <p:boldItalic r:id="rId50"/>
    </p:embeddedFont>
    <p:embeddedFont>
      <p:font typeface="Mitr SemiBold"/>
      <p:regular r:id="rId51"/>
      <p:bold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3" roundtripDataSignature="AMtx7mg/75G3QCtGv3fQM0sKwvePTONW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font" Target="fonts/Roboto-bold.fntdata"/><Relationship Id="rId43" Type="http://schemas.openxmlformats.org/officeDocument/2006/relationships/font" Target="fonts/Roboto-regular.fntdata"/><Relationship Id="rId46" Type="http://schemas.openxmlformats.org/officeDocument/2006/relationships/font" Target="fonts/Roboto-boldItalic.fntdata"/><Relationship Id="rId45" Type="http://schemas.openxmlformats.org/officeDocument/2006/relationships/font" Target="fonts/Roboto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Poppins-bold.fntdata"/><Relationship Id="rId47" Type="http://schemas.openxmlformats.org/officeDocument/2006/relationships/font" Target="fonts/Poppins-regular.fntdata"/><Relationship Id="rId49" Type="http://schemas.openxmlformats.org/officeDocument/2006/relationships/font" Target="fonts/Poppins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MitrSemiBold-regular.fntdata"/><Relationship Id="rId50" Type="http://schemas.openxmlformats.org/officeDocument/2006/relationships/font" Target="fonts/Poppins-boldItalic.fntdata"/><Relationship Id="rId53" Type="http://customschemas.google.com/relationships/presentationmetadata" Target="metadata"/><Relationship Id="rId52" Type="http://schemas.openxmlformats.org/officeDocument/2006/relationships/font" Target="fonts/MitrSemiBold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e1856fde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1e1856fde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e1856fde8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1e1856fde8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e1856fde8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1e1856fde8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e1856fde8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1e1856fde8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e536035a9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1e536035a9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e1856fde80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1e1856fde80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e1856fde80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1e1856fde80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e1856fde80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1e1856fde80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e1856fde80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1e1856fde80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e1856fde80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1e1856fde80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e1856fde80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1e1856fde80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e536035a9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1e536035a9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e536035a95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1e536035a95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e536035a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g1e536035a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e536035a9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g1e536035a9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e536035a9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g1e536035a9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e536035a95_0_27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g1e536035a95_0_27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g1e536035a95_0_2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536035a95_0_28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g1e536035a95_0_2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536035a95_0_2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g1e536035a95_0_2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g1e536035a95_0_2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536035a95_0_2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g1e536035a95_0_28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g1e536035a95_0_28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g1e536035a95_0_2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536035a95_0_2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g1e536035a95_0_2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536035a95_0_29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g1e536035a95_0_29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g1e536035a95_0_2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536035a95_0_30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g1e536035a95_0_3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536035a95_0_30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1e536035a95_0_30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g1e536035a95_0_30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g1e536035a95_0_30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g1e536035a95_0_3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536035a95_0_30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g1e536035a95_0_3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536035a95_0_3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g1e536035a95_0_3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g1e536035a95_0_3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536035a95_0_3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536035a95_0_17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" name="Google Shape;101;g1e536035a95_0_17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2" name="Google Shape;102;g1e536035a95_0_1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536035a95_0_17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" name="Google Shape;105;g1e536035a95_0_1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536035a95_0_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" name="Google Shape;108;g1e536035a95_0_1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g1e536035a95_0_1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536035a95_0_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g1e536035a95_0_18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g1e536035a95_0_18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g1e536035a95_0_1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536035a95_0_1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g1e536035a95_0_1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536035a95_0_19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0" name="Google Shape;120;g1e536035a95_0_19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1" name="Google Shape;121;g1e536035a95_0_1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536035a95_0_19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4" name="Google Shape;124;g1e536035a95_0_1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536035a95_0_19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1e536035a95_0_19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g1e536035a95_0_19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g1e536035a95_0_19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g1e536035a95_0_1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536035a95_0_20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33" name="Google Shape;133;g1e536035a95_0_2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536035a95_0_20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6" name="Google Shape;136;g1e536035a95_0_20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g1e536035a95_0_2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536035a95_0_2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536035a95_0_2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g1e536035a95_0_2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g1e536035a95_0_2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536035a95_0_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g1e536035a95_0_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g1e536035a95_0_1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cssreference.io/typography/" TargetMode="External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hyperlink" Target="mailto:email@email.com.br" TargetMode="External"/><Relationship Id="rId4" Type="http://schemas.openxmlformats.org/officeDocument/2006/relationships/hyperlink" Target="mailto:email@email.com.br" TargetMode="External"/><Relationship Id="rId5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22.png"/><Relationship Id="rId5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t.piliapp.com/emoji/list/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475" y="4196100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"/>
          <p:cNvSpPr txBox="1"/>
          <p:nvPr/>
        </p:nvSpPr>
        <p:spPr>
          <a:xfrm>
            <a:off x="628475" y="1503925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HTML / CSS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46" name="Google Shape;146;p1"/>
          <p:cNvSpPr txBox="1"/>
          <p:nvPr/>
        </p:nvSpPr>
        <p:spPr>
          <a:xfrm>
            <a:off x="628475" y="2571750"/>
            <a:ext cx="709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Introdução ao CSS</a:t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7" name="Google Shape;14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7274" y="1441850"/>
            <a:ext cx="3682225" cy="38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 txBox="1"/>
          <p:nvPr/>
        </p:nvSpPr>
        <p:spPr>
          <a:xfrm>
            <a:off x="432925" y="1222450"/>
            <a:ext cx="802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Para definir um seletor por tag, devemos escrever o nome da tag e abrir chaves. Fazendo isso, todas as vezes que escrever aquela tag, ela receberá o estilo.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1" name="Google Shape;22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0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Seletor por tag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224" name="Google Shape;22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5538" y="1853675"/>
            <a:ext cx="3053525" cy="298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 txBox="1"/>
          <p:nvPr/>
        </p:nvSpPr>
        <p:spPr>
          <a:xfrm>
            <a:off x="432925" y="1222450"/>
            <a:ext cx="802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Para definir um seletor por classe, devemos escrever o nome da classe precedido por um ponto e abrir chaves. Todos os elementos que possuírem aquela classe vão receber o estilo.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0" name="Google Shape;23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1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1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Seletor por classe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233" name="Google Shape;23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1475" y="2092950"/>
            <a:ext cx="3541050" cy="287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"/>
          <p:cNvSpPr txBox="1"/>
          <p:nvPr/>
        </p:nvSpPr>
        <p:spPr>
          <a:xfrm>
            <a:off x="432925" y="1222450"/>
            <a:ext cx="802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Para definir um seletor por id, devemos escrever o nome do id precedido por um jogo da velha (#) e abrir chaves. Todos os elementos que possuírem aquele id vão receber o estilo.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9" name="Google Shape;23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2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2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Seletor por id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242" name="Google Shape;24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9863" y="2053750"/>
            <a:ext cx="3224266" cy="27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"/>
          <p:cNvSpPr txBox="1"/>
          <p:nvPr/>
        </p:nvSpPr>
        <p:spPr>
          <a:xfrm>
            <a:off x="432925" y="1222450"/>
            <a:ext cx="802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seletor universal é um *. Ele aplica o estilo delimitado nas chaves em TODOS os elementos.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48" name="Google Shape;24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3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3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Seletor universal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251" name="Google Shape;25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1463" y="2085875"/>
            <a:ext cx="2601075" cy="297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Fontes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"/>
          <p:cNvSpPr txBox="1"/>
          <p:nvPr/>
        </p:nvSpPr>
        <p:spPr>
          <a:xfrm>
            <a:off x="432925" y="1222450"/>
            <a:ext cx="8028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Aqui estão as principais propriedades de fontes que utilizamos no CSS.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color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: muda a cor do texto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font-family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: define uma lista de fontes para ser utilizada no elemento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font-size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: muda o tamanho do texto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font-weight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: muda a espessura da fonte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font-style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: define o quando o texto é inclinado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text-align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: muda o alinhamento do texto na página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text-decoration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: permite sublinhar o texto 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Entre outras menos importantes…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62" name="Google Shape;26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5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5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Propriedades das fontes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"/>
          <p:cNvSpPr txBox="1"/>
          <p:nvPr/>
        </p:nvSpPr>
        <p:spPr>
          <a:xfrm>
            <a:off x="432925" y="1222450"/>
            <a:ext cx="802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 propriedade color só funciona para cores </a:t>
            </a: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 texto.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Você pode colorir um texto de várias maneiras diferentes. Veja abaixo: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70" name="Google Shape;27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6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color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273" name="Google Shape;27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6200" y="2151650"/>
            <a:ext cx="3231593" cy="27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"/>
          <p:cNvSpPr txBox="1"/>
          <p:nvPr/>
        </p:nvSpPr>
        <p:spPr>
          <a:xfrm>
            <a:off x="432925" y="1222450"/>
            <a:ext cx="802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R (Red) G (Green) B (Blue)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79" name="Google Shape;27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7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7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Sobre o RGB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282" name="Google Shape;28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5163" y="1682600"/>
            <a:ext cx="4873663" cy="27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e1856fde80_0_0"/>
          <p:cNvSpPr txBox="1"/>
          <p:nvPr/>
        </p:nvSpPr>
        <p:spPr>
          <a:xfrm>
            <a:off x="432925" y="1222450"/>
            <a:ext cx="8028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Na nossa sociedade, utilizamos o sistema decimal para expressar valores numéricos. 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No sistema decimal temos 10 algarismos possíveis: 0, 1, 2, 3, 4, 5, 6, 7, 8, 9.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Dizemos que o decimal possui a base 10.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Com estes algarismos, nós conseguimos escrever todos os números que existem.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sistema binário possui dois algarismos possíveis: 0 e 1. 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Dizemos que o binário possui a base 2.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É a partir do sistema binário que o computador processa todas as informações, pois o dado binário é fácil de fazer a conversão entre pulso de eletricidade e número.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88" name="Google Shape;288;g1e1856fde8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1e1856fde80_0_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e1856fde80_0_0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O sistema RGB hexadecimal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e1856fde80_0_7"/>
          <p:cNvSpPr txBox="1"/>
          <p:nvPr/>
        </p:nvSpPr>
        <p:spPr>
          <a:xfrm>
            <a:off x="432925" y="1222450"/>
            <a:ext cx="8028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Já no sistema hexadecimal, nós temos 16 algarismos para expressar números. São eles: 0, 1, 2, 3, 4, 5, 6, 7, 8, 9, A, B, C, D, E, F.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hexadecimal é um sistema de base 16.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 vantagem do sistema hexadecimal é a de conseguir expressar números maiores com uma quantidade menor de dígitos. E é por isso que o sistema hexa é muito utilizado na computação. 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  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96" name="Google Shape;296;g1e1856fde80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1e1856fde80_0_7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1e1856fde80_0_7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O sistema RGB hexadecimal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4D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Alguém sabe o que significa CSS?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e1856fde80_0_14"/>
          <p:cNvSpPr txBox="1"/>
          <p:nvPr/>
        </p:nvSpPr>
        <p:spPr>
          <a:xfrm>
            <a:off x="432925" y="1222450"/>
            <a:ext cx="80283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  R</a:t>
            </a:r>
            <a:r>
              <a:rPr b="0" i="0" lang="pt-BR" sz="32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  </a:t>
            </a:r>
            <a:r>
              <a:rPr b="0" i="0" lang="pt-BR" sz="3200" u="none" cap="none" strike="noStrike">
                <a:solidFill>
                  <a:srgbClr val="4CAF50"/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b="0" i="0" lang="pt-BR" sz="32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  </a:t>
            </a:r>
            <a:r>
              <a:rPr b="0" i="0" lang="pt-BR" sz="3200" u="none" cap="none" strike="noStrike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B</a:t>
            </a:r>
            <a:endParaRPr b="0" i="0" sz="3200" u="none" cap="none" strike="noStrike"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#FF 00 00</a:t>
            </a:r>
            <a:endParaRPr b="0" i="0" sz="3200" u="none" cap="none" strike="noStrike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4CAF50"/>
                </a:solidFill>
                <a:latin typeface="Poppins"/>
                <a:ea typeface="Poppins"/>
                <a:cs typeface="Poppins"/>
                <a:sym typeface="Poppins"/>
              </a:rPr>
              <a:t>#00 FF 00</a:t>
            </a:r>
            <a:endParaRPr b="0" i="0" sz="3200" u="none" cap="none" strike="noStrike">
              <a:solidFill>
                <a:srgbClr val="4CAF5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#00 00 FF</a:t>
            </a:r>
            <a:endParaRPr b="0" i="0" sz="3200" u="none" cap="none" strike="noStrike"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Cada cor pode ir de 0 a 255. Sendo que o número 255 em hexadecimal é igual a FF. Então com estes 6 dígitos hexadecimais, você consegue expressar a quantidade de </a:t>
            </a:r>
            <a:r>
              <a:rPr b="0" i="0" lang="pt-BR" sz="1600" u="none" cap="none" strike="noStrike">
                <a:solidFill>
                  <a:srgbClr val="282829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16.777.217 cores diferentes</a:t>
            </a:r>
            <a:endParaRPr b="0" i="0" sz="16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04" name="Google Shape;304;g1e1856fde80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1e1856fde80_0_1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1e1856fde80_0_14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O sistema RGB hexadecimal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/>
        </p:nvSpPr>
        <p:spPr>
          <a:xfrm>
            <a:off x="557850" y="2571750"/>
            <a:ext cx="802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2000" u="sng" cap="none" strike="noStrik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Typography - CSS Reference</a:t>
            </a:r>
            <a:endParaRPr b="0" i="0" sz="20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12" name="Google Shape;31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8"/>
          <p:cNvSpPr txBox="1"/>
          <p:nvPr/>
        </p:nvSpPr>
        <p:spPr>
          <a:xfrm>
            <a:off x="1022838" y="1123913"/>
            <a:ext cx="7098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Vamos observar as propriedades em um site de base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g1e1856fde80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1e1856fde80_0_66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1e1856fde80_0_66"/>
          <p:cNvSpPr txBox="1"/>
          <p:nvPr/>
        </p:nvSpPr>
        <p:spPr>
          <a:xfrm>
            <a:off x="1022838" y="1768338"/>
            <a:ext cx="70983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Vamos utilizar essas 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propriedades na prática?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4D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e536035a95_0_67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 Obrigatórios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e1856fde80_0_319"/>
          <p:cNvSpPr txBox="1"/>
          <p:nvPr/>
        </p:nvSpPr>
        <p:spPr>
          <a:xfrm>
            <a:off x="653150" y="1124550"/>
            <a:ext cx="7483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Inclua o seguinte estilo na sua biografia usando </a:t>
            </a:r>
            <a:r>
              <a:rPr b="0" i="1" lang="pt-BR" sz="1400" u="sng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css inline</a:t>
            </a:r>
            <a:endParaRPr b="0" i="1" sz="1400" u="sng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Fonte: Poppins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Exemplo: 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&lt;h1 style="font-family: 'Poppins', sans-serif;"&gt;</a:t>
            </a:r>
            <a:endParaRPr b="0" i="0" sz="1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Teste</a:t>
            </a:r>
            <a:endParaRPr b="0" i="0" sz="1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endParaRPr b="0" i="0" sz="1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2" name="Google Shape;332;g1e1856fde80_0_319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1e1856fde80_0_319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1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334" name="Google Shape;334;g1e1856fde80_0_3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g1e1856fde80_0_3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4087" y="2571750"/>
            <a:ext cx="4154670" cy="24441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e1856fde80_0_334"/>
          <p:cNvSpPr txBox="1"/>
          <p:nvPr/>
        </p:nvSpPr>
        <p:spPr>
          <a:xfrm>
            <a:off x="653150" y="1124550"/>
            <a:ext cx="8175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Inclua o seguinte estilo na sua lista de notícias usando a tag &lt;style&gt;  no arquivo .html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Fonte: Poppins</a:t>
            </a:r>
            <a:endParaRPr b="0" i="0" sz="12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1" name="Google Shape;341;g1e1856fde80_0_33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1e1856fde80_0_334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2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343" name="Google Shape;343;g1e1856fde80_0_3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176" y="1943300"/>
            <a:ext cx="7005650" cy="2570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e1856fde80_0_341"/>
          <p:cNvSpPr txBox="1"/>
          <p:nvPr/>
        </p:nvSpPr>
        <p:spPr>
          <a:xfrm>
            <a:off x="653150" y="1124550"/>
            <a:ext cx="79533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Crie uma página onde o visitante possa listar currículos ou visualizar um currículo.</a:t>
            </a:r>
            <a:endParaRPr b="0" i="0" sz="1400" u="none" cap="none" strike="noStrike"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 A atividade será dividida em duas páginas diferentes:</a:t>
            </a:r>
            <a:endParaRPr b="0" i="0" sz="1400" u="none" cap="none" strike="noStrike"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Font typeface="Poppins"/>
              <a:buChar char="○"/>
            </a:pPr>
            <a:r>
              <a:rPr b="0" i="0" lang="pt-BR" sz="1400" u="none" cap="none" strike="noStrike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Uma página que irá listar o nome dos usuários contendo um link para visualizar o currículo</a:t>
            </a:r>
            <a:endParaRPr b="0" i="0" sz="1400" u="none" cap="none" strike="noStrike"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Font typeface="Poppins"/>
              <a:buChar char="■"/>
            </a:pPr>
            <a:r>
              <a:rPr b="0" i="0" lang="pt-BR" sz="1400" u="none" cap="none" strike="noStrike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Inserir ao menos cinco nomes</a:t>
            </a:r>
            <a:endParaRPr b="0" i="0" sz="1400" u="none" cap="none" strike="noStrike"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Font typeface="Poppins"/>
              <a:buChar char="○"/>
            </a:pPr>
            <a:r>
              <a:rPr b="0" i="0" lang="pt-BR" sz="1400" u="none" cap="none" strike="noStrike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Uma página para irá exibir o currículo de cada usuário</a:t>
            </a:r>
            <a:endParaRPr b="0" i="0" sz="1400" u="none" cap="none" strike="noStrike"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Font typeface="Poppins"/>
              <a:buChar char="■"/>
            </a:pPr>
            <a:r>
              <a:rPr b="0" i="0" lang="pt-BR" sz="1400" u="none" cap="none" strike="noStrike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Deverá conter:</a:t>
            </a:r>
            <a:endParaRPr b="0" i="0" sz="1400" u="none" cap="none" strike="noStrike"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Nome</a:t>
            </a:r>
            <a:endParaRPr b="0" i="0" sz="1400" u="none" cap="none" strike="noStrike"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Foto</a:t>
            </a:r>
            <a:endParaRPr b="0" i="0" sz="1400" u="none" cap="none" strike="noStrike"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Email (Ao clicar no e-mail abrir ferramenta de email do computador. Use </a:t>
            </a:r>
            <a:r>
              <a:rPr b="1" i="0" lang="pt-BR" sz="1400" u="none" cap="none" strike="noStrike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href=”</a:t>
            </a:r>
            <a:r>
              <a:rPr b="1" i="0" lang="pt-BR" sz="1400" u="sng" cap="none" strike="noStrike">
                <a:solidFill>
                  <a:schemeClr val="hlink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  <a:hlinkClick r:id="rId3"/>
              </a:rPr>
              <a:t>mailto:</a:t>
            </a:r>
            <a:r>
              <a:rPr b="0" i="0" lang="pt-BR" sz="1400" u="sng" cap="none" strike="noStrike">
                <a:solidFill>
                  <a:schemeClr val="hlink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  <a:hlinkClick r:id="rId4"/>
              </a:rPr>
              <a:t>email@email.com.br</a:t>
            </a:r>
            <a:r>
              <a:rPr b="1" i="0" lang="pt-BR" sz="1400" u="none" cap="none" strike="noStrike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”</a:t>
            </a:r>
            <a:r>
              <a:rPr b="0" i="0" lang="pt-BR" sz="1400" u="none" cap="none" strike="noStrike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 na tag</a:t>
            </a:r>
            <a:r>
              <a:rPr b="1" i="0" lang="pt-BR" sz="1400" u="none" cap="none" strike="noStrike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 &lt;a&gt;</a:t>
            </a:r>
            <a:r>
              <a:rPr b="0" i="0" lang="pt-BR" sz="1400" u="none" cap="none" strike="noStrike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)</a:t>
            </a:r>
            <a:endParaRPr b="0" i="0" sz="1400" u="none" cap="none" strike="noStrike"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Telefone</a:t>
            </a:r>
            <a:endParaRPr b="0" i="0" sz="1400" u="none" cap="none" strike="noStrike"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3 experiências profissionais</a:t>
            </a:r>
            <a:endParaRPr b="0" i="0" sz="1400" u="none" cap="none" strike="noStrike"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Link para </a:t>
            </a:r>
            <a:r>
              <a:rPr b="1" i="0" lang="pt-BR" sz="1400" u="sng" cap="none" strike="noStrike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Voltar</a:t>
            </a:r>
            <a:r>
              <a:rPr b="1" i="0" lang="pt-BR" sz="1400" u="none" cap="none" strike="noStrike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0" i="0" lang="pt-BR" sz="1400" u="none" cap="none" strike="noStrike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à página principal</a:t>
            </a:r>
            <a:endParaRPr b="0" i="0" sz="1400" u="none" cap="none" strike="noStrike"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9" name="Google Shape;349;g1e1856fde80_0_341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1e1856fde80_0_341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3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351" name="Google Shape;351;g1e1856fde80_0_3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e1856fde80_0_34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1e1856fde80_0_348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3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358" name="Google Shape;358;g1e1856fde80_0_3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g1e1856fde80_0_3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325" y="1429338"/>
            <a:ext cx="3211396" cy="311461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360" name="Google Shape;360;g1e1856fde80_0_3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67601" y="224825"/>
            <a:ext cx="2560275" cy="4693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e1856fde80_0_356"/>
          <p:cNvSpPr txBox="1"/>
          <p:nvPr/>
        </p:nvSpPr>
        <p:spPr>
          <a:xfrm>
            <a:off x="671275" y="1124550"/>
            <a:ext cx="78930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Inclua o seguinte estilo no seu Sistema de Currículos (use arquivo .css externo)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Usar a </a:t>
            </a:r>
            <a:r>
              <a:rPr b="1" i="0" lang="pt-BR" sz="1400" u="none" cap="none" strike="noStrike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fonte Poppins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para todas as páginas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título da página Listar Currículos: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0A1"/>
              </a:buClr>
              <a:buSzPts val="1400"/>
              <a:buFont typeface="Poppins"/>
              <a:buChar char="○"/>
            </a:pPr>
            <a:r>
              <a:rPr b="1" i="0" lang="pt-BR" sz="1400" u="none" cap="none" strike="noStrike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Usar cor verde, fonte 32px e negrito</a:t>
            </a:r>
            <a:endParaRPr b="1" i="0" sz="1400" u="none" cap="none" strike="noStrike">
              <a:solidFill>
                <a:srgbClr val="6950A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link de </a:t>
            </a:r>
            <a:r>
              <a:rPr b="0" i="0" lang="pt-BR" sz="1400" u="sng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Voltar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i="0" lang="pt-BR" sz="1400" u="none" cap="none" strike="noStrike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deve ser cinza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em todas as páginas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itens da página Listar Currículos devem ter </a:t>
            </a:r>
            <a:r>
              <a:rPr b="1" i="0" lang="pt-BR" sz="1400" u="none" cap="none" strike="noStrike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cor verde e fonte 18px</a:t>
            </a:r>
            <a:endParaRPr b="1" i="0" sz="1400" u="none" cap="none" strike="noStrike">
              <a:solidFill>
                <a:srgbClr val="6950A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currículo </a:t>
            </a:r>
            <a:r>
              <a:rPr b="1" i="0" lang="pt-BR" sz="1400" u="none" cap="none" strike="noStrike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deve ter uma cor aplicada ao título e o e-mail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(cada currículo deve ter uma cor diferente, neste caso, cabe utilizar a tag &lt;style&gt; se necessário)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6" name="Google Shape;366;g1e1856fde80_0_356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1e1856fde80_0_356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4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e1856fde80_0_362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1e1856fde80_0_362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4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374" name="Google Shape;374;g1e1856fde80_0_3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8776" y="508938"/>
            <a:ext cx="2019200" cy="4297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375" name="Google Shape;375;g1e1856fde80_0_3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8725" y="1258588"/>
            <a:ext cx="3219601" cy="323663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/>
          <p:nvPr/>
        </p:nvSpPr>
        <p:spPr>
          <a:xfrm>
            <a:off x="1022838" y="14576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58" name="Google Shape;158;p3"/>
          <p:cNvSpPr txBox="1"/>
          <p:nvPr/>
        </p:nvSpPr>
        <p:spPr>
          <a:xfrm>
            <a:off x="1417206" y="2171825"/>
            <a:ext cx="619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9" name="Google Shape;15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"/>
          <p:cNvSpPr txBox="1"/>
          <p:nvPr/>
        </p:nvSpPr>
        <p:spPr>
          <a:xfrm>
            <a:off x="0" y="0"/>
            <a:ext cx="482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62" name="Google Shape;162;p3"/>
          <p:cNvSpPr txBox="1"/>
          <p:nvPr/>
        </p:nvSpPr>
        <p:spPr>
          <a:xfrm>
            <a:off x="583113" y="39781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Cascading Style Sheets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63" name="Google Shape;163;p3"/>
          <p:cNvSpPr txBox="1"/>
          <p:nvPr/>
        </p:nvSpPr>
        <p:spPr>
          <a:xfrm>
            <a:off x="432925" y="1222450"/>
            <a:ext cx="8028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Por quê </a:t>
            </a: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cascata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?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Em um documento html, é comum que vários elementos possuam estilos conflitantes. O elemento h1, por exemplo, possui um tamanho de fonte e uma margem pré-definida. Caso o usuário defina um outro tamanho de fonte, qual deles deverá ser aplicado?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 cascata define uma ordem de prioridade para os estilos, e os estilos definidos pelo desenvolvedor são de alta importância.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e536035a95_0_165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 Extras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e536035a95_0_266"/>
          <p:cNvSpPr txBox="1"/>
          <p:nvPr/>
        </p:nvSpPr>
        <p:spPr>
          <a:xfrm>
            <a:off x="653150" y="1555650"/>
            <a:ext cx="4157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Inclua o seguinte estilo na sua lista de filmes  usando a tag &lt;style&gt;  no arquivo .html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Fonte: Open Sans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Exemplo: 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&lt;style&gt; </a:t>
            </a:r>
            <a:endParaRPr b="0" i="0" sz="1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* { </a:t>
            </a:r>
            <a:endParaRPr b="0" i="0" sz="1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font-family: 'Open Sans', sans-serif; </a:t>
            </a:r>
            <a:endParaRPr b="0" i="0" sz="1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b="0" i="0" sz="1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 i="0" sz="1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6" name="Google Shape;386;g1e536035a95_0_266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1e536035a95_0_266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5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388" name="Google Shape;388;g1e536035a95_0_266"/>
          <p:cNvPicPr preferRelativeResize="0"/>
          <p:nvPr/>
        </p:nvPicPr>
        <p:blipFill rotWithShape="1">
          <a:blip r:embed="rId3">
            <a:alphaModFix/>
          </a:blip>
          <a:srcRect b="0" l="0" r="34602" t="0"/>
          <a:stretch/>
        </p:blipFill>
        <p:spPr>
          <a:xfrm>
            <a:off x="5099746" y="0"/>
            <a:ext cx="4044249" cy="51435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e536035a95_0_0"/>
          <p:cNvSpPr txBox="1"/>
          <p:nvPr/>
        </p:nvSpPr>
        <p:spPr>
          <a:xfrm>
            <a:off x="653150" y="1048350"/>
            <a:ext cx="75633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Faça uma tabela para listar 10 tarefas. As colunas devem ser: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●"/>
            </a:pP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Número</a:t>
            </a:r>
            <a:endParaRPr b="0" i="0" sz="13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●"/>
            </a:pP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Descrição</a:t>
            </a:r>
            <a:endParaRPr b="0" i="0" sz="13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●"/>
            </a:pP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Descrição</a:t>
            </a:r>
            <a:endParaRPr b="0" i="0" sz="13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●"/>
            </a:pP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Status (Pendente, Em andamento ou Finalizada). 	</a:t>
            </a:r>
            <a:endParaRPr b="0" i="0" sz="13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○"/>
            </a:pP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 cor do texto deve estar relacionada ao Status (use o atributo </a:t>
            </a:r>
            <a:r>
              <a:rPr b="0" i="1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class</a:t>
            </a: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b="0" i="0" sz="13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■"/>
            </a:pP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Pendente: Vermelho</a:t>
            </a:r>
            <a:endParaRPr b="0" i="0" sz="13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■"/>
            </a:pP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Em andamento:  Azul</a:t>
            </a:r>
            <a:endParaRPr b="0" i="0" sz="13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■"/>
            </a:pP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Finalizada: Verde	</a:t>
            </a:r>
            <a:endParaRPr b="0" i="0" sz="13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Deixe todo o conteúdo centralizado</a:t>
            </a:r>
            <a:endParaRPr b="0" i="0" sz="13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4" name="Google Shape;394;g1e536035a95_0_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g1e536035a95_0_0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6 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396" name="Google Shape;396;g1e536035a9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37" y="3191151"/>
            <a:ext cx="7760926" cy="1791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e536035a95_0_7"/>
          <p:cNvSpPr txBox="1"/>
          <p:nvPr/>
        </p:nvSpPr>
        <p:spPr>
          <a:xfrm>
            <a:off x="653150" y="1048350"/>
            <a:ext cx="7563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Faça uma tabela para listar 5 restaurantes. As colunas devem ser: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●"/>
            </a:pP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Nome</a:t>
            </a:r>
            <a:endParaRPr b="0" i="0" sz="13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●"/>
            </a:pP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Endereço </a:t>
            </a:r>
            <a:endParaRPr b="0" i="0" sz="13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●"/>
            </a:pP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Pontuação (quantidade de estrelas com Emojis)</a:t>
            </a:r>
            <a:endParaRPr b="0" i="0" sz="13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●"/>
            </a:pP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Localização (Emoji de Mapa com link para a localização no Google Maps)</a:t>
            </a:r>
            <a:endParaRPr b="0" i="0" sz="13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Use a fonte Roboto e deixe todo o conteúdo centralizado	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Use Windows + . OU </a:t>
            </a:r>
            <a:r>
              <a:rPr b="0" i="0" lang="pt-BR" sz="1400" u="sng" cap="none" strike="noStrik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esse site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para copiar os emojis 	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2" name="Google Shape;402;g1e536035a95_0_7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1e536035a95_0_7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7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404" name="Google Shape;404;g1e536035a95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g1e536035a95_0_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7425" y="2902450"/>
            <a:ext cx="8569149" cy="1573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e536035a95_0_15"/>
          <p:cNvSpPr txBox="1"/>
          <p:nvPr/>
        </p:nvSpPr>
        <p:spPr>
          <a:xfrm>
            <a:off x="653150" y="1124550"/>
            <a:ext cx="7563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Faça um cardápio. Use uma tabela para listar pelo menos 5 itens. As colunas devem ser: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Nome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Ingredientes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Preço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Imagem (Ao clicar na imagem ela deve ser mostrada em uma nova aba)	</a:t>
            </a: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Use a fonte Roboto e deixe todo o conteúdo centralizado	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título deve ser laranja e sublinhado (não é um link)</a:t>
            </a:r>
            <a:endParaRPr b="1" i="0" sz="12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1" name="Google Shape;411;g1e536035a95_0_15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1e536035a95_0_15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8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413" name="Google Shape;413;g1e536035a95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6388" y="3236975"/>
            <a:ext cx="6611220" cy="1836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288" y="4257725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3"/>
          <p:cNvSpPr txBox="1"/>
          <p:nvPr/>
        </p:nvSpPr>
        <p:spPr>
          <a:xfrm>
            <a:off x="2082600" y="2171550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Obrigado!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/>
          <p:nvPr/>
        </p:nvSpPr>
        <p:spPr>
          <a:xfrm>
            <a:off x="432925" y="1222450"/>
            <a:ext cx="8028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Vamos aprender duas tags importantes, talvez vocês as tenham utilizado.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&lt;div&gt; - É um container genérico que não representa nada, mas agrupa elementos para fins de estilo. Ele possui estrutura de </a:t>
            </a: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bloco.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&lt;span&gt; - É um container genérico que não representa nada, mas agrupa elementos para fins de estilo. Ele possui estrutura de </a:t>
            </a: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linha.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Qual é a diferença entre linha e bloco? Vamos ver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9" name="Google Shape;16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Antes de ensinar a usar o css…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/>
        </p:nvSpPr>
        <p:spPr>
          <a:xfrm>
            <a:off x="432925" y="1222450"/>
            <a:ext cx="802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7" name="Google Shape;17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5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 txBox="1"/>
          <p:nvPr/>
        </p:nvSpPr>
        <p:spPr>
          <a:xfrm>
            <a:off x="653151" y="508950"/>
            <a:ext cx="774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O que vai acontecer nestes dois casos?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80" name="Google Shape;18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1973" y="1124550"/>
            <a:ext cx="4520074" cy="376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/>
          <p:nvPr/>
        </p:nvSpPr>
        <p:spPr>
          <a:xfrm>
            <a:off x="432925" y="1222450"/>
            <a:ext cx="802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Para adicionar estilo a elementos html, podemos utilizar uma propriedade dos elementos chamada style. </a:t>
            </a: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Esta não é uma boa prática.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6" name="Google Shape;18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6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A propriedade style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89" name="Google Shape;18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7200" y="2042650"/>
            <a:ext cx="5189593" cy="235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/>
          <p:nvPr/>
        </p:nvSpPr>
        <p:spPr>
          <a:xfrm>
            <a:off x="432925" y="1222450"/>
            <a:ext cx="802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Outra maneira de adicionar estilos a elementos é utilizando a tag &lt;style&gt;. Através desta tag nós podemos adicionar um stylesheet dentro do arquivo html.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5" name="Google Shape;19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7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7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A tag style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98" name="Google Shape;19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5538" y="1853675"/>
            <a:ext cx="3053525" cy="298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/>
          <p:nvPr/>
        </p:nvSpPr>
        <p:spPr>
          <a:xfrm>
            <a:off x="432925" y="1222450"/>
            <a:ext cx="8028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 tag &lt;link&gt; serve para adicionar arquivos externos ao nosso site. Dessa forma, podemos escrever um arquivo .css e adicioná-lo à nossa página utilizando ela. A tag link é inserida no &lt;head&gt;.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4" name="Google Shape;20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8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A tag link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207" name="Google Shape;20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4625" y="2215600"/>
            <a:ext cx="4894751" cy="22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 txBox="1"/>
          <p:nvPr/>
        </p:nvSpPr>
        <p:spPr>
          <a:xfrm>
            <a:off x="432925" y="1222450"/>
            <a:ext cx="8028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 estilização com CSS é feita utilizando seletores. Para estilizar um determinado elemento, ele deve ser selecionado a partir destes seletores. Nós temos 3 principais seletores: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Seletor por tag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Seletor por classe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Seletor por ID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3" name="Google Shape;21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9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9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Os seletores CSS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1B1725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