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Poppins"/>
      <p:regular r:id="rId29"/>
      <p:bold r:id="rId30"/>
      <p:italic r:id="rId31"/>
      <p:boldItalic r:id="rId32"/>
    </p:embeddedFont>
    <p:embeddedFont>
      <p:font typeface="Mitr SemiBo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glqOxASlPLyuFemruAGWWSVqFS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6.xml"/><Relationship Id="rId33" Type="http://schemas.openxmlformats.org/officeDocument/2006/relationships/font" Target="fonts/Mitr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MitrSemi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1fcae64a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e1fcae64a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1fcae64a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e1fcae64a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1856fde8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e1856fde8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1fcae64a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e1fcae64a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28672b9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e28672b9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1fcae64a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e1fcae64a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1fcae64a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e1fcae64a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1fcae64a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e1fcae64a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1fcae64a6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e1fcae64a6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1fcae64a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e1fcae64a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1fcae64a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e1fcae64a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1fcae64a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e1fcae64a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1fcae64a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e1fcae64a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1fcae64a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e1fcae64a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1fcae64a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e1fcae64a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1fcae64a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e1fcae64a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1fcae64a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e1fcae64a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 / CSS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28475" y="2571750"/>
            <a:ext cx="709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br>
              <a:rPr b="0" i="0" lang="pt-BR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pt-BR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Introdução à formulários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1fcae64a6_0_159"/>
          <p:cNvSpPr txBox="1"/>
          <p:nvPr/>
        </p:nvSpPr>
        <p:spPr>
          <a:xfrm>
            <a:off x="432925" y="1222450"/>
            <a:ext cx="8028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	O input é a tag mais importante para a criação de formulários. É através dela que nós conseguimos receber as informações digitadas ou selecionadas pelo usuário.  O elemento input padrão é o do tipo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text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preparado para receber um valor em texto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Mas, os inputs possuem diferentes tipos, são eles: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text (default)						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number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email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password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date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datetime-local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radio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checkbox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month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week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time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2" name="Google Shape;122;g1e1fcae64a6_0_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e1fcae64a6_0_15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e1fcae64a6_0_159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&lt;input&gt;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25" name="Google Shape;125;g1e1fcae64a6_0_159"/>
          <p:cNvSpPr txBox="1"/>
          <p:nvPr/>
        </p:nvSpPr>
        <p:spPr>
          <a:xfrm>
            <a:off x="3508925" y="2247200"/>
            <a:ext cx="7720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button						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submit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image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range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tel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file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color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hidden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reset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search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url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1fcae64a6_0_167"/>
          <p:cNvSpPr txBox="1"/>
          <p:nvPr/>
        </p:nvSpPr>
        <p:spPr>
          <a:xfrm>
            <a:off x="432925" y="1222450"/>
            <a:ext cx="8028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tag label tem o papel de rotular um input. Para utilizar a tag label, você necessariamente precisará definir um id para o seu input. Depois, utilizando a propriedade </a:t>
            </a:r>
            <a:r>
              <a:rPr b="0" i="1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for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da label, você vai conectar a label ao input.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1" name="Google Shape;131;g1e1fcae64a6_0_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e1fcae64a6_0_16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e1fcae64a6_0_16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&lt;label&gt;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34" name="Google Shape;134;g1e1fcae64a6_0_1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0950" y="2208175"/>
            <a:ext cx="5122089" cy="22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1856fde80_0_72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 Obrigatórios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1fcae64a6_0_228"/>
          <p:cNvSpPr txBox="1"/>
          <p:nvPr/>
        </p:nvSpPr>
        <p:spPr>
          <a:xfrm>
            <a:off x="653150" y="1124550"/>
            <a:ext cx="8319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Crie uma página HTML com um formulário de cadastro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Se atente a definir o tipo do campo de acordo com o conteúdo que ele irá receber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largura mínima dos campos deve ser de 250px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Cada campo deve ter um distanciamento de 1em em relação ao campo abaixo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145;g1e1fcae64a6_0_22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e1fcae64a6_0_228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47" name="Google Shape;147;g1e1fcae64a6_0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49" y="2571750"/>
            <a:ext cx="3273100" cy="243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28672b97c_0_0"/>
          <p:cNvSpPr txBox="1"/>
          <p:nvPr/>
        </p:nvSpPr>
        <p:spPr>
          <a:xfrm>
            <a:off x="326550" y="1124550"/>
            <a:ext cx="84909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Crie páginas HTML para um Sistema de Restaurante de acordo com as instruções abaixo: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Parte 1 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Página Inicial do Sistema [Figura 1]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Parte 2 - Restaurante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Página Inicial do Proprietário [Figura 2]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Página para listagem de 5 Itens: Nome [Figura 3]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■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Página para ver Item: Foto, Nome, Descrição e Tipo (prato ou bebida) [Figura 4]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Página  para listagem de 2 Cardápios: Nome [Figura 5]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■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Página para ver Cardápio: Nome, Descrição, Situação (ativo ou inativo) e Itens (com valor) [Figura 6]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g1e28672b97c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e28672b97c_0_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1fcae64a6_0_23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e1fcae64a6_0_23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61" name="Google Shape;161;g1e1fcae64a6_0_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150" y="1331800"/>
            <a:ext cx="3448726" cy="247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62" name="Google Shape;162;g1e1fcae64a6_0_2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6125" y="1331800"/>
            <a:ext cx="2751525" cy="2546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63" name="Google Shape;163;g1e1fcae64a6_0_234"/>
          <p:cNvSpPr txBox="1"/>
          <p:nvPr/>
        </p:nvSpPr>
        <p:spPr>
          <a:xfrm>
            <a:off x="870012" y="3871300"/>
            <a:ext cx="301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Figura 1. Ao clicar em Sou proprietário, </a:t>
            </a:r>
            <a:endParaRPr b="1" i="0" sz="10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navegar até a Figura 2</a:t>
            </a:r>
            <a:endParaRPr b="1" i="0" sz="10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g1e1fcae64a6_0_234"/>
          <p:cNvSpPr txBox="1"/>
          <p:nvPr/>
        </p:nvSpPr>
        <p:spPr>
          <a:xfrm>
            <a:off x="5084400" y="3942275"/>
            <a:ext cx="2952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Figura 2. Ao clicar em Listar, navegar até a Figura 3</a:t>
            </a:r>
            <a:endParaRPr b="1" i="0" sz="10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1fcae64a6_0_24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e1fcae64a6_0_243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71" name="Google Shape;171;g1e1fcae64a6_0_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4622" y="1154750"/>
            <a:ext cx="2270153" cy="3650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72" name="Google Shape;172;g1e1fcae64a6_0_2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9348" y="1154750"/>
            <a:ext cx="2343815" cy="3650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73" name="Google Shape;173;g1e1fcae64a6_0_243"/>
          <p:cNvSpPr txBox="1"/>
          <p:nvPr/>
        </p:nvSpPr>
        <p:spPr>
          <a:xfrm>
            <a:off x="2267850" y="4804800"/>
            <a:ext cx="80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Figura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e1fcae64a6_0_243"/>
          <p:cNvSpPr txBox="1"/>
          <p:nvPr/>
        </p:nvSpPr>
        <p:spPr>
          <a:xfrm>
            <a:off x="5959400" y="4804800"/>
            <a:ext cx="80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Figura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1fcae64a6_0_25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e1fcae64a6_0_252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81" name="Google Shape;181;g1e1fcae64a6_0_2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8314" y="1084075"/>
            <a:ext cx="2669986" cy="358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82" name="Google Shape;182;g1e1fcae64a6_0_252"/>
          <p:cNvSpPr txBox="1"/>
          <p:nvPr/>
        </p:nvSpPr>
        <p:spPr>
          <a:xfrm>
            <a:off x="2029550" y="4804800"/>
            <a:ext cx="80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Figura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1e1fcae64a6_0_2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9025" y="1084078"/>
            <a:ext cx="2504787" cy="3581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84" name="Google Shape;184;g1e1fcae64a6_0_252"/>
          <p:cNvSpPr txBox="1"/>
          <p:nvPr/>
        </p:nvSpPr>
        <p:spPr>
          <a:xfrm>
            <a:off x="5851463" y="4804800"/>
            <a:ext cx="80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Figura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1fcae64a6_0_261"/>
          <p:cNvSpPr txBox="1"/>
          <p:nvPr/>
        </p:nvSpPr>
        <p:spPr>
          <a:xfrm>
            <a:off x="653150" y="1124550"/>
            <a:ext cx="8319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Sistema de Restaurante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Cada figura representa uma página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Usar um arquivo .css externo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Tente ao máximo usar o conceito de classes do CSS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Fonte: Poppins (Importe no arquivo .css; Use a tag body para definir a fonte)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Fundo de todas as páginas deve ser </a:t>
            </a:r>
            <a:r>
              <a:rPr b="0" i="0" lang="pt-BR" sz="1400" u="sng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cinza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(Use a tag body para definir a cor)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Todos os títulos devem ser </a:t>
            </a:r>
            <a:r>
              <a:rPr b="0" i="0" lang="pt-BR" sz="1400" u="sng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vinho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com tamanho de fonte 32px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Os itens de menu e os conteúdos das páginas devem ter </a:t>
            </a:r>
            <a:r>
              <a:rPr b="0" i="0" lang="pt-BR" sz="1400" u="sng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padding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 20px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Os itens de menu devem ter fonte 24px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Os conteúdos das páginas ter fonte 16px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Os links para </a:t>
            </a:r>
            <a:r>
              <a:rPr b="0" i="0" lang="pt-BR" sz="1400" u="sng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Voltar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devem ser cinza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a tag &lt;hr&gt; para inserir a linha cinza horizontal do cardápio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g1e1fcae64a6_0_26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e1fcae64a6_0_261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1fcae64a6_0_4"/>
          <p:cNvSpPr txBox="1"/>
          <p:nvPr/>
        </p:nvSpPr>
        <p:spPr>
          <a:xfrm>
            <a:off x="468725" y="1222450"/>
            <a:ext cx="8276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	O background é o fundo de um determinado elemento HTML. A partir do parâmetro css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background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você pode definir cores de fundo para um elemento, ou pode também definir uma imagem de fundo para um banner, por exemplo.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adicionar uma imagem a um background: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url(caminho_da_imagem)</a:t>
            </a: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ou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background-image</a:t>
            </a: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: url(caminho_da_imagem); </a:t>
            </a:r>
            <a:endParaRPr b="1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adicionar uma cor a um background: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background: #FFAA12</a:t>
            </a: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ou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background-color: #FFAA12;</a:t>
            </a:r>
            <a:endParaRPr b="1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3" name="Google Shape;63;g1e1fcae64a6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1e1fcae64a6_0_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1e1fcae64a6_0_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Background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1fcae64a6_0_56"/>
          <p:cNvSpPr txBox="1"/>
          <p:nvPr/>
        </p:nvSpPr>
        <p:spPr>
          <a:xfrm>
            <a:off x="432925" y="1222450"/>
            <a:ext cx="8276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	A propriedade CSS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border-radius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permite definir como bordas arredondadas são. A curva de cada esquina é definida usando um ou dois raios, definindo sua forma: círculo ou elipse.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o mesmo arredondamento a todas as “pontas” de um elemento: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border-radius: 10px;</a:t>
            </a:r>
            <a:endParaRPr b="1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criar um círculo: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border-radius: 50%; </a:t>
            </a:r>
            <a:endParaRPr b="1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width: 100px;</a:t>
            </a:r>
            <a:endParaRPr b="1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height: 100px;</a:t>
            </a:r>
            <a:endParaRPr b="1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1" name="Google Shape;71;g1e1fcae64a6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1e1fcae64a6_0_5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e1fcae64a6_0_5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Border-radius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1fcae64a6_0_73"/>
          <p:cNvSpPr txBox="1"/>
          <p:nvPr/>
        </p:nvSpPr>
        <p:spPr>
          <a:xfrm>
            <a:off x="432925" y="1222450"/>
            <a:ext cx="8276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arredondamentos diferentes a todas as “pontas” de um elemento: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border-radius: 10px 20px 30px 90px; </a:t>
            </a:r>
            <a:endParaRPr b="0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pt-BR" sz="14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/* topo esquerdo, topo direito, base direita e base esquerda, respectivamente */</a:t>
            </a:r>
            <a:endParaRPr b="0" i="1" sz="1400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OU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border-top-left-radius: 10px;</a:t>
            </a:r>
            <a:endParaRPr b="0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border-top-right-radius: 20px;</a:t>
            </a:r>
            <a:endParaRPr b="0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border-bottom-right-radius: 30px;</a:t>
            </a:r>
            <a:endParaRPr b="0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border-bottom-left-radius: 90px;</a:t>
            </a:r>
            <a:endParaRPr b="0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9" name="Google Shape;79;g1e1fcae64a6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1e1fcae64a6_0_7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e1fcae64a6_0_73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Border-radius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1fcae64a6_0_63"/>
          <p:cNvSpPr txBox="1"/>
          <p:nvPr/>
        </p:nvSpPr>
        <p:spPr>
          <a:xfrm>
            <a:off x="432925" y="1146250"/>
            <a:ext cx="8276400" cy="3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	O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box-shadow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é uma propriedade do CSS, é utilizado para adicionar efeitos de sombra em volta de um elemento. Você pode especificar mais de um efeito, os separando com virgulas. Uma box-shadow é descrita pelo deslocamentos (offset) X e Y em relação ao elemento, desfoco e propagação do raio e cor.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Principais parâmetros: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offset-x: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especifica a distância horizontal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offset-y: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especifica a distância vertical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blur-radius: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Quanto maior for este valor, maior o efeito de desfocagem, desta forma a sombra se tornará maior e mais clara.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spread-radius: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Valores positivos farão com que a sombra expanda e cresça maior, valores negativos farão com que a sombra encolha.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color: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cor da sombra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adicionar sombra ao elemento: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box-shadow: 0px 1px 6px 10px #b4b4b457</a:t>
            </a:r>
            <a:endParaRPr b="0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7" name="Google Shape;87;g1e1fcae64a6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1e1fcae64a6_0_6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e1fcae64a6_0_63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Box-shadow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1fcae64a6_0_84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Formulários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1fcae64a6_0_133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Para que servem os formulários?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1fcae64a6_0_137"/>
          <p:cNvSpPr txBox="1"/>
          <p:nvPr/>
        </p:nvSpPr>
        <p:spPr>
          <a:xfrm>
            <a:off x="432925" y="1222450"/>
            <a:ext cx="8028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formulário HTML tem o objetivo de coletar informações do usuário. Na maioria das vezes o input de um usuário acaba por ser enviado a um servidor para ser processado pelo backend.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As tags HTML principais dos formulários são: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&lt;form&gt;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- Estrutura que engloba os campos do formulário, é um container para as as estruturas que receberão as informações do usuário.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&lt;input&gt;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- Elemento mais utilizado para receber as informações do usuário, pode ser de vários  tipos, que vão variar o formato do elemento na tela.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&lt;label&gt;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- Elemento que serve para rotular elementos de formulário.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5" name="Google Shape;105;g1e1fcae64a6_0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e1fcae64a6_0_13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e1fcae64a6_0_13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Formulário HTML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1fcae64a6_0_144"/>
          <p:cNvSpPr txBox="1"/>
          <p:nvPr/>
        </p:nvSpPr>
        <p:spPr>
          <a:xfrm>
            <a:off x="432925" y="1222450"/>
            <a:ext cx="8028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tag form tem o papel de servir de container para o restante dos campos do formulário. Esta tag possui alguns atributos importantes, são eles: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action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 É a url que processa a submissão do form.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method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Determina qual é o método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HTTP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que será utilizado no envio deste formulário. (Veremos isto depois)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g1e1fcae64a6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e1fcae64a6_0_14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e1fcae64a6_0_14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&lt;form&gt;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16" name="Google Shape;116;g1e1fcae64a6_0_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3937" y="2684075"/>
            <a:ext cx="4136125" cy="20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