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Poppins"/>
      <p:regular r:id="rId32"/>
      <p:bold r:id="rId33"/>
      <p:italic r:id="rId34"/>
      <p:boldItalic r:id="rId35"/>
    </p:embeddedFont>
    <p:embeddedFont>
      <p:font typeface="Mitr SemiBo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8" roundtripDataSignature="AMtx7mgdMgZO0mV/E9AraBZ/2896pxDF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Poppins-bold.fntdata"/><Relationship Id="rId10" Type="http://schemas.openxmlformats.org/officeDocument/2006/relationships/slide" Target="slides/slide4.xml"/><Relationship Id="rId32" Type="http://schemas.openxmlformats.org/officeDocument/2006/relationships/font" Target="fonts/Poppins-regular.fntdata"/><Relationship Id="rId13" Type="http://schemas.openxmlformats.org/officeDocument/2006/relationships/slide" Target="slides/slide7.xml"/><Relationship Id="rId35" Type="http://schemas.openxmlformats.org/officeDocument/2006/relationships/font" Target="fonts/Poppins-boldItalic.fntdata"/><Relationship Id="rId12" Type="http://schemas.openxmlformats.org/officeDocument/2006/relationships/slide" Target="slides/slide6.xml"/><Relationship Id="rId34" Type="http://schemas.openxmlformats.org/officeDocument/2006/relationships/font" Target="fonts/Poppins-italic.fntdata"/><Relationship Id="rId15" Type="http://schemas.openxmlformats.org/officeDocument/2006/relationships/slide" Target="slides/slide9.xml"/><Relationship Id="rId37" Type="http://schemas.openxmlformats.org/officeDocument/2006/relationships/font" Target="fonts/MitrSemiBold-bold.fntdata"/><Relationship Id="rId14" Type="http://schemas.openxmlformats.org/officeDocument/2006/relationships/slide" Target="slides/slide8.xml"/><Relationship Id="rId36" Type="http://schemas.openxmlformats.org/officeDocument/2006/relationships/font" Target="fonts/MitrSemiBold-regular.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56dbe23da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e56dbe23da_0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e56dbe23da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e56dbe23da_0_3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e56dbe23da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1e56dbe23da_0_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e56dbe23da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e56dbe23da_0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e56dbe23da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e56dbe23da_0_4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56dbe23da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1e56dbe23da_0_3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e56dbe23da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e56dbe23da_0_3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56dbe23da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1e56dbe23da_0_3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e56dbe23da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1e56dbe23da_0_3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e56dbe23da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e56dbe23da_0_3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e56dbe23da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e56dbe23da_0_3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56dbe23da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1e56dbe23da_0_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e56dbe23da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e56dbe23da_0_3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e56dbe23d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1e56dbe23da_0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sz="1200">
              <a:solidFill>
                <a:srgbClr val="FFFFFF"/>
              </a:solidFill>
              <a:highlight>
                <a:srgbClr val="1B1B1B"/>
              </a:highlight>
              <a:latin typeface="Roboto"/>
              <a:ea typeface="Roboto"/>
              <a:cs typeface="Roboto"/>
              <a:sym typeface="Roboto"/>
            </a:endParaRPr>
          </a:p>
          <a:p>
            <a:pPr indent="0" lvl="0" marL="0" rtl="0" algn="l">
              <a:lnSpc>
                <a:spcPct val="100000"/>
              </a:lnSpc>
              <a:spcBef>
                <a:spcPts val="240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56dbe23da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1e56dbe23da_0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sz="1200">
              <a:solidFill>
                <a:srgbClr val="FFFFFF"/>
              </a:solidFill>
              <a:highlight>
                <a:srgbClr val="1B1B1B"/>
              </a:highlight>
              <a:latin typeface="Roboto"/>
              <a:ea typeface="Roboto"/>
              <a:cs typeface="Roboto"/>
              <a:sym typeface="Roboto"/>
            </a:endParaRPr>
          </a:p>
          <a:p>
            <a:pPr indent="0" lvl="0" marL="0" rtl="0" algn="l">
              <a:lnSpc>
                <a:spcPct val="100000"/>
              </a:lnSpc>
              <a:spcBef>
                <a:spcPts val="240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56dbe23da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e56dbe23da_0_2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sz="1200">
              <a:solidFill>
                <a:srgbClr val="FFFFFF"/>
              </a:solidFill>
              <a:highlight>
                <a:srgbClr val="1B1B1B"/>
              </a:highlight>
              <a:latin typeface="Roboto"/>
              <a:ea typeface="Roboto"/>
              <a:cs typeface="Roboto"/>
              <a:sym typeface="Roboto"/>
            </a:endParaRPr>
          </a:p>
          <a:p>
            <a:pPr indent="0" lvl="0" marL="0" rtl="0" algn="l">
              <a:lnSpc>
                <a:spcPct val="100000"/>
              </a:lnSpc>
              <a:spcBef>
                <a:spcPts val="240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e56dbe23da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1e56dbe23da_0_2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sz="1200">
              <a:solidFill>
                <a:srgbClr val="FFFFFF"/>
              </a:solidFill>
              <a:highlight>
                <a:srgbClr val="1B1B1B"/>
              </a:highlight>
              <a:latin typeface="Roboto"/>
              <a:ea typeface="Roboto"/>
              <a:cs typeface="Roboto"/>
              <a:sym typeface="Roboto"/>
            </a:endParaRPr>
          </a:p>
          <a:p>
            <a:pPr indent="0" lvl="0" marL="0" rtl="0" algn="l">
              <a:lnSpc>
                <a:spcPct val="100000"/>
              </a:lnSpc>
              <a:spcBef>
                <a:spcPts val="240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56dbe23d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1e56dbe23da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sz="1200">
              <a:solidFill>
                <a:srgbClr val="FFFFFF"/>
              </a:solidFill>
              <a:highlight>
                <a:srgbClr val="1B1B1B"/>
              </a:highlight>
              <a:latin typeface="Roboto"/>
              <a:ea typeface="Roboto"/>
              <a:cs typeface="Roboto"/>
              <a:sym typeface="Roboto"/>
            </a:endParaRPr>
          </a:p>
          <a:p>
            <a:pPr indent="0" lvl="0" marL="0" rtl="0" algn="l">
              <a:lnSpc>
                <a:spcPct val="100000"/>
              </a:lnSpc>
              <a:spcBef>
                <a:spcPts val="240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56dbe23da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1e56dbe23da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sz="1200">
              <a:solidFill>
                <a:srgbClr val="FFFFFF"/>
              </a:solidFill>
              <a:highlight>
                <a:srgbClr val="1B1B1B"/>
              </a:highlight>
              <a:latin typeface="Roboto"/>
              <a:ea typeface="Roboto"/>
              <a:cs typeface="Roboto"/>
              <a:sym typeface="Roboto"/>
            </a:endParaRPr>
          </a:p>
          <a:p>
            <a:pPr indent="0" lvl="0" marL="0" rtl="0" algn="l">
              <a:lnSpc>
                <a:spcPct val="100000"/>
              </a:lnSpc>
              <a:spcBef>
                <a:spcPts val="240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56dbe23da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e56dbe23da_0_3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g1e56dbe23da_0_45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g1e56dbe23da_0_45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g1e56dbe23da_0_4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g1e56dbe23da_0_45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g1e56dbe23da_0_4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g1e56dbe23da_0_4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g1e56dbe23da_0_4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4" name="Google Shape;64;g1e56dbe23da_0_4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g1e56dbe23da_0_4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g1e56dbe23da_0_46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g1e56dbe23da_0_46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g1e56dbe23da_0_4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g1e56dbe23da_0_4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g1e56dbe23da_0_4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g1e56dbe23da_0_47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g1e56dbe23da_0_47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g1e56dbe23da_0_4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g1e56dbe23da_0_47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g1e56dbe23da_0_4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g1e56dbe23da_0_47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1e56dbe23da_0_47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g1e56dbe23da_0_47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g1e56dbe23da_0_47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g1e56dbe23da_0_4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g1e56dbe23da_0_48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g1e56dbe23da_0_4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g1e56dbe23da_0_48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g1e56dbe23da_0_48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g1e56dbe23da_0_4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g1e56dbe23da_0_4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g1e56dbe23da_0_4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g1e56dbe23da_0_4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g1e56dbe23da_0_4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950A1"/>
        </a:solidFill>
      </p:bgPr>
    </p:bg>
    <p:spTree>
      <p:nvGrpSpPr>
        <p:cNvPr id="98" name="Shape 98"/>
        <p:cNvGrpSpPr/>
        <p:nvPr/>
      </p:nvGrpSpPr>
      <p:grpSpPr>
        <a:xfrm>
          <a:off x="0" y="0"/>
          <a:ext cx="0" cy="0"/>
          <a:chOff x="0" y="0"/>
          <a:chExt cx="0" cy="0"/>
        </a:xfrm>
      </p:grpSpPr>
      <p:pic>
        <p:nvPicPr>
          <p:cNvPr id="99" name="Google Shape;99;g1e56dbe23da_0_247"/>
          <p:cNvPicPr preferRelativeResize="0"/>
          <p:nvPr/>
        </p:nvPicPr>
        <p:blipFill rotWithShape="1">
          <a:blip r:embed="rId3">
            <a:alphaModFix/>
          </a:blip>
          <a:srcRect b="0" l="0" r="0" t="0"/>
          <a:stretch/>
        </p:blipFill>
        <p:spPr>
          <a:xfrm>
            <a:off x="628475" y="4196100"/>
            <a:ext cx="1391421" cy="412925"/>
          </a:xfrm>
          <a:prstGeom prst="rect">
            <a:avLst/>
          </a:prstGeom>
          <a:noFill/>
          <a:ln>
            <a:noFill/>
          </a:ln>
        </p:spPr>
      </p:pic>
      <p:sp>
        <p:nvSpPr>
          <p:cNvPr id="100" name="Google Shape;100;g1e56dbe23da_0_247"/>
          <p:cNvSpPr txBox="1"/>
          <p:nvPr/>
        </p:nvSpPr>
        <p:spPr>
          <a:xfrm>
            <a:off x="628475" y="1503925"/>
            <a:ext cx="4978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pt-BR" sz="4000" u="none" cap="none" strike="noStrike">
                <a:solidFill>
                  <a:schemeClr val="lt1"/>
                </a:solidFill>
                <a:latin typeface="Mitr SemiBold"/>
                <a:ea typeface="Mitr SemiBold"/>
                <a:cs typeface="Mitr SemiBold"/>
                <a:sym typeface="Mitr SemiBold"/>
              </a:rPr>
              <a:t>HTML / CSS</a:t>
            </a:r>
            <a:endParaRPr b="0" i="0" sz="4000" u="none" cap="none" strike="noStrike">
              <a:solidFill>
                <a:schemeClr val="lt1"/>
              </a:solidFill>
              <a:latin typeface="Mitr SemiBold"/>
              <a:ea typeface="Mitr SemiBold"/>
              <a:cs typeface="Mitr SemiBold"/>
              <a:sym typeface="Mitr SemiBold"/>
            </a:endParaRPr>
          </a:p>
        </p:txBody>
      </p:sp>
      <p:sp>
        <p:nvSpPr>
          <p:cNvPr id="101" name="Google Shape;101;g1e56dbe23da_0_247"/>
          <p:cNvSpPr txBox="1"/>
          <p:nvPr/>
        </p:nvSpPr>
        <p:spPr>
          <a:xfrm>
            <a:off x="628475" y="2571750"/>
            <a:ext cx="7098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Poppins"/>
                <a:ea typeface="Poppins"/>
                <a:cs typeface="Poppins"/>
                <a:sym typeface="Poppins"/>
              </a:rPr>
              <a:t>Formulários</a:t>
            </a:r>
            <a:endParaRPr b="0" i="0" sz="1800" u="none" cap="none" strike="noStrike">
              <a:solidFill>
                <a:schemeClr val="lt1"/>
              </a:solidFill>
              <a:latin typeface="Poppins"/>
              <a:ea typeface="Poppins"/>
              <a:cs typeface="Poppins"/>
              <a:sym typeface="Poppins"/>
            </a:endParaRPr>
          </a:p>
        </p:txBody>
      </p:sp>
      <p:pic>
        <p:nvPicPr>
          <p:cNvPr id="102" name="Google Shape;102;g1e56dbe23da_0_247"/>
          <p:cNvPicPr preferRelativeResize="0"/>
          <p:nvPr/>
        </p:nvPicPr>
        <p:blipFill rotWithShape="1">
          <a:blip r:embed="rId4">
            <a:alphaModFix/>
          </a:blip>
          <a:srcRect b="0" l="0" r="0" t="0"/>
          <a:stretch/>
        </p:blipFill>
        <p:spPr>
          <a:xfrm>
            <a:off x="5607274" y="1441850"/>
            <a:ext cx="3682225" cy="38242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B04D"/>
        </a:solidFill>
      </p:bgPr>
    </p:bg>
    <p:spTree>
      <p:nvGrpSpPr>
        <p:cNvPr id="172" name="Shape 172"/>
        <p:cNvGrpSpPr/>
        <p:nvPr/>
      </p:nvGrpSpPr>
      <p:grpSpPr>
        <a:xfrm>
          <a:off x="0" y="0"/>
          <a:ext cx="0" cy="0"/>
          <a:chOff x="0" y="0"/>
          <a:chExt cx="0" cy="0"/>
        </a:xfrm>
      </p:grpSpPr>
      <p:sp>
        <p:nvSpPr>
          <p:cNvPr id="173" name="Google Shape;173;g1e56dbe23da_0_312"/>
          <p:cNvSpPr txBox="1"/>
          <p:nvPr/>
        </p:nvSpPr>
        <p:spPr>
          <a:xfrm>
            <a:off x="841938" y="2263938"/>
            <a:ext cx="70983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pt-BR" sz="3000" u="none" cap="none" strike="noStrike">
                <a:solidFill>
                  <a:schemeClr val="lt1"/>
                </a:solidFill>
                <a:latin typeface="Mitr SemiBold"/>
                <a:ea typeface="Mitr SemiBold"/>
                <a:cs typeface="Mitr SemiBold"/>
                <a:sym typeface="Mitr SemiBold"/>
              </a:rPr>
              <a:t>Exercícios Obrigatórios</a:t>
            </a:r>
            <a:endParaRPr b="0" i="0" sz="3000" u="none" cap="none" strike="noStrike">
              <a:solidFill>
                <a:schemeClr val="lt1"/>
              </a:solidFill>
              <a:latin typeface="Mitr SemiBold"/>
              <a:ea typeface="Mitr SemiBold"/>
              <a:cs typeface="Mitr SemiBold"/>
              <a:sym typeface="Mitr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g1e56dbe23da_0_316"/>
          <p:cNvSpPr txBox="1"/>
          <p:nvPr/>
        </p:nvSpPr>
        <p:spPr>
          <a:xfrm>
            <a:off x="653150" y="1124550"/>
            <a:ext cx="4690200" cy="3601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pt-BR" sz="1400" u="none" cap="none" strike="noStrike">
                <a:solidFill>
                  <a:srgbClr val="434343"/>
                </a:solidFill>
                <a:latin typeface="Poppins"/>
                <a:ea typeface="Poppins"/>
                <a:cs typeface="Poppins"/>
                <a:sym typeface="Poppins"/>
              </a:rPr>
              <a:t>Sistema de Restaurante - Inclua as páginas de Cadastro no exercício feito anteriormente</a:t>
            </a:r>
            <a:endParaRPr b="1" i="1" sz="1400" u="sng" cap="none" strike="noStrike">
              <a:solidFill>
                <a:srgbClr val="434343"/>
              </a:solidFill>
              <a:latin typeface="Poppins"/>
              <a:ea typeface="Poppins"/>
              <a:cs typeface="Poppins"/>
              <a:sym typeface="Poppins"/>
            </a:endParaRPr>
          </a:p>
          <a:p>
            <a:pPr indent="-317500" lvl="0" marL="457200" marR="0" rtl="0" algn="l">
              <a:lnSpc>
                <a:spcPct val="150000"/>
              </a:lnSpc>
              <a:spcBef>
                <a:spcPts val="0"/>
              </a:spcBef>
              <a:spcAft>
                <a:spcPts val="0"/>
              </a:spcAft>
              <a:buClr>
                <a:srgbClr val="434343"/>
              </a:buClr>
              <a:buSzPts val="1400"/>
              <a:buFont typeface="Poppins"/>
              <a:buChar char="●"/>
            </a:pPr>
            <a:r>
              <a:rPr b="1" i="0" lang="pt-BR" sz="1400" u="none" cap="none" strike="noStrike">
                <a:solidFill>
                  <a:srgbClr val="434343"/>
                </a:solidFill>
                <a:latin typeface="Poppins"/>
                <a:ea typeface="Poppins"/>
                <a:cs typeface="Poppins"/>
                <a:sym typeface="Poppins"/>
              </a:rPr>
              <a:t>Área do Proprietário</a:t>
            </a:r>
            <a:endParaRPr b="1" i="0" sz="1400" u="none" cap="none" strike="noStrike">
              <a:solidFill>
                <a:srgbClr val="434343"/>
              </a:solidFill>
              <a:latin typeface="Poppins"/>
              <a:ea typeface="Poppins"/>
              <a:cs typeface="Poppins"/>
              <a:sym typeface="Poppins"/>
            </a:endParaRPr>
          </a:p>
          <a:p>
            <a:pPr indent="-317500" lvl="1" marL="9144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Página para cadastro de Itens: Nome, Tipo (</a:t>
            </a:r>
            <a:r>
              <a:rPr b="0" i="0" lang="pt-BR" sz="1400" u="sng" cap="none" strike="noStrike">
                <a:solidFill>
                  <a:srgbClr val="434343"/>
                </a:solidFill>
                <a:latin typeface="Poppins"/>
                <a:ea typeface="Poppins"/>
                <a:cs typeface="Poppins"/>
                <a:sym typeface="Poppins"/>
              </a:rPr>
              <a:t>select</a:t>
            </a:r>
            <a:r>
              <a:rPr b="0" i="0" lang="pt-BR" sz="1400" u="none" cap="none" strike="noStrike">
                <a:solidFill>
                  <a:srgbClr val="434343"/>
                </a:solidFill>
                <a:latin typeface="Poppins"/>
                <a:ea typeface="Poppins"/>
                <a:cs typeface="Poppins"/>
                <a:sym typeface="Poppins"/>
              </a:rPr>
              <a:t> com prato e bebida), Descrição e Foto</a:t>
            </a:r>
            <a:endParaRPr b="0" i="0" sz="1400" u="none" cap="none" strike="noStrike">
              <a:solidFill>
                <a:srgbClr val="434343"/>
              </a:solidFill>
              <a:latin typeface="Poppins"/>
              <a:ea typeface="Poppins"/>
              <a:cs typeface="Poppins"/>
              <a:sym typeface="Poppins"/>
            </a:endParaRPr>
          </a:p>
          <a:p>
            <a:pPr indent="-317500" lvl="1" marL="9144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Página para cadastro de Cardápio: Nome, Descrição, Situação (</a:t>
            </a:r>
            <a:r>
              <a:rPr b="0" i="0" lang="pt-BR" sz="1400" u="sng" cap="none" strike="noStrike">
                <a:solidFill>
                  <a:srgbClr val="434343"/>
                </a:solidFill>
                <a:latin typeface="Poppins"/>
                <a:ea typeface="Poppins"/>
                <a:cs typeface="Poppins"/>
                <a:sym typeface="Poppins"/>
              </a:rPr>
              <a:t>radio</a:t>
            </a:r>
            <a:r>
              <a:rPr b="0" i="0" lang="pt-BR" sz="1400" u="none" cap="none" strike="noStrike">
                <a:solidFill>
                  <a:srgbClr val="434343"/>
                </a:solidFill>
                <a:latin typeface="Poppins"/>
                <a:ea typeface="Poppins"/>
                <a:cs typeface="Poppins"/>
                <a:sym typeface="Poppins"/>
              </a:rPr>
              <a:t> com Ativo e Inativo) e 2 itens de cada tipo (cada um com um valor)</a:t>
            </a:r>
            <a:endParaRPr b="0" i="0" sz="1400" u="none" cap="none" strike="noStrike">
              <a:solidFill>
                <a:srgbClr val="434343"/>
              </a:solidFill>
              <a:latin typeface="Poppins"/>
              <a:ea typeface="Poppins"/>
              <a:cs typeface="Poppins"/>
              <a:sym typeface="Poppins"/>
            </a:endParaRPr>
          </a:p>
          <a:p>
            <a:pPr indent="0" lvl="0" marL="914400" marR="0" rtl="0" algn="l">
              <a:lnSpc>
                <a:spcPct val="115000"/>
              </a:lnSpc>
              <a:spcBef>
                <a:spcPts val="0"/>
              </a:spcBef>
              <a:spcAft>
                <a:spcPts val="1300"/>
              </a:spcAft>
              <a:buClr>
                <a:srgbClr val="000000"/>
              </a:buClr>
              <a:buSzPts val="1200"/>
              <a:buFont typeface="Arial"/>
              <a:buNone/>
            </a:pPr>
            <a:r>
              <a:t/>
            </a:r>
            <a:endParaRPr b="1" i="0" sz="1200" u="none" cap="none" strike="noStrike">
              <a:solidFill>
                <a:srgbClr val="434343"/>
              </a:solidFill>
              <a:latin typeface="Poppins"/>
              <a:ea typeface="Poppins"/>
              <a:cs typeface="Poppins"/>
              <a:sym typeface="Poppins"/>
            </a:endParaRPr>
          </a:p>
        </p:txBody>
      </p:sp>
      <p:sp>
        <p:nvSpPr>
          <p:cNvPr id="179" name="Google Shape;179;g1e56dbe23da_0_316"/>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180" name="Google Shape;180;g1e56dbe23da_0_316"/>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Exercício 1</a:t>
            </a:r>
            <a:endParaRPr b="0" i="0" sz="2800" u="none" cap="none" strike="noStrike">
              <a:solidFill>
                <a:srgbClr val="6950A1"/>
              </a:solidFill>
              <a:latin typeface="Mitr SemiBold"/>
              <a:ea typeface="Mitr SemiBold"/>
              <a:cs typeface="Mitr SemiBold"/>
              <a:sym typeface="Mitr SemiBold"/>
            </a:endParaRPr>
          </a:p>
        </p:txBody>
      </p:sp>
      <p:pic>
        <p:nvPicPr>
          <p:cNvPr id="181" name="Google Shape;181;g1e56dbe23da_0_316"/>
          <p:cNvPicPr preferRelativeResize="0"/>
          <p:nvPr/>
        </p:nvPicPr>
        <p:blipFill rotWithShape="1">
          <a:blip r:embed="rId3">
            <a:alphaModFix/>
          </a:blip>
          <a:srcRect b="0" l="0" r="0" t="0"/>
          <a:stretch/>
        </p:blipFill>
        <p:spPr>
          <a:xfrm>
            <a:off x="5491338" y="1344300"/>
            <a:ext cx="3438525" cy="316230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g1e56dbe23da_0_323"/>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187" name="Google Shape;187;g1e56dbe23da_0_323"/>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Exercício 1</a:t>
            </a:r>
            <a:endParaRPr b="0" i="0" sz="2800" u="none" cap="none" strike="noStrike">
              <a:solidFill>
                <a:srgbClr val="6950A1"/>
              </a:solidFill>
              <a:latin typeface="Mitr SemiBold"/>
              <a:ea typeface="Mitr SemiBold"/>
              <a:cs typeface="Mitr SemiBold"/>
              <a:sym typeface="Mitr SemiBold"/>
            </a:endParaRPr>
          </a:p>
        </p:txBody>
      </p:sp>
      <p:pic>
        <p:nvPicPr>
          <p:cNvPr id="188" name="Google Shape;188;g1e56dbe23da_0_323"/>
          <p:cNvPicPr preferRelativeResize="0"/>
          <p:nvPr/>
        </p:nvPicPr>
        <p:blipFill rotWithShape="1">
          <a:blip r:embed="rId3">
            <a:alphaModFix/>
          </a:blip>
          <a:srcRect b="0" l="0" r="0" t="0"/>
          <a:stretch/>
        </p:blipFill>
        <p:spPr>
          <a:xfrm>
            <a:off x="757050" y="1124538"/>
            <a:ext cx="3102218" cy="3714162"/>
          </a:xfrm>
          <a:prstGeom prst="rect">
            <a:avLst/>
          </a:prstGeom>
          <a:noFill/>
          <a:ln>
            <a:noFill/>
          </a:ln>
          <a:effectLst>
            <a:outerShdw blurRad="57150" rotWithShape="0" algn="bl" dir="5400000" dist="19050">
              <a:srgbClr val="000000">
                <a:alpha val="49803"/>
              </a:srgbClr>
            </a:outerShdw>
          </a:effectLst>
        </p:spPr>
      </p:pic>
      <p:pic>
        <p:nvPicPr>
          <p:cNvPr id="189" name="Google Shape;189;g1e56dbe23da_0_323"/>
          <p:cNvPicPr preferRelativeResize="0"/>
          <p:nvPr/>
        </p:nvPicPr>
        <p:blipFill rotWithShape="1">
          <a:blip r:embed="rId4">
            <a:alphaModFix/>
          </a:blip>
          <a:srcRect b="0" l="0" r="0" t="0"/>
          <a:stretch/>
        </p:blipFill>
        <p:spPr>
          <a:xfrm>
            <a:off x="4196702" y="144653"/>
            <a:ext cx="3315971" cy="469405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950A1"/>
        </a:solidFill>
      </p:bgPr>
    </p:bg>
    <p:spTree>
      <p:nvGrpSpPr>
        <p:cNvPr id="193" name="Shape 193"/>
        <p:cNvGrpSpPr/>
        <p:nvPr/>
      </p:nvGrpSpPr>
      <p:grpSpPr>
        <a:xfrm>
          <a:off x="0" y="0"/>
          <a:ext cx="0" cy="0"/>
          <a:chOff x="0" y="0"/>
          <a:chExt cx="0" cy="0"/>
        </a:xfrm>
      </p:grpSpPr>
      <p:sp>
        <p:nvSpPr>
          <p:cNvPr id="194" name="Google Shape;194;g1e56dbe23da_0_494"/>
          <p:cNvSpPr txBox="1"/>
          <p:nvPr/>
        </p:nvSpPr>
        <p:spPr>
          <a:xfrm>
            <a:off x="841938" y="2263938"/>
            <a:ext cx="70983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pt-BR" sz="3000" u="none" cap="none" strike="noStrike">
                <a:solidFill>
                  <a:schemeClr val="lt1"/>
                </a:solidFill>
                <a:latin typeface="Mitr SemiBold"/>
                <a:ea typeface="Mitr SemiBold"/>
                <a:cs typeface="Mitr SemiBold"/>
                <a:sym typeface="Mitr SemiBold"/>
              </a:rPr>
              <a:t>Exercícios Extras</a:t>
            </a:r>
            <a:endParaRPr b="0" i="0" sz="3000" u="none" cap="none" strike="noStrike">
              <a:solidFill>
                <a:schemeClr val="lt1"/>
              </a:solidFill>
              <a:latin typeface="Mitr SemiBold"/>
              <a:ea typeface="Mitr SemiBold"/>
              <a:cs typeface="Mitr SemiBold"/>
              <a:sym typeface="Mitr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g1e56dbe23da_0_330"/>
          <p:cNvSpPr txBox="1"/>
          <p:nvPr/>
        </p:nvSpPr>
        <p:spPr>
          <a:xfrm>
            <a:off x="653150" y="972150"/>
            <a:ext cx="7961400" cy="2632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pt-BR" sz="1400" u="none" cap="none" strike="noStrike">
                <a:solidFill>
                  <a:srgbClr val="434343"/>
                </a:solidFill>
                <a:latin typeface="Poppins"/>
                <a:ea typeface="Poppins"/>
                <a:cs typeface="Poppins"/>
                <a:sym typeface="Poppins"/>
              </a:rPr>
              <a:t>Sistema de Restaurante</a:t>
            </a:r>
            <a:endParaRPr b="1" i="1" sz="1400" u="sng" cap="none" strike="noStrike">
              <a:solidFill>
                <a:srgbClr val="434343"/>
              </a:solidFill>
              <a:latin typeface="Poppins"/>
              <a:ea typeface="Poppins"/>
              <a:cs typeface="Poppins"/>
              <a:sym typeface="Poppins"/>
            </a:endParaRPr>
          </a:p>
          <a:p>
            <a:pPr indent="-317500" lvl="0" marL="4572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Inclua as seguintes páginas de cliente no sistema</a:t>
            </a:r>
            <a:endParaRPr b="0" i="0" sz="1400" u="none" cap="none" strike="noStrike">
              <a:solidFill>
                <a:srgbClr val="434343"/>
              </a:solidFill>
              <a:latin typeface="Poppins"/>
              <a:ea typeface="Poppins"/>
              <a:cs typeface="Poppins"/>
              <a:sym typeface="Poppins"/>
            </a:endParaRPr>
          </a:p>
          <a:p>
            <a:pPr indent="-317500" lvl="1" marL="9144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Login [Figura 2]</a:t>
            </a:r>
            <a:endParaRPr b="0" i="0" sz="1400" u="none" cap="none" strike="noStrike">
              <a:solidFill>
                <a:srgbClr val="434343"/>
              </a:solidFill>
              <a:latin typeface="Poppins"/>
              <a:ea typeface="Poppins"/>
              <a:cs typeface="Poppins"/>
              <a:sym typeface="Poppins"/>
            </a:endParaRPr>
          </a:p>
          <a:p>
            <a:pPr indent="-317500" lvl="1" marL="9144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Página inicial [Figura 3]</a:t>
            </a:r>
            <a:endParaRPr b="0" i="0" sz="1400" u="none" cap="none" strike="noStrike">
              <a:solidFill>
                <a:srgbClr val="434343"/>
              </a:solidFill>
              <a:latin typeface="Poppins"/>
              <a:ea typeface="Poppins"/>
              <a:cs typeface="Poppins"/>
              <a:sym typeface="Poppins"/>
            </a:endParaRPr>
          </a:p>
          <a:p>
            <a:pPr indent="-317500" lvl="1" marL="9144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Página com o Cardápio: Nome e 2 Itens de cada tipo com Foto, Descrição e Valor [Figura 4]</a:t>
            </a:r>
            <a:endParaRPr b="0" i="0" sz="1400" u="none" cap="none" strike="noStrike">
              <a:solidFill>
                <a:srgbClr val="434343"/>
              </a:solidFill>
              <a:latin typeface="Poppins"/>
              <a:ea typeface="Poppins"/>
              <a:cs typeface="Poppins"/>
              <a:sym typeface="Poppins"/>
            </a:endParaRPr>
          </a:p>
          <a:p>
            <a:pPr indent="-317500" lvl="0" marL="4572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Obs.: Cada figura representa uma página do sistema</a:t>
            </a:r>
            <a:endParaRPr b="0" i="0" sz="1400" u="none" cap="none" strike="noStrike">
              <a:solidFill>
                <a:srgbClr val="434343"/>
              </a:solidFill>
              <a:latin typeface="Poppins"/>
              <a:ea typeface="Poppins"/>
              <a:cs typeface="Poppins"/>
              <a:sym typeface="Poppins"/>
            </a:endParaRPr>
          </a:p>
          <a:p>
            <a:pPr indent="0" lvl="0" marL="914400" marR="0" rtl="0" algn="l">
              <a:lnSpc>
                <a:spcPct val="115000"/>
              </a:lnSpc>
              <a:spcBef>
                <a:spcPts val="0"/>
              </a:spcBef>
              <a:spcAft>
                <a:spcPts val="1300"/>
              </a:spcAft>
              <a:buClr>
                <a:srgbClr val="000000"/>
              </a:buClr>
              <a:buSzPts val="1200"/>
              <a:buFont typeface="Arial"/>
              <a:buNone/>
            </a:pPr>
            <a:r>
              <a:t/>
            </a:r>
            <a:endParaRPr b="1" i="0" sz="1200" u="none" cap="none" strike="noStrike">
              <a:solidFill>
                <a:srgbClr val="434343"/>
              </a:solidFill>
              <a:latin typeface="Poppins"/>
              <a:ea typeface="Poppins"/>
              <a:cs typeface="Poppins"/>
              <a:sym typeface="Poppins"/>
            </a:endParaRPr>
          </a:p>
        </p:txBody>
      </p:sp>
      <p:sp>
        <p:nvSpPr>
          <p:cNvPr id="200" name="Google Shape;200;g1e56dbe23da_0_330"/>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201" name="Google Shape;201;g1e56dbe23da_0_330"/>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Exercício 2 - Cliente</a:t>
            </a:r>
            <a:endParaRPr b="0" i="0" sz="2800" u="none" cap="none" strike="noStrike">
              <a:solidFill>
                <a:srgbClr val="6950A1"/>
              </a:solidFill>
              <a:latin typeface="Mitr SemiBold"/>
              <a:ea typeface="Mitr SemiBold"/>
              <a:cs typeface="Mitr SemiBold"/>
              <a:sym typeface="Mitr SemiBold"/>
            </a:endParaRPr>
          </a:p>
        </p:txBody>
      </p:sp>
      <p:pic>
        <p:nvPicPr>
          <p:cNvPr id="202" name="Google Shape;202;g1e56dbe23da_0_330"/>
          <p:cNvPicPr preferRelativeResize="0"/>
          <p:nvPr/>
        </p:nvPicPr>
        <p:blipFill rotWithShape="1">
          <a:blip r:embed="rId3">
            <a:alphaModFix/>
          </a:blip>
          <a:srcRect b="0" l="0" r="0" t="0"/>
          <a:stretch/>
        </p:blipFill>
        <p:spPr>
          <a:xfrm>
            <a:off x="7751450" y="4543952"/>
            <a:ext cx="993675" cy="294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g1e56dbe23da_0_337"/>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208" name="Google Shape;208;g1e56dbe23da_0_337"/>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Exercício 2 - Cliente</a:t>
            </a:r>
            <a:endParaRPr b="0" i="0" sz="2800" u="none" cap="none" strike="noStrike">
              <a:solidFill>
                <a:srgbClr val="6950A1"/>
              </a:solidFill>
              <a:latin typeface="Mitr SemiBold"/>
              <a:ea typeface="Mitr SemiBold"/>
              <a:cs typeface="Mitr SemiBold"/>
              <a:sym typeface="Mitr SemiBold"/>
            </a:endParaRPr>
          </a:p>
        </p:txBody>
      </p:sp>
      <p:pic>
        <p:nvPicPr>
          <p:cNvPr id="209" name="Google Shape;209;g1e56dbe23da_0_337"/>
          <p:cNvPicPr preferRelativeResize="0"/>
          <p:nvPr/>
        </p:nvPicPr>
        <p:blipFill rotWithShape="1">
          <a:blip r:embed="rId3">
            <a:alphaModFix/>
          </a:blip>
          <a:srcRect b="0" l="0" r="0" t="0"/>
          <a:stretch/>
        </p:blipFill>
        <p:spPr>
          <a:xfrm>
            <a:off x="653150" y="1712800"/>
            <a:ext cx="3448726" cy="2479900"/>
          </a:xfrm>
          <a:prstGeom prst="rect">
            <a:avLst/>
          </a:prstGeom>
          <a:noFill/>
          <a:ln>
            <a:noFill/>
          </a:ln>
          <a:effectLst>
            <a:outerShdw blurRad="57150" rotWithShape="0" algn="bl" dir="5400000" dist="19050">
              <a:srgbClr val="000000">
                <a:alpha val="49803"/>
              </a:srgbClr>
            </a:outerShdw>
          </a:effectLst>
        </p:spPr>
      </p:pic>
      <p:sp>
        <p:nvSpPr>
          <p:cNvPr id="210" name="Google Shape;210;g1e56dbe23da_0_337"/>
          <p:cNvSpPr txBox="1"/>
          <p:nvPr/>
        </p:nvSpPr>
        <p:spPr>
          <a:xfrm>
            <a:off x="870012" y="4252300"/>
            <a:ext cx="30150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000"/>
              <a:buFont typeface="Arial"/>
              <a:buNone/>
            </a:pPr>
            <a:r>
              <a:rPr b="1" i="0" lang="pt-BR" sz="1000" u="none" cap="none" strike="noStrike">
                <a:solidFill>
                  <a:srgbClr val="434343"/>
                </a:solidFill>
                <a:latin typeface="Poppins"/>
                <a:ea typeface="Poppins"/>
                <a:cs typeface="Poppins"/>
                <a:sym typeface="Poppins"/>
              </a:rPr>
              <a:t>Figura 1. Ao clicar em Sou cliente, </a:t>
            </a:r>
            <a:endParaRPr b="1" i="0" sz="1000" u="none" cap="none" strike="noStrike">
              <a:solidFill>
                <a:srgbClr val="434343"/>
              </a:solidFill>
              <a:latin typeface="Poppins"/>
              <a:ea typeface="Poppins"/>
              <a:cs typeface="Poppins"/>
              <a:sym typeface="Poppins"/>
            </a:endParaRPr>
          </a:p>
          <a:p>
            <a:pPr indent="0" lvl="0" marL="0" marR="0" rtl="0" algn="ctr">
              <a:lnSpc>
                <a:spcPct val="150000"/>
              </a:lnSpc>
              <a:spcBef>
                <a:spcPts val="0"/>
              </a:spcBef>
              <a:spcAft>
                <a:spcPts val="0"/>
              </a:spcAft>
              <a:buClr>
                <a:srgbClr val="000000"/>
              </a:buClr>
              <a:buSzPts val="1000"/>
              <a:buFont typeface="Arial"/>
              <a:buNone/>
            </a:pPr>
            <a:r>
              <a:rPr b="1" i="0" lang="pt-BR" sz="1000" u="none" cap="none" strike="noStrike">
                <a:solidFill>
                  <a:srgbClr val="434343"/>
                </a:solidFill>
                <a:latin typeface="Poppins"/>
                <a:ea typeface="Poppins"/>
                <a:cs typeface="Poppins"/>
                <a:sym typeface="Poppins"/>
              </a:rPr>
              <a:t>navegar até a Figura 2</a:t>
            </a:r>
            <a:endParaRPr b="1" i="0" sz="1000" u="none" cap="none" strike="noStrike">
              <a:solidFill>
                <a:srgbClr val="434343"/>
              </a:solidFill>
              <a:latin typeface="Poppins"/>
              <a:ea typeface="Poppins"/>
              <a:cs typeface="Poppins"/>
              <a:sym typeface="Poppins"/>
            </a:endParaRPr>
          </a:p>
        </p:txBody>
      </p:sp>
      <p:sp>
        <p:nvSpPr>
          <p:cNvPr id="211" name="Google Shape;211;g1e56dbe23da_0_337"/>
          <p:cNvSpPr txBox="1"/>
          <p:nvPr/>
        </p:nvSpPr>
        <p:spPr>
          <a:xfrm>
            <a:off x="5084400" y="4323275"/>
            <a:ext cx="29529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000"/>
              <a:buFont typeface="Arial"/>
              <a:buNone/>
            </a:pPr>
            <a:r>
              <a:rPr b="1" i="0" lang="pt-BR" sz="1000" u="none" cap="none" strike="noStrike">
                <a:solidFill>
                  <a:srgbClr val="434343"/>
                </a:solidFill>
                <a:latin typeface="Poppins"/>
                <a:ea typeface="Poppins"/>
                <a:cs typeface="Poppins"/>
                <a:sym typeface="Poppins"/>
              </a:rPr>
              <a:t>Figura 2. Login. Ao clicar em Entrar, navegar até a Figura 3</a:t>
            </a:r>
            <a:endParaRPr b="1" i="0" sz="1000" u="none" cap="none" strike="noStrike">
              <a:solidFill>
                <a:srgbClr val="434343"/>
              </a:solidFill>
              <a:latin typeface="Poppins"/>
              <a:ea typeface="Poppins"/>
              <a:cs typeface="Poppins"/>
              <a:sym typeface="Poppins"/>
            </a:endParaRPr>
          </a:p>
        </p:txBody>
      </p:sp>
      <p:pic>
        <p:nvPicPr>
          <p:cNvPr id="212" name="Google Shape;212;g1e56dbe23da_0_337"/>
          <p:cNvPicPr preferRelativeResize="0"/>
          <p:nvPr/>
        </p:nvPicPr>
        <p:blipFill rotWithShape="1">
          <a:blip r:embed="rId4">
            <a:alphaModFix/>
          </a:blip>
          <a:srcRect b="0" l="0" r="0" t="0"/>
          <a:stretch/>
        </p:blipFill>
        <p:spPr>
          <a:xfrm>
            <a:off x="5184625" y="591025"/>
            <a:ext cx="2752450" cy="3732251"/>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g1e56dbe23da_0_346"/>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218" name="Google Shape;218;g1e56dbe23da_0_346"/>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Exercício 2 - Cliente</a:t>
            </a:r>
            <a:endParaRPr b="0" i="0" sz="2800" u="none" cap="none" strike="noStrike">
              <a:solidFill>
                <a:srgbClr val="6950A1"/>
              </a:solidFill>
              <a:latin typeface="Mitr SemiBold"/>
              <a:ea typeface="Mitr SemiBold"/>
              <a:cs typeface="Mitr SemiBold"/>
              <a:sym typeface="Mitr SemiBold"/>
            </a:endParaRPr>
          </a:p>
        </p:txBody>
      </p:sp>
      <p:sp>
        <p:nvSpPr>
          <p:cNvPr id="219" name="Google Shape;219;g1e56dbe23da_0_346"/>
          <p:cNvSpPr txBox="1"/>
          <p:nvPr/>
        </p:nvSpPr>
        <p:spPr>
          <a:xfrm>
            <a:off x="1637463" y="3888100"/>
            <a:ext cx="51297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000"/>
              <a:buFont typeface="Arial"/>
              <a:buNone/>
            </a:pPr>
            <a:r>
              <a:rPr b="1" i="0" lang="pt-BR" sz="1000" u="none" cap="none" strike="noStrike">
                <a:solidFill>
                  <a:srgbClr val="434343"/>
                </a:solidFill>
                <a:latin typeface="Poppins"/>
                <a:ea typeface="Poppins"/>
                <a:cs typeface="Poppins"/>
                <a:sym typeface="Poppins"/>
              </a:rPr>
              <a:t>Figura 3. Início. Ao clicar em Acessar Cardápio navegar até a figura 4</a:t>
            </a:r>
            <a:endParaRPr b="1" i="0" sz="1000" u="none" cap="none" strike="noStrike">
              <a:solidFill>
                <a:srgbClr val="434343"/>
              </a:solidFill>
              <a:latin typeface="Poppins"/>
              <a:ea typeface="Poppins"/>
              <a:cs typeface="Poppins"/>
              <a:sym typeface="Poppins"/>
            </a:endParaRPr>
          </a:p>
        </p:txBody>
      </p:sp>
      <p:pic>
        <p:nvPicPr>
          <p:cNvPr id="220" name="Google Shape;220;g1e56dbe23da_0_346"/>
          <p:cNvPicPr preferRelativeResize="0"/>
          <p:nvPr/>
        </p:nvPicPr>
        <p:blipFill rotWithShape="1">
          <a:blip r:embed="rId3">
            <a:alphaModFix/>
          </a:blip>
          <a:srcRect b="0" l="0" r="0" t="0"/>
          <a:stretch/>
        </p:blipFill>
        <p:spPr>
          <a:xfrm>
            <a:off x="1573150" y="1276938"/>
            <a:ext cx="5258343" cy="24587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g1e56dbe23da_0_353"/>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226" name="Google Shape;226;g1e56dbe23da_0_353"/>
          <p:cNvSpPr txBox="1"/>
          <p:nvPr/>
        </p:nvSpPr>
        <p:spPr>
          <a:xfrm>
            <a:off x="653138" y="508938"/>
            <a:ext cx="70983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pt-BR" sz="2800" u="none" cap="none" strike="noStrike">
                <a:solidFill>
                  <a:srgbClr val="6950A1"/>
                </a:solidFill>
                <a:latin typeface="Mitr SemiBold"/>
                <a:ea typeface="Mitr SemiBold"/>
                <a:cs typeface="Mitr SemiBold"/>
                <a:sym typeface="Mitr SemiBold"/>
              </a:rPr>
              <a:t>Exercício 2 </a:t>
            </a:r>
            <a:endParaRPr b="0" i="0" sz="2800" u="none" cap="none" strike="noStrike">
              <a:solidFill>
                <a:srgbClr val="6950A1"/>
              </a:solidFill>
              <a:latin typeface="Mitr SemiBold"/>
              <a:ea typeface="Mitr SemiBold"/>
              <a:cs typeface="Mitr SemiBold"/>
              <a:sym typeface="Mitr SemiBold"/>
            </a:endParaRPr>
          </a:p>
          <a:p>
            <a:pPr indent="0" lvl="0" marL="0" marR="0" rtl="0" algn="l">
              <a:lnSpc>
                <a:spcPct val="100000"/>
              </a:lnSpc>
              <a:spcBef>
                <a:spcPts val="0"/>
              </a:spcBef>
              <a:spcAft>
                <a:spcPts val="0"/>
              </a:spcAft>
              <a:buClr>
                <a:schemeClr val="dk1"/>
              </a:buClr>
              <a:buSzPts val="1100"/>
              <a:buFont typeface="Arial"/>
              <a:buNone/>
            </a:pPr>
            <a:r>
              <a:rPr b="0" i="0" lang="pt-BR" sz="2800" u="none" cap="none" strike="noStrike">
                <a:solidFill>
                  <a:srgbClr val="6950A1"/>
                </a:solidFill>
                <a:latin typeface="Mitr SemiBold"/>
                <a:ea typeface="Mitr SemiBold"/>
                <a:cs typeface="Mitr SemiBold"/>
                <a:sym typeface="Mitr SemiBold"/>
              </a:rPr>
              <a:t>- Cliente</a:t>
            </a:r>
            <a:endParaRPr b="0" i="0" sz="2800" u="none" cap="none" strike="noStrike">
              <a:solidFill>
                <a:srgbClr val="6950A1"/>
              </a:solidFill>
              <a:latin typeface="Mitr SemiBold"/>
              <a:ea typeface="Mitr SemiBold"/>
              <a:cs typeface="Mitr SemiBold"/>
              <a:sym typeface="Mitr SemiBold"/>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rgbClr val="6950A1"/>
              </a:solidFill>
              <a:latin typeface="Mitr SemiBold"/>
              <a:ea typeface="Mitr SemiBold"/>
              <a:cs typeface="Mitr SemiBold"/>
              <a:sym typeface="Mitr SemiBold"/>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6950A1"/>
              </a:solidFill>
              <a:latin typeface="Mitr SemiBold"/>
              <a:ea typeface="Mitr SemiBold"/>
              <a:cs typeface="Mitr SemiBold"/>
              <a:sym typeface="Mitr SemiBold"/>
            </a:endParaRPr>
          </a:p>
        </p:txBody>
      </p:sp>
      <p:sp>
        <p:nvSpPr>
          <p:cNvPr id="227" name="Google Shape;227;g1e56dbe23da_0_353"/>
          <p:cNvSpPr txBox="1"/>
          <p:nvPr/>
        </p:nvSpPr>
        <p:spPr>
          <a:xfrm>
            <a:off x="61075" y="2287050"/>
            <a:ext cx="29529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000"/>
              <a:buFont typeface="Arial"/>
              <a:buNone/>
            </a:pPr>
            <a:r>
              <a:rPr b="1" i="0" lang="pt-BR" sz="1000" u="none" cap="none" strike="noStrike">
                <a:solidFill>
                  <a:srgbClr val="434343"/>
                </a:solidFill>
                <a:latin typeface="Poppins"/>
                <a:ea typeface="Poppins"/>
                <a:cs typeface="Poppins"/>
                <a:sym typeface="Poppins"/>
              </a:rPr>
              <a:t>Figura 4. Cardápio</a:t>
            </a:r>
            <a:endParaRPr b="1" i="0" sz="1000" u="none" cap="none" strike="noStrike">
              <a:solidFill>
                <a:srgbClr val="434343"/>
              </a:solidFill>
              <a:latin typeface="Poppins"/>
              <a:ea typeface="Poppins"/>
              <a:cs typeface="Poppins"/>
              <a:sym typeface="Poppins"/>
            </a:endParaRPr>
          </a:p>
        </p:txBody>
      </p:sp>
      <p:sp>
        <p:nvSpPr>
          <p:cNvPr id="228" name="Google Shape;228;g1e56dbe23da_0_353"/>
          <p:cNvSpPr txBox="1"/>
          <p:nvPr/>
        </p:nvSpPr>
        <p:spPr>
          <a:xfrm>
            <a:off x="6143500" y="85050"/>
            <a:ext cx="29529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000"/>
              <a:buFont typeface="Arial"/>
              <a:buNone/>
            </a:pPr>
            <a:r>
              <a:rPr b="0" i="0" lang="pt-BR" sz="1000" u="none" cap="none" strike="noStrike">
                <a:solidFill>
                  <a:srgbClr val="434343"/>
                </a:solidFill>
                <a:latin typeface="Poppins"/>
                <a:ea typeface="Poppins"/>
                <a:cs typeface="Poppins"/>
                <a:sym typeface="Poppins"/>
              </a:rPr>
              <a:t>Continuação…</a:t>
            </a:r>
            <a:endParaRPr b="0" i="0" sz="1000" u="none" cap="none" strike="noStrike">
              <a:solidFill>
                <a:srgbClr val="434343"/>
              </a:solidFill>
              <a:latin typeface="Poppins"/>
              <a:ea typeface="Poppins"/>
              <a:cs typeface="Poppins"/>
              <a:sym typeface="Poppins"/>
            </a:endParaRPr>
          </a:p>
        </p:txBody>
      </p:sp>
      <p:pic>
        <p:nvPicPr>
          <p:cNvPr id="229" name="Google Shape;229;g1e56dbe23da_0_353"/>
          <p:cNvPicPr preferRelativeResize="0"/>
          <p:nvPr/>
        </p:nvPicPr>
        <p:blipFill rotWithShape="1">
          <a:blip r:embed="rId3">
            <a:alphaModFix/>
          </a:blip>
          <a:srcRect b="0" l="0" r="0" t="0"/>
          <a:stretch/>
        </p:blipFill>
        <p:spPr>
          <a:xfrm>
            <a:off x="3140046" y="0"/>
            <a:ext cx="3003458" cy="5143499"/>
          </a:xfrm>
          <a:prstGeom prst="rect">
            <a:avLst/>
          </a:prstGeom>
          <a:noFill/>
          <a:ln>
            <a:noFill/>
          </a:ln>
          <a:effectLst>
            <a:outerShdw blurRad="57150" rotWithShape="0" algn="bl" dir="5400000" dist="19050">
              <a:srgbClr val="000000">
                <a:alpha val="49803"/>
              </a:srgbClr>
            </a:outerShdw>
          </a:effectLst>
        </p:spPr>
      </p:pic>
      <p:pic>
        <p:nvPicPr>
          <p:cNvPr id="230" name="Google Shape;230;g1e56dbe23da_0_353"/>
          <p:cNvPicPr preferRelativeResize="0"/>
          <p:nvPr/>
        </p:nvPicPr>
        <p:blipFill rotWithShape="1">
          <a:blip r:embed="rId4">
            <a:alphaModFix/>
          </a:blip>
          <a:srcRect b="10071" l="0" r="0" t="0"/>
          <a:stretch/>
        </p:blipFill>
        <p:spPr>
          <a:xfrm>
            <a:off x="6506250" y="423750"/>
            <a:ext cx="2299200" cy="424452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g1e56dbe23da_0_362"/>
          <p:cNvSpPr txBox="1"/>
          <p:nvPr/>
        </p:nvSpPr>
        <p:spPr>
          <a:xfrm>
            <a:off x="653150" y="1124550"/>
            <a:ext cx="8319900" cy="3924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pt-BR" sz="1400" u="none" cap="none" strike="noStrike">
                <a:solidFill>
                  <a:srgbClr val="434343"/>
                </a:solidFill>
                <a:latin typeface="Poppins"/>
                <a:ea typeface="Poppins"/>
                <a:cs typeface="Poppins"/>
                <a:sym typeface="Poppins"/>
              </a:rPr>
              <a:t>Sistema de Restaurante</a:t>
            </a:r>
            <a:endParaRPr b="1" i="0" sz="1400" u="none" cap="none" strike="noStrike">
              <a:solidFill>
                <a:srgbClr val="434343"/>
              </a:solidFill>
              <a:latin typeface="Poppins"/>
              <a:ea typeface="Poppins"/>
              <a:cs typeface="Poppins"/>
              <a:sym typeface="Poppins"/>
            </a:endParaRPr>
          </a:p>
          <a:p>
            <a:pPr indent="-317500" lvl="0" marL="4572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Usar um arquivo .css externo</a:t>
            </a:r>
            <a:endParaRPr b="0" i="0" sz="1400" u="none" cap="none" strike="noStrike">
              <a:solidFill>
                <a:srgbClr val="434343"/>
              </a:solidFill>
              <a:latin typeface="Poppins"/>
              <a:ea typeface="Poppins"/>
              <a:cs typeface="Poppins"/>
              <a:sym typeface="Poppins"/>
            </a:endParaRPr>
          </a:p>
          <a:p>
            <a:pPr indent="-317500" lvl="0" marL="4572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Fonte: Poppins (deve ser importada no arquivo .css)</a:t>
            </a:r>
            <a:endParaRPr b="0" i="0" sz="1400" u="none" cap="none" strike="noStrike">
              <a:solidFill>
                <a:srgbClr val="434343"/>
              </a:solidFill>
              <a:latin typeface="Poppins"/>
              <a:ea typeface="Poppins"/>
              <a:cs typeface="Poppins"/>
              <a:sym typeface="Poppins"/>
            </a:endParaRPr>
          </a:p>
          <a:p>
            <a:pPr indent="-317500" lvl="0" marL="4572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A </a:t>
            </a:r>
            <a:r>
              <a:rPr b="0" i="0" lang="pt-BR" sz="1400" u="none" cap="none" strike="noStrike">
                <a:solidFill>
                  <a:srgbClr val="FBB04D"/>
                </a:solidFill>
                <a:latin typeface="Poppins"/>
                <a:ea typeface="Poppins"/>
                <a:cs typeface="Poppins"/>
                <a:sym typeface="Poppins"/>
              </a:rPr>
              <a:t>cor da fonte</a:t>
            </a:r>
            <a:r>
              <a:rPr b="0" i="0" lang="pt-BR" sz="1400" u="none" cap="none" strike="noStrike">
                <a:solidFill>
                  <a:srgbClr val="434343"/>
                </a:solidFill>
                <a:latin typeface="Poppins"/>
                <a:ea typeface="Poppins"/>
                <a:cs typeface="Poppins"/>
                <a:sym typeface="Poppins"/>
              </a:rPr>
              <a:t> de todas as páginas deve ser </a:t>
            </a:r>
            <a:r>
              <a:rPr b="0" i="0" lang="pt-BR" sz="1400" u="sng" cap="none" strike="noStrike">
                <a:solidFill>
                  <a:srgbClr val="434343"/>
                </a:solidFill>
                <a:latin typeface="Poppins"/>
                <a:ea typeface="Poppins"/>
                <a:cs typeface="Poppins"/>
                <a:sym typeface="Poppins"/>
              </a:rPr>
              <a:t>vinho</a:t>
            </a:r>
            <a:r>
              <a:rPr b="0" i="0" lang="pt-BR" sz="1400" u="none" cap="none" strike="noStrike">
                <a:solidFill>
                  <a:srgbClr val="434343"/>
                </a:solidFill>
                <a:latin typeface="Poppins"/>
                <a:ea typeface="Poppins"/>
                <a:cs typeface="Poppins"/>
                <a:sym typeface="Poppins"/>
              </a:rPr>
              <a:t> (#a10303)</a:t>
            </a:r>
            <a:endParaRPr b="0" i="0" sz="1400" u="none" cap="none" strike="noStrike">
              <a:solidFill>
                <a:srgbClr val="434343"/>
              </a:solidFill>
              <a:latin typeface="Poppins"/>
              <a:ea typeface="Poppins"/>
              <a:cs typeface="Poppins"/>
              <a:sym typeface="Poppins"/>
            </a:endParaRPr>
          </a:p>
          <a:p>
            <a:pPr indent="-317500" lvl="0" marL="4572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O </a:t>
            </a:r>
            <a:r>
              <a:rPr b="0" i="0" lang="pt-BR" sz="1400" u="none" cap="none" strike="noStrike">
                <a:solidFill>
                  <a:srgbClr val="FBB04D"/>
                </a:solidFill>
                <a:latin typeface="Poppins"/>
                <a:ea typeface="Poppins"/>
                <a:cs typeface="Poppins"/>
                <a:sym typeface="Poppins"/>
              </a:rPr>
              <a:t>fundo</a:t>
            </a:r>
            <a:r>
              <a:rPr b="0" i="0" lang="pt-BR" sz="1400" u="none" cap="none" strike="noStrike">
                <a:solidFill>
                  <a:srgbClr val="434343"/>
                </a:solidFill>
                <a:latin typeface="Poppins"/>
                <a:ea typeface="Poppins"/>
                <a:cs typeface="Poppins"/>
                <a:sym typeface="Poppins"/>
              </a:rPr>
              <a:t> de todas as páginas deve ser </a:t>
            </a:r>
            <a:r>
              <a:rPr b="0" i="0" lang="pt-BR" sz="1400" u="sng" cap="none" strike="noStrike">
                <a:solidFill>
                  <a:srgbClr val="434343"/>
                </a:solidFill>
                <a:latin typeface="Poppins"/>
                <a:ea typeface="Poppins"/>
                <a:cs typeface="Poppins"/>
                <a:sym typeface="Poppins"/>
              </a:rPr>
              <a:t>amarelo claro</a:t>
            </a:r>
            <a:r>
              <a:rPr b="0" i="0" lang="pt-BR" sz="1400" u="none" cap="none" strike="noStrike">
                <a:solidFill>
                  <a:srgbClr val="434343"/>
                </a:solidFill>
                <a:latin typeface="Poppins"/>
                <a:ea typeface="Poppins"/>
                <a:cs typeface="Poppins"/>
                <a:sym typeface="Poppins"/>
              </a:rPr>
              <a:t> (#ffffc8)</a:t>
            </a:r>
            <a:endParaRPr b="0" i="0" sz="1400" u="none" cap="none" strike="noStrike">
              <a:solidFill>
                <a:srgbClr val="434343"/>
              </a:solidFill>
              <a:latin typeface="Poppins"/>
              <a:ea typeface="Poppins"/>
              <a:cs typeface="Poppins"/>
              <a:sym typeface="Poppins"/>
            </a:endParaRPr>
          </a:p>
          <a:p>
            <a:pPr indent="-317500" lvl="0" marL="4572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A </a:t>
            </a:r>
            <a:r>
              <a:rPr b="0" i="0" lang="pt-BR" sz="1400" u="none" cap="none" strike="noStrike">
                <a:solidFill>
                  <a:srgbClr val="FBB04D"/>
                </a:solidFill>
                <a:latin typeface="Poppins"/>
                <a:ea typeface="Poppins"/>
                <a:cs typeface="Poppins"/>
                <a:sym typeface="Poppins"/>
              </a:rPr>
              <a:t>imagem da tela de login </a:t>
            </a:r>
            <a:r>
              <a:rPr b="0" i="0" lang="pt-BR" sz="1400" u="none" cap="none" strike="noStrike">
                <a:solidFill>
                  <a:srgbClr val="434343"/>
                </a:solidFill>
                <a:latin typeface="Poppins"/>
                <a:ea typeface="Poppins"/>
                <a:cs typeface="Poppins"/>
                <a:sym typeface="Poppins"/>
              </a:rPr>
              <a:t>deve ter: </a:t>
            </a:r>
            <a:endParaRPr b="0" i="0" sz="1400" u="none" cap="none" strike="noStrike">
              <a:solidFill>
                <a:srgbClr val="434343"/>
              </a:solidFill>
              <a:latin typeface="Poppins"/>
              <a:ea typeface="Poppins"/>
              <a:cs typeface="Poppins"/>
              <a:sym typeface="Poppins"/>
            </a:endParaRPr>
          </a:p>
          <a:p>
            <a:pPr indent="-317500" lvl="1" marL="9144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6950A1"/>
                </a:solidFill>
                <a:latin typeface="Poppins"/>
                <a:ea typeface="Poppins"/>
                <a:cs typeface="Poppins"/>
                <a:sym typeface="Poppins"/>
              </a:rPr>
              <a:t>width="50"</a:t>
            </a:r>
            <a:r>
              <a:rPr b="0" i="0" lang="pt-BR" sz="1400" u="none" cap="none" strike="noStrike">
                <a:solidFill>
                  <a:srgbClr val="434343"/>
                </a:solidFill>
                <a:latin typeface="Poppins"/>
                <a:ea typeface="Poppins"/>
                <a:cs typeface="Poppins"/>
                <a:sym typeface="Poppins"/>
              </a:rPr>
              <a:t> e </a:t>
            </a:r>
            <a:r>
              <a:rPr b="0" i="0" lang="pt-BR" sz="1400" u="none" cap="none" strike="noStrike">
                <a:solidFill>
                  <a:srgbClr val="6950A1"/>
                </a:solidFill>
                <a:latin typeface="Poppins"/>
                <a:ea typeface="Poppins"/>
                <a:cs typeface="Poppins"/>
                <a:sym typeface="Poppins"/>
              </a:rPr>
              <a:t>height="50"</a:t>
            </a:r>
            <a:endParaRPr b="0" i="0" sz="1400" u="none" cap="none" strike="noStrike">
              <a:solidFill>
                <a:srgbClr val="434343"/>
              </a:solidFill>
              <a:latin typeface="Poppins"/>
              <a:ea typeface="Poppins"/>
              <a:cs typeface="Poppins"/>
              <a:sym typeface="Poppins"/>
            </a:endParaRPr>
          </a:p>
          <a:p>
            <a:pPr indent="-317500" lvl="0" marL="4572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A </a:t>
            </a:r>
            <a:r>
              <a:rPr b="0" i="0" lang="pt-BR" sz="1400" u="none" cap="none" strike="noStrike">
                <a:solidFill>
                  <a:srgbClr val="FBB04D"/>
                </a:solidFill>
                <a:latin typeface="Poppins"/>
                <a:ea typeface="Poppins"/>
                <a:cs typeface="Poppins"/>
                <a:sym typeface="Poppins"/>
              </a:rPr>
              <a:t>imagem da tela inicial </a:t>
            </a:r>
            <a:r>
              <a:rPr b="0" i="0" lang="pt-BR" sz="1400" u="none" cap="none" strike="noStrike">
                <a:solidFill>
                  <a:srgbClr val="434343"/>
                </a:solidFill>
                <a:latin typeface="Poppins"/>
                <a:ea typeface="Poppins"/>
                <a:cs typeface="Poppins"/>
                <a:sym typeface="Poppins"/>
              </a:rPr>
              <a:t>deve ter: </a:t>
            </a:r>
            <a:endParaRPr b="0" i="0" sz="1400" u="none" cap="none" strike="noStrike">
              <a:solidFill>
                <a:srgbClr val="434343"/>
              </a:solidFill>
              <a:latin typeface="Poppins"/>
              <a:ea typeface="Poppins"/>
              <a:cs typeface="Poppins"/>
              <a:sym typeface="Poppins"/>
            </a:endParaRPr>
          </a:p>
          <a:p>
            <a:pPr indent="-317500" lvl="1" marL="9144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6950A1"/>
                </a:solidFill>
                <a:latin typeface="Poppins"/>
                <a:ea typeface="Poppins"/>
                <a:cs typeface="Poppins"/>
                <a:sym typeface="Poppins"/>
              </a:rPr>
              <a:t>width="200"</a:t>
            </a:r>
            <a:r>
              <a:rPr b="0" i="0" lang="pt-BR" sz="1400" u="none" cap="none" strike="noStrike">
                <a:solidFill>
                  <a:srgbClr val="434343"/>
                </a:solidFill>
                <a:latin typeface="Poppins"/>
                <a:ea typeface="Poppins"/>
                <a:cs typeface="Poppins"/>
                <a:sym typeface="Poppins"/>
              </a:rPr>
              <a:t> e </a:t>
            </a:r>
            <a:r>
              <a:rPr b="0" i="0" lang="pt-BR" sz="1400" u="none" cap="none" strike="noStrike">
                <a:solidFill>
                  <a:srgbClr val="6950A1"/>
                </a:solidFill>
                <a:latin typeface="Poppins"/>
                <a:ea typeface="Poppins"/>
                <a:cs typeface="Poppins"/>
                <a:sym typeface="Poppins"/>
              </a:rPr>
              <a:t>height="200"</a:t>
            </a:r>
            <a:endParaRPr b="0" i="0" sz="1400" u="none" cap="none" strike="noStrike">
              <a:solidFill>
                <a:srgbClr val="434343"/>
              </a:solidFill>
              <a:latin typeface="Poppins"/>
              <a:ea typeface="Poppins"/>
              <a:cs typeface="Poppins"/>
              <a:sym typeface="Poppins"/>
            </a:endParaRPr>
          </a:p>
          <a:p>
            <a:pPr indent="-317500" lvl="0" marL="4572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Os </a:t>
            </a:r>
            <a:r>
              <a:rPr b="0" i="0" lang="pt-BR" sz="1400" u="none" cap="none" strike="noStrike">
                <a:solidFill>
                  <a:srgbClr val="FBB04D"/>
                </a:solidFill>
                <a:latin typeface="Poppins"/>
                <a:ea typeface="Poppins"/>
                <a:cs typeface="Poppins"/>
                <a:sym typeface="Poppins"/>
              </a:rPr>
              <a:t>links para </a:t>
            </a:r>
            <a:r>
              <a:rPr b="0" i="0" lang="pt-BR" sz="1400" u="sng" cap="none" strike="noStrike">
                <a:solidFill>
                  <a:schemeClr val="dk2"/>
                </a:solidFill>
                <a:latin typeface="Poppins"/>
                <a:ea typeface="Poppins"/>
                <a:cs typeface="Poppins"/>
                <a:sym typeface="Poppins"/>
              </a:rPr>
              <a:t>Voltar</a:t>
            </a:r>
            <a:r>
              <a:rPr b="0" i="0" lang="pt-BR" sz="1400" u="none" cap="none" strike="noStrike">
                <a:solidFill>
                  <a:schemeClr val="dk2"/>
                </a:solidFill>
                <a:latin typeface="Poppins"/>
                <a:ea typeface="Poppins"/>
                <a:cs typeface="Poppins"/>
                <a:sym typeface="Poppins"/>
              </a:rPr>
              <a:t> </a:t>
            </a:r>
            <a:r>
              <a:rPr b="0" i="0" lang="pt-BR" sz="1400" u="none" cap="none" strike="noStrike">
                <a:solidFill>
                  <a:srgbClr val="434343"/>
                </a:solidFill>
                <a:latin typeface="Poppins"/>
                <a:ea typeface="Poppins"/>
                <a:cs typeface="Poppins"/>
                <a:sym typeface="Poppins"/>
              </a:rPr>
              <a:t>devem ser </a:t>
            </a:r>
            <a:r>
              <a:rPr b="0" i="0" lang="pt-BR" sz="1400" u="sng" cap="none" strike="noStrike">
                <a:solidFill>
                  <a:srgbClr val="434343"/>
                </a:solidFill>
                <a:latin typeface="Poppins"/>
                <a:ea typeface="Poppins"/>
                <a:cs typeface="Poppins"/>
                <a:sym typeface="Poppins"/>
              </a:rPr>
              <a:t>cinza</a:t>
            </a:r>
            <a:endParaRPr b="0" i="0" sz="1400" u="sng" cap="none" strike="noStrike">
              <a:solidFill>
                <a:srgbClr val="434343"/>
              </a:solidFill>
              <a:latin typeface="Poppins"/>
              <a:ea typeface="Poppins"/>
              <a:cs typeface="Poppins"/>
              <a:sym typeface="Poppins"/>
            </a:endParaRPr>
          </a:p>
          <a:p>
            <a:pPr indent="-317500" lvl="0" marL="4572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O </a:t>
            </a:r>
            <a:r>
              <a:rPr b="0" i="0" lang="pt-BR" sz="1400" u="none" cap="none" strike="noStrike">
                <a:solidFill>
                  <a:srgbClr val="FBB04D"/>
                </a:solidFill>
                <a:latin typeface="Poppins"/>
                <a:ea typeface="Poppins"/>
                <a:cs typeface="Poppins"/>
                <a:sym typeface="Poppins"/>
              </a:rPr>
              <a:t>campo de senha da tela de login</a:t>
            </a:r>
            <a:r>
              <a:rPr b="0" i="0" lang="pt-BR" sz="1400" u="none" cap="none" strike="noStrike">
                <a:solidFill>
                  <a:srgbClr val="434343"/>
                </a:solidFill>
                <a:latin typeface="Poppins"/>
                <a:ea typeface="Poppins"/>
                <a:cs typeface="Poppins"/>
                <a:sym typeface="Poppins"/>
              </a:rPr>
              <a:t> deve ter o </a:t>
            </a:r>
            <a:r>
              <a:rPr b="0" i="0" lang="pt-BR" sz="1400" u="none" cap="none" strike="noStrike">
                <a:solidFill>
                  <a:srgbClr val="434343"/>
                </a:solidFill>
                <a:latin typeface="Courier New"/>
                <a:ea typeface="Courier New"/>
                <a:cs typeface="Courier New"/>
                <a:sym typeface="Courier New"/>
              </a:rPr>
              <a:t>type=password</a:t>
            </a:r>
            <a:endParaRPr b="0" i="0" sz="1400" u="none" cap="none" strike="noStrike">
              <a:solidFill>
                <a:srgbClr val="434343"/>
              </a:solidFill>
              <a:latin typeface="Courier New"/>
              <a:ea typeface="Courier New"/>
              <a:cs typeface="Courier New"/>
              <a:sym typeface="Courier New"/>
            </a:endParaRPr>
          </a:p>
          <a:p>
            <a:pPr indent="0" lvl="0" marL="914400" marR="0" rtl="0" algn="l">
              <a:lnSpc>
                <a:spcPct val="115000"/>
              </a:lnSpc>
              <a:spcBef>
                <a:spcPts val="0"/>
              </a:spcBef>
              <a:spcAft>
                <a:spcPts val="1300"/>
              </a:spcAft>
              <a:buClr>
                <a:srgbClr val="000000"/>
              </a:buClr>
              <a:buSzPts val="1200"/>
              <a:buFont typeface="Arial"/>
              <a:buNone/>
            </a:pPr>
            <a:r>
              <a:t/>
            </a:r>
            <a:endParaRPr b="1" i="0" sz="1200" u="none" cap="none" strike="noStrike">
              <a:solidFill>
                <a:srgbClr val="434343"/>
              </a:solidFill>
              <a:latin typeface="Poppins"/>
              <a:ea typeface="Poppins"/>
              <a:cs typeface="Poppins"/>
              <a:sym typeface="Poppins"/>
            </a:endParaRPr>
          </a:p>
        </p:txBody>
      </p:sp>
      <p:sp>
        <p:nvSpPr>
          <p:cNvPr id="236" name="Google Shape;236;g1e56dbe23da_0_362"/>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237" name="Google Shape;237;g1e56dbe23da_0_362"/>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Exercício 2 - Cliente</a:t>
            </a:r>
            <a:endParaRPr b="0" i="0" sz="2800" u="none" cap="none" strike="noStrike">
              <a:solidFill>
                <a:srgbClr val="6950A1"/>
              </a:solidFill>
              <a:latin typeface="Mitr SemiBold"/>
              <a:ea typeface="Mitr SemiBold"/>
              <a:cs typeface="Mitr SemiBold"/>
              <a:sym typeface="Mitr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g1e56dbe23da_0_368"/>
          <p:cNvSpPr txBox="1"/>
          <p:nvPr/>
        </p:nvSpPr>
        <p:spPr>
          <a:xfrm>
            <a:off x="653150" y="1124550"/>
            <a:ext cx="83199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pt-BR" sz="1400" u="none" cap="none" strike="noStrike">
                <a:solidFill>
                  <a:srgbClr val="434343"/>
                </a:solidFill>
                <a:latin typeface="Poppins"/>
                <a:ea typeface="Poppins"/>
                <a:cs typeface="Poppins"/>
                <a:sym typeface="Poppins"/>
              </a:rPr>
              <a:t>Sistema de Restaurante</a:t>
            </a:r>
            <a:endParaRPr b="1" i="0" sz="1400" u="none" cap="none" strike="noStrike">
              <a:solidFill>
                <a:srgbClr val="434343"/>
              </a:solidFill>
              <a:latin typeface="Poppins"/>
              <a:ea typeface="Poppins"/>
              <a:cs typeface="Poppins"/>
              <a:sym typeface="Poppins"/>
            </a:endParaRPr>
          </a:p>
          <a:p>
            <a:pPr indent="-317500" lvl="0" marL="4572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O </a:t>
            </a:r>
            <a:r>
              <a:rPr b="0" i="0" lang="pt-BR" sz="1400" u="none" cap="none" strike="noStrike">
                <a:solidFill>
                  <a:srgbClr val="FBB04D"/>
                </a:solidFill>
                <a:latin typeface="Poppins"/>
                <a:ea typeface="Poppins"/>
                <a:cs typeface="Poppins"/>
                <a:sym typeface="Poppins"/>
              </a:rPr>
              <a:t>link para avançar entre as páginas</a:t>
            </a:r>
            <a:r>
              <a:rPr b="0" i="0" lang="pt-BR" sz="1400" u="none" cap="none" strike="noStrike">
                <a:solidFill>
                  <a:srgbClr val="434343"/>
                </a:solidFill>
                <a:latin typeface="Poppins"/>
                <a:ea typeface="Poppins"/>
                <a:cs typeface="Poppins"/>
                <a:sym typeface="Poppins"/>
              </a:rPr>
              <a:t> (</a:t>
            </a:r>
            <a:r>
              <a:rPr b="0" i="0" lang="pt-BR" sz="1400" u="sng" cap="none" strike="noStrike">
                <a:solidFill>
                  <a:srgbClr val="434343"/>
                </a:solidFill>
                <a:latin typeface="Poppins"/>
                <a:ea typeface="Poppins"/>
                <a:cs typeface="Poppins"/>
                <a:sym typeface="Poppins"/>
              </a:rPr>
              <a:t>Entrar</a:t>
            </a:r>
            <a:r>
              <a:rPr b="0" i="0" lang="pt-BR" sz="1400" u="none" cap="none" strike="noStrike">
                <a:solidFill>
                  <a:srgbClr val="434343"/>
                </a:solidFill>
                <a:latin typeface="Poppins"/>
                <a:ea typeface="Poppins"/>
                <a:cs typeface="Poppins"/>
                <a:sym typeface="Poppins"/>
              </a:rPr>
              <a:t> e </a:t>
            </a:r>
            <a:r>
              <a:rPr b="0" i="0" lang="pt-BR" sz="1400" u="sng" cap="none" strike="noStrike">
                <a:solidFill>
                  <a:srgbClr val="434343"/>
                </a:solidFill>
                <a:latin typeface="Poppins"/>
                <a:ea typeface="Poppins"/>
                <a:cs typeface="Poppins"/>
                <a:sym typeface="Poppins"/>
              </a:rPr>
              <a:t>Acessar cardápio</a:t>
            </a:r>
            <a:r>
              <a:rPr b="0" i="0" lang="pt-BR" sz="1400" u="none" cap="none" strike="noStrike">
                <a:solidFill>
                  <a:srgbClr val="434343"/>
                </a:solidFill>
                <a:latin typeface="Poppins"/>
                <a:ea typeface="Poppins"/>
                <a:cs typeface="Poppins"/>
                <a:sym typeface="Poppins"/>
              </a:rPr>
              <a:t>) deve ter </a:t>
            </a:r>
            <a:r>
              <a:rPr b="0" i="0" lang="pt-BR" sz="1400" u="none" cap="none" strike="noStrike">
                <a:solidFill>
                  <a:srgbClr val="6950A1"/>
                </a:solidFill>
                <a:latin typeface="Poppins"/>
                <a:ea typeface="Poppins"/>
                <a:cs typeface="Poppins"/>
                <a:sym typeface="Poppins"/>
              </a:rPr>
              <a:t>fonte 28px  </a:t>
            </a:r>
            <a:r>
              <a:rPr b="0" i="0" lang="pt-BR" sz="1400" u="none" cap="none" strike="noStrike">
                <a:solidFill>
                  <a:srgbClr val="434343"/>
                </a:solidFill>
                <a:latin typeface="Poppins"/>
                <a:ea typeface="Poppins"/>
                <a:cs typeface="Poppins"/>
                <a:sym typeface="Poppins"/>
              </a:rPr>
              <a:t>e ser</a:t>
            </a:r>
            <a:r>
              <a:rPr b="0" i="0" lang="pt-BR" sz="1400" u="none" cap="none" strike="noStrike">
                <a:solidFill>
                  <a:srgbClr val="6950A1"/>
                </a:solidFill>
                <a:latin typeface="Poppins"/>
                <a:ea typeface="Poppins"/>
                <a:cs typeface="Poppins"/>
                <a:sym typeface="Poppins"/>
              </a:rPr>
              <a:t> negrito</a:t>
            </a:r>
            <a:endParaRPr b="0" i="0" sz="1400" u="none" cap="none" strike="noStrike">
              <a:solidFill>
                <a:srgbClr val="6950A1"/>
              </a:solidFill>
              <a:latin typeface="Poppins"/>
              <a:ea typeface="Poppins"/>
              <a:cs typeface="Poppins"/>
              <a:sym typeface="Poppins"/>
            </a:endParaRPr>
          </a:p>
          <a:p>
            <a:pPr indent="-317500" lvl="0" marL="457200" marR="0" rtl="0" algn="l">
              <a:lnSpc>
                <a:spcPct val="150000"/>
              </a:lnSpc>
              <a:spcBef>
                <a:spcPts val="0"/>
              </a:spcBef>
              <a:spcAft>
                <a:spcPts val="0"/>
              </a:spcAft>
              <a:buClr>
                <a:srgbClr val="6950A1"/>
              </a:buClr>
              <a:buSzPts val="1400"/>
              <a:buFont typeface="Poppins"/>
              <a:buChar char="●"/>
            </a:pPr>
            <a:r>
              <a:rPr b="0" i="0" lang="pt-BR" sz="1400" u="none" cap="none" strike="noStrike">
                <a:solidFill>
                  <a:srgbClr val="434343"/>
                </a:solidFill>
                <a:latin typeface="Poppins"/>
                <a:ea typeface="Poppins"/>
                <a:cs typeface="Poppins"/>
                <a:sym typeface="Poppins"/>
              </a:rPr>
              <a:t>O </a:t>
            </a:r>
            <a:r>
              <a:rPr b="0" i="0" lang="pt-BR" sz="1400" u="none" cap="none" strike="noStrike">
                <a:solidFill>
                  <a:srgbClr val="FBB04D"/>
                </a:solidFill>
                <a:latin typeface="Poppins"/>
                <a:ea typeface="Poppins"/>
                <a:cs typeface="Poppins"/>
                <a:sym typeface="Poppins"/>
              </a:rPr>
              <a:t>texto da primeira página</a:t>
            </a:r>
            <a:r>
              <a:rPr b="0" i="0" lang="pt-BR" sz="1400" u="none" cap="none" strike="noStrike">
                <a:solidFill>
                  <a:srgbClr val="434343"/>
                </a:solidFill>
                <a:latin typeface="Poppins"/>
                <a:ea typeface="Poppins"/>
                <a:cs typeface="Poppins"/>
                <a:sym typeface="Poppins"/>
              </a:rPr>
              <a:t> deve ter fonte 28px</a:t>
            </a:r>
            <a:endParaRPr b="0" i="0" sz="1400" u="none" cap="none" strike="noStrike">
              <a:solidFill>
                <a:srgbClr val="6950A1"/>
              </a:solidFill>
              <a:latin typeface="Poppins"/>
              <a:ea typeface="Poppins"/>
              <a:cs typeface="Poppins"/>
              <a:sym typeface="Poppins"/>
            </a:endParaRPr>
          </a:p>
          <a:p>
            <a:pPr indent="-317500" lvl="0" marL="4572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O </a:t>
            </a:r>
            <a:r>
              <a:rPr b="0" i="0" lang="pt-BR" sz="1400" u="none" cap="none" strike="noStrike">
                <a:solidFill>
                  <a:srgbClr val="FBB04D"/>
                </a:solidFill>
                <a:latin typeface="Poppins"/>
                <a:ea typeface="Poppins"/>
                <a:cs typeface="Poppins"/>
                <a:sym typeface="Poppins"/>
              </a:rPr>
              <a:t>título que define o tipo de item no Cardápio</a:t>
            </a:r>
            <a:r>
              <a:rPr b="0" i="0" lang="pt-BR" sz="1400" u="none" cap="none" strike="noStrike">
                <a:solidFill>
                  <a:srgbClr val="434343"/>
                </a:solidFill>
                <a:latin typeface="Poppins"/>
                <a:ea typeface="Poppins"/>
                <a:cs typeface="Poppins"/>
                <a:sym typeface="Poppins"/>
              </a:rPr>
              <a:t> deve ter </a:t>
            </a:r>
            <a:r>
              <a:rPr b="0" i="0" lang="pt-BR" sz="1400" u="none" cap="none" strike="noStrike">
                <a:solidFill>
                  <a:srgbClr val="6950A1"/>
                </a:solidFill>
                <a:latin typeface="Poppins"/>
                <a:ea typeface="Poppins"/>
                <a:cs typeface="Poppins"/>
                <a:sym typeface="Poppins"/>
              </a:rPr>
              <a:t>fonte 32px </a:t>
            </a:r>
            <a:r>
              <a:rPr b="0" i="0" lang="pt-BR" sz="1400" u="none" cap="none" strike="noStrike">
                <a:solidFill>
                  <a:srgbClr val="434343"/>
                </a:solidFill>
                <a:latin typeface="Poppins"/>
                <a:ea typeface="Poppins"/>
                <a:cs typeface="Poppins"/>
                <a:sym typeface="Poppins"/>
              </a:rPr>
              <a:t>e ser</a:t>
            </a:r>
            <a:r>
              <a:rPr b="0" i="0" lang="pt-BR" sz="1400" u="none" cap="none" strike="noStrike">
                <a:solidFill>
                  <a:srgbClr val="6950A1"/>
                </a:solidFill>
                <a:latin typeface="Poppins"/>
                <a:ea typeface="Poppins"/>
                <a:cs typeface="Poppins"/>
                <a:sym typeface="Poppins"/>
              </a:rPr>
              <a:t> negrito</a:t>
            </a:r>
            <a:endParaRPr b="0" i="0" sz="1400" u="none" cap="none" strike="noStrike">
              <a:solidFill>
                <a:srgbClr val="434343"/>
              </a:solidFill>
              <a:latin typeface="Poppins"/>
              <a:ea typeface="Poppins"/>
              <a:cs typeface="Poppins"/>
              <a:sym typeface="Poppins"/>
            </a:endParaRPr>
          </a:p>
          <a:p>
            <a:pPr indent="-317500" lvl="0" marL="4572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Os </a:t>
            </a:r>
            <a:r>
              <a:rPr b="0" i="0" lang="pt-BR" sz="1400" u="none" cap="none" strike="noStrike">
                <a:solidFill>
                  <a:srgbClr val="FBB04D"/>
                </a:solidFill>
                <a:latin typeface="Poppins"/>
                <a:ea typeface="Poppins"/>
                <a:cs typeface="Poppins"/>
                <a:sym typeface="Poppins"/>
              </a:rPr>
              <a:t>itens do cardápio</a:t>
            </a:r>
            <a:r>
              <a:rPr b="0" i="0" lang="pt-BR" sz="1400" u="none" cap="none" strike="noStrike">
                <a:solidFill>
                  <a:srgbClr val="434343"/>
                </a:solidFill>
                <a:latin typeface="Poppins"/>
                <a:ea typeface="Poppins"/>
                <a:cs typeface="Poppins"/>
                <a:sym typeface="Poppins"/>
              </a:rPr>
              <a:t> devem ter padding de 30px</a:t>
            </a:r>
            <a:endParaRPr b="0" i="0" sz="1400" u="none" cap="none" strike="noStrike">
              <a:solidFill>
                <a:srgbClr val="6950A1"/>
              </a:solidFill>
              <a:latin typeface="Poppins"/>
              <a:ea typeface="Poppins"/>
              <a:cs typeface="Poppins"/>
              <a:sym typeface="Poppins"/>
            </a:endParaRPr>
          </a:p>
          <a:p>
            <a:pPr indent="-317500" lvl="0" marL="4572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O </a:t>
            </a:r>
            <a:r>
              <a:rPr b="0" i="0" lang="pt-BR" sz="1400" u="none" cap="none" strike="noStrike">
                <a:solidFill>
                  <a:srgbClr val="FBB04D"/>
                </a:solidFill>
                <a:latin typeface="Poppins"/>
                <a:ea typeface="Poppins"/>
                <a:cs typeface="Poppins"/>
                <a:sym typeface="Poppins"/>
              </a:rPr>
              <a:t>título do item no Cardápio</a:t>
            </a:r>
            <a:r>
              <a:rPr b="0" i="0" lang="pt-BR" sz="1400" u="none" cap="none" strike="noStrike">
                <a:solidFill>
                  <a:srgbClr val="434343"/>
                </a:solidFill>
                <a:latin typeface="Poppins"/>
                <a:ea typeface="Poppins"/>
                <a:cs typeface="Poppins"/>
                <a:sym typeface="Poppins"/>
              </a:rPr>
              <a:t> deve ter </a:t>
            </a:r>
            <a:r>
              <a:rPr b="0" i="0" lang="pt-BR" sz="1400" u="none" cap="none" strike="noStrike">
                <a:solidFill>
                  <a:srgbClr val="6950A1"/>
                </a:solidFill>
                <a:latin typeface="Poppins"/>
                <a:ea typeface="Poppins"/>
                <a:cs typeface="Poppins"/>
                <a:sym typeface="Poppins"/>
              </a:rPr>
              <a:t>fonte 28px</a:t>
            </a:r>
            <a:r>
              <a:rPr b="0" i="0" lang="pt-BR" sz="1400" u="none" cap="none" strike="noStrike">
                <a:solidFill>
                  <a:srgbClr val="434343"/>
                </a:solidFill>
                <a:latin typeface="Poppins"/>
                <a:ea typeface="Poppins"/>
                <a:cs typeface="Poppins"/>
                <a:sym typeface="Poppins"/>
              </a:rPr>
              <a:t>,</a:t>
            </a:r>
            <a:r>
              <a:rPr b="0" i="0" lang="pt-BR" sz="1400" u="none" cap="none" strike="noStrike">
                <a:solidFill>
                  <a:srgbClr val="6950A1"/>
                </a:solidFill>
                <a:latin typeface="Poppins"/>
                <a:ea typeface="Poppins"/>
                <a:cs typeface="Poppins"/>
                <a:sym typeface="Poppins"/>
              </a:rPr>
              <a:t> </a:t>
            </a:r>
            <a:r>
              <a:rPr b="0" i="0" lang="pt-BR" sz="1400" u="none" cap="none" strike="noStrike">
                <a:solidFill>
                  <a:srgbClr val="434343"/>
                </a:solidFill>
                <a:latin typeface="Poppins"/>
                <a:ea typeface="Poppins"/>
                <a:cs typeface="Poppins"/>
                <a:sym typeface="Poppins"/>
              </a:rPr>
              <a:t>ser</a:t>
            </a:r>
            <a:r>
              <a:rPr b="0" i="0" lang="pt-BR" sz="1400" u="none" cap="none" strike="noStrike">
                <a:solidFill>
                  <a:srgbClr val="6950A1"/>
                </a:solidFill>
                <a:latin typeface="Poppins"/>
                <a:ea typeface="Poppins"/>
                <a:cs typeface="Poppins"/>
                <a:sym typeface="Poppins"/>
              </a:rPr>
              <a:t> sublinhado </a:t>
            </a:r>
            <a:r>
              <a:rPr b="0" i="0" lang="pt-BR" sz="1400" u="none" cap="none" strike="noStrike">
                <a:solidFill>
                  <a:srgbClr val="434343"/>
                </a:solidFill>
                <a:latin typeface="Poppins"/>
                <a:ea typeface="Poppins"/>
                <a:cs typeface="Poppins"/>
                <a:sym typeface="Poppins"/>
              </a:rPr>
              <a:t>e</a:t>
            </a:r>
            <a:r>
              <a:rPr b="0" i="0" lang="pt-BR" sz="1400" u="none" cap="none" strike="noStrike">
                <a:solidFill>
                  <a:srgbClr val="6950A1"/>
                </a:solidFill>
                <a:latin typeface="Poppins"/>
                <a:ea typeface="Poppins"/>
                <a:cs typeface="Poppins"/>
                <a:sym typeface="Poppins"/>
              </a:rPr>
              <a:t> ter padding inferior de 10px</a:t>
            </a:r>
            <a:endParaRPr b="0" i="0" sz="1400" u="none" cap="none" strike="noStrike">
              <a:solidFill>
                <a:srgbClr val="6950A1"/>
              </a:solidFill>
              <a:latin typeface="Poppins"/>
              <a:ea typeface="Poppins"/>
              <a:cs typeface="Poppins"/>
              <a:sym typeface="Poppins"/>
            </a:endParaRPr>
          </a:p>
          <a:p>
            <a:pPr indent="-317500" lvl="0" marL="4572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A </a:t>
            </a:r>
            <a:r>
              <a:rPr b="0" i="0" lang="pt-BR" sz="1400" u="none" cap="none" strike="noStrike">
                <a:solidFill>
                  <a:srgbClr val="FBB04D"/>
                </a:solidFill>
                <a:latin typeface="Poppins"/>
                <a:ea typeface="Poppins"/>
                <a:cs typeface="Poppins"/>
                <a:sym typeface="Poppins"/>
              </a:rPr>
              <a:t>descrição do item no Cardápio</a:t>
            </a:r>
            <a:r>
              <a:rPr b="0" i="0" lang="pt-BR" sz="1400" u="none" cap="none" strike="noStrike">
                <a:solidFill>
                  <a:srgbClr val="434343"/>
                </a:solidFill>
                <a:latin typeface="Poppins"/>
                <a:ea typeface="Poppins"/>
                <a:cs typeface="Poppins"/>
                <a:sym typeface="Poppins"/>
              </a:rPr>
              <a:t> deve ser </a:t>
            </a:r>
            <a:r>
              <a:rPr b="0" i="0" lang="pt-BR" sz="1400" u="none" cap="none" strike="noStrike">
                <a:solidFill>
                  <a:srgbClr val="6950A1"/>
                </a:solidFill>
                <a:latin typeface="Poppins"/>
                <a:ea typeface="Poppins"/>
                <a:cs typeface="Poppins"/>
                <a:sym typeface="Poppins"/>
              </a:rPr>
              <a:t>itálico</a:t>
            </a:r>
            <a:endParaRPr b="0" i="0" sz="1400" u="none" cap="none" strike="noStrike">
              <a:solidFill>
                <a:srgbClr val="6950A1"/>
              </a:solidFill>
              <a:latin typeface="Poppins"/>
              <a:ea typeface="Poppins"/>
              <a:cs typeface="Poppins"/>
              <a:sym typeface="Poppins"/>
            </a:endParaRPr>
          </a:p>
          <a:p>
            <a:pPr indent="-317500" lvl="0" marL="457200" marR="0" rtl="0" algn="l">
              <a:lnSpc>
                <a:spcPct val="15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O </a:t>
            </a:r>
            <a:r>
              <a:rPr b="0" i="0" lang="pt-BR" sz="1400" u="none" cap="none" strike="noStrike">
                <a:solidFill>
                  <a:srgbClr val="FBB04D"/>
                </a:solidFill>
                <a:latin typeface="Poppins"/>
                <a:ea typeface="Poppins"/>
                <a:cs typeface="Poppins"/>
                <a:sym typeface="Poppins"/>
              </a:rPr>
              <a:t>preço do Cardápio</a:t>
            </a:r>
            <a:r>
              <a:rPr b="0" i="0" lang="pt-BR" sz="1400" u="none" cap="none" strike="noStrike">
                <a:solidFill>
                  <a:srgbClr val="434343"/>
                </a:solidFill>
                <a:latin typeface="Poppins"/>
                <a:ea typeface="Poppins"/>
                <a:cs typeface="Poppins"/>
                <a:sym typeface="Poppins"/>
              </a:rPr>
              <a:t> deve ter </a:t>
            </a:r>
            <a:r>
              <a:rPr b="0" i="0" lang="pt-BR" sz="1400" u="none" cap="none" strike="noStrike">
                <a:solidFill>
                  <a:srgbClr val="6950A1"/>
                </a:solidFill>
                <a:latin typeface="Poppins"/>
                <a:ea typeface="Poppins"/>
                <a:cs typeface="Poppins"/>
                <a:sym typeface="Poppins"/>
              </a:rPr>
              <a:t>fonte 24px</a:t>
            </a:r>
            <a:endParaRPr b="0" i="0" sz="1400" u="none" cap="none" strike="noStrike">
              <a:solidFill>
                <a:srgbClr val="6950A1"/>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rgbClr val="434343"/>
              </a:solidFill>
              <a:latin typeface="Poppins"/>
              <a:ea typeface="Poppins"/>
              <a:cs typeface="Poppins"/>
              <a:sym typeface="Poppins"/>
            </a:endParaRPr>
          </a:p>
        </p:txBody>
      </p:sp>
      <p:sp>
        <p:nvSpPr>
          <p:cNvPr id="243" name="Google Shape;243;g1e56dbe23da_0_368"/>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244" name="Google Shape;244;g1e56dbe23da_0_368"/>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Exercício 2 - Cliente</a:t>
            </a:r>
            <a:endParaRPr b="0" i="0" sz="2800" u="none" cap="none" strike="noStrike">
              <a:solidFill>
                <a:srgbClr val="6950A1"/>
              </a:solidFill>
              <a:latin typeface="Mitr SemiBold"/>
              <a:ea typeface="Mitr SemiBold"/>
              <a:cs typeface="Mitr SemiBold"/>
              <a:sym typeface="Mitr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950A1"/>
        </a:solidFill>
      </p:bgPr>
    </p:bg>
    <p:spTree>
      <p:nvGrpSpPr>
        <p:cNvPr id="106" name="Shape 106"/>
        <p:cNvGrpSpPr/>
        <p:nvPr/>
      </p:nvGrpSpPr>
      <p:grpSpPr>
        <a:xfrm>
          <a:off x="0" y="0"/>
          <a:ext cx="0" cy="0"/>
          <a:chOff x="0" y="0"/>
          <a:chExt cx="0" cy="0"/>
        </a:xfrm>
      </p:grpSpPr>
      <p:sp>
        <p:nvSpPr>
          <p:cNvPr id="107" name="Google Shape;107;g1e56dbe23da_0_254"/>
          <p:cNvSpPr txBox="1"/>
          <p:nvPr/>
        </p:nvSpPr>
        <p:spPr>
          <a:xfrm>
            <a:off x="841938" y="2263938"/>
            <a:ext cx="70983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pt-BR" sz="3000" u="none" cap="none" strike="noStrike">
                <a:solidFill>
                  <a:schemeClr val="lt1"/>
                </a:solidFill>
                <a:latin typeface="Mitr SemiBold"/>
                <a:ea typeface="Mitr SemiBold"/>
                <a:cs typeface="Mitr SemiBold"/>
                <a:sym typeface="Mitr SemiBold"/>
              </a:rPr>
              <a:t>Outras tags para formulários</a:t>
            </a:r>
            <a:endParaRPr b="0" i="0" sz="3000" u="none" cap="none" strike="noStrike">
              <a:solidFill>
                <a:schemeClr val="lt1"/>
              </a:solidFill>
              <a:latin typeface="Mitr SemiBold"/>
              <a:ea typeface="Mitr SemiBold"/>
              <a:cs typeface="Mitr SemiBold"/>
              <a:sym typeface="Mitr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g1e56dbe23da_0_374"/>
          <p:cNvSpPr txBox="1"/>
          <p:nvPr/>
        </p:nvSpPr>
        <p:spPr>
          <a:xfrm>
            <a:off x="653150" y="1124550"/>
            <a:ext cx="8319900" cy="2016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rgbClr val="434343"/>
              </a:buClr>
              <a:buSzPts val="1400"/>
              <a:buFont typeface="Poppins"/>
              <a:buChar char="●"/>
            </a:pPr>
            <a:r>
              <a:rPr b="1" i="0" lang="pt-BR" sz="1400" u="none" cap="none" strike="noStrike">
                <a:solidFill>
                  <a:srgbClr val="434343"/>
                </a:solidFill>
                <a:latin typeface="Poppins"/>
                <a:ea typeface="Poppins"/>
                <a:cs typeface="Poppins"/>
                <a:sym typeface="Poppins"/>
              </a:rPr>
              <a:t>Para negrito use:</a:t>
            </a:r>
            <a:endParaRPr b="1" i="0" sz="1400" u="none" cap="none" strike="noStrike">
              <a:solidFill>
                <a:srgbClr val="434343"/>
              </a:solidFill>
              <a:latin typeface="Poppins"/>
              <a:ea typeface="Poppins"/>
              <a:cs typeface="Poppins"/>
              <a:sym typeface="Poppins"/>
            </a:endParaRPr>
          </a:p>
          <a:p>
            <a:pPr indent="-317500" lvl="1" marL="914400" marR="0" rtl="0" algn="l">
              <a:lnSpc>
                <a:spcPct val="150000"/>
              </a:lnSpc>
              <a:spcBef>
                <a:spcPts val="0"/>
              </a:spcBef>
              <a:spcAft>
                <a:spcPts val="0"/>
              </a:spcAft>
              <a:buClr>
                <a:srgbClr val="434343"/>
              </a:buClr>
              <a:buSzPts val="1400"/>
              <a:buFont typeface="Courier New"/>
              <a:buChar char="○"/>
            </a:pPr>
            <a:r>
              <a:rPr b="1" i="0" lang="pt-BR" sz="1400" u="none" cap="none" strike="noStrike">
                <a:solidFill>
                  <a:srgbClr val="434343"/>
                </a:solidFill>
                <a:latin typeface="Courier New"/>
                <a:ea typeface="Courier New"/>
                <a:cs typeface="Courier New"/>
                <a:sym typeface="Courier New"/>
              </a:rPr>
              <a:t>font-weight: bold;</a:t>
            </a:r>
            <a:endParaRPr b="1" i="0" sz="1400" u="none" cap="none" strike="noStrike">
              <a:solidFill>
                <a:srgbClr val="434343"/>
              </a:solidFill>
              <a:latin typeface="Courier New"/>
              <a:ea typeface="Courier New"/>
              <a:cs typeface="Courier New"/>
              <a:sym typeface="Courier New"/>
            </a:endParaRPr>
          </a:p>
          <a:p>
            <a:pPr indent="-317500" lvl="0" marL="457200" marR="0" rtl="0" algn="l">
              <a:lnSpc>
                <a:spcPct val="150000"/>
              </a:lnSpc>
              <a:spcBef>
                <a:spcPts val="0"/>
              </a:spcBef>
              <a:spcAft>
                <a:spcPts val="0"/>
              </a:spcAft>
              <a:buClr>
                <a:srgbClr val="434343"/>
              </a:buClr>
              <a:buSzPts val="1400"/>
              <a:buFont typeface="Poppins"/>
              <a:buChar char="●"/>
            </a:pPr>
            <a:r>
              <a:rPr b="1" i="0" lang="pt-BR" sz="1400" u="none" cap="none" strike="noStrike">
                <a:solidFill>
                  <a:srgbClr val="434343"/>
                </a:solidFill>
                <a:latin typeface="Poppins"/>
                <a:ea typeface="Poppins"/>
                <a:cs typeface="Poppins"/>
                <a:sym typeface="Poppins"/>
              </a:rPr>
              <a:t>Para itálico use:</a:t>
            </a:r>
            <a:endParaRPr b="1" i="0" sz="1400" u="none" cap="none" strike="noStrike">
              <a:solidFill>
                <a:srgbClr val="434343"/>
              </a:solidFill>
              <a:latin typeface="Poppins"/>
              <a:ea typeface="Poppins"/>
              <a:cs typeface="Poppins"/>
              <a:sym typeface="Poppins"/>
            </a:endParaRPr>
          </a:p>
          <a:p>
            <a:pPr indent="-317500" lvl="1" marL="914400" marR="0" rtl="0" algn="l">
              <a:lnSpc>
                <a:spcPct val="150000"/>
              </a:lnSpc>
              <a:spcBef>
                <a:spcPts val="0"/>
              </a:spcBef>
              <a:spcAft>
                <a:spcPts val="0"/>
              </a:spcAft>
              <a:buClr>
                <a:srgbClr val="434343"/>
              </a:buClr>
              <a:buSzPts val="1400"/>
              <a:buFont typeface="Courier New"/>
              <a:buChar char="○"/>
            </a:pPr>
            <a:r>
              <a:rPr b="1" i="0" lang="pt-BR" sz="1400" u="none" cap="none" strike="noStrike">
                <a:solidFill>
                  <a:srgbClr val="434343"/>
                </a:solidFill>
                <a:latin typeface="Courier New"/>
                <a:ea typeface="Courier New"/>
                <a:cs typeface="Courier New"/>
                <a:sym typeface="Courier New"/>
              </a:rPr>
              <a:t>font-style: italic;</a:t>
            </a:r>
            <a:endParaRPr b="1" i="0" sz="1400" u="none" cap="none" strike="noStrike">
              <a:solidFill>
                <a:srgbClr val="434343"/>
              </a:solidFill>
              <a:latin typeface="Courier New"/>
              <a:ea typeface="Courier New"/>
              <a:cs typeface="Courier New"/>
              <a:sym typeface="Courier New"/>
            </a:endParaRPr>
          </a:p>
          <a:p>
            <a:pPr indent="-317500" lvl="0" marL="457200" marR="0" rtl="0" algn="l">
              <a:lnSpc>
                <a:spcPct val="150000"/>
              </a:lnSpc>
              <a:spcBef>
                <a:spcPts val="0"/>
              </a:spcBef>
              <a:spcAft>
                <a:spcPts val="0"/>
              </a:spcAft>
              <a:buClr>
                <a:srgbClr val="434343"/>
              </a:buClr>
              <a:buSzPts val="1400"/>
              <a:buFont typeface="Poppins"/>
              <a:buChar char="●"/>
            </a:pPr>
            <a:r>
              <a:rPr b="1" i="0" lang="pt-BR" sz="1400" u="none" cap="none" strike="noStrike">
                <a:solidFill>
                  <a:srgbClr val="434343"/>
                </a:solidFill>
                <a:latin typeface="Poppins"/>
                <a:ea typeface="Poppins"/>
                <a:cs typeface="Poppins"/>
                <a:sym typeface="Poppins"/>
              </a:rPr>
              <a:t>Para texto sublinhado use:</a:t>
            </a:r>
            <a:endParaRPr b="1" i="0" sz="1400" u="none" cap="none" strike="noStrike">
              <a:solidFill>
                <a:srgbClr val="434343"/>
              </a:solidFill>
              <a:latin typeface="Poppins"/>
              <a:ea typeface="Poppins"/>
              <a:cs typeface="Poppins"/>
              <a:sym typeface="Poppins"/>
            </a:endParaRPr>
          </a:p>
          <a:p>
            <a:pPr indent="-317500" lvl="1" marL="914400" marR="0" rtl="0" algn="l">
              <a:lnSpc>
                <a:spcPct val="150000"/>
              </a:lnSpc>
              <a:spcBef>
                <a:spcPts val="0"/>
              </a:spcBef>
              <a:spcAft>
                <a:spcPts val="0"/>
              </a:spcAft>
              <a:buClr>
                <a:srgbClr val="434343"/>
              </a:buClr>
              <a:buSzPts val="1400"/>
              <a:buFont typeface="Courier New"/>
              <a:buChar char="○"/>
            </a:pPr>
            <a:r>
              <a:rPr b="1" i="0" lang="pt-BR" sz="1400" u="none" cap="none" strike="noStrike">
                <a:solidFill>
                  <a:srgbClr val="434343"/>
                </a:solidFill>
                <a:latin typeface="Courier New"/>
                <a:ea typeface="Courier New"/>
                <a:cs typeface="Courier New"/>
                <a:sym typeface="Courier New"/>
              </a:rPr>
              <a:t>text-decoration: underline;</a:t>
            </a:r>
            <a:endParaRPr b="1" i="0" sz="1400" u="none" cap="none" strike="noStrike">
              <a:solidFill>
                <a:srgbClr val="434343"/>
              </a:solidFill>
              <a:latin typeface="Courier New"/>
              <a:ea typeface="Courier New"/>
              <a:cs typeface="Courier New"/>
              <a:sym typeface="Courier New"/>
            </a:endParaRPr>
          </a:p>
        </p:txBody>
      </p:sp>
      <p:sp>
        <p:nvSpPr>
          <p:cNvPr id="250" name="Google Shape;250;g1e56dbe23da_0_374"/>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251" name="Google Shape;251;g1e56dbe23da_0_374"/>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Exercício 2 - Cliente</a:t>
            </a:r>
            <a:endParaRPr b="0" i="0" sz="2800" u="none" cap="none" strike="noStrike">
              <a:solidFill>
                <a:srgbClr val="6950A1"/>
              </a:solidFill>
              <a:latin typeface="Mitr SemiBold"/>
              <a:ea typeface="Mitr SemiBold"/>
              <a:cs typeface="Mitr SemiBold"/>
              <a:sym typeface="Mitr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950A1"/>
        </a:solidFill>
      </p:bgPr>
    </p:bg>
    <p:spTree>
      <p:nvGrpSpPr>
        <p:cNvPr id="255" name="Shape 255"/>
        <p:cNvGrpSpPr/>
        <p:nvPr/>
      </p:nvGrpSpPr>
      <p:grpSpPr>
        <a:xfrm>
          <a:off x="0" y="0"/>
          <a:ext cx="0" cy="0"/>
          <a:chOff x="0" y="0"/>
          <a:chExt cx="0" cy="0"/>
        </a:xfrm>
      </p:grpSpPr>
      <p:pic>
        <p:nvPicPr>
          <p:cNvPr id="256" name="Google Shape;256;p23"/>
          <p:cNvPicPr preferRelativeResize="0"/>
          <p:nvPr/>
        </p:nvPicPr>
        <p:blipFill rotWithShape="1">
          <a:blip r:embed="rId3">
            <a:alphaModFix/>
          </a:blip>
          <a:srcRect b="0" l="0" r="0" t="0"/>
          <a:stretch/>
        </p:blipFill>
        <p:spPr>
          <a:xfrm>
            <a:off x="3876288" y="4257725"/>
            <a:ext cx="1391421" cy="412925"/>
          </a:xfrm>
          <a:prstGeom prst="rect">
            <a:avLst/>
          </a:prstGeom>
          <a:noFill/>
          <a:ln>
            <a:noFill/>
          </a:ln>
        </p:spPr>
      </p:pic>
      <p:sp>
        <p:nvSpPr>
          <p:cNvPr id="257" name="Google Shape;257;p23"/>
          <p:cNvSpPr txBox="1"/>
          <p:nvPr/>
        </p:nvSpPr>
        <p:spPr>
          <a:xfrm>
            <a:off x="2082600" y="2171550"/>
            <a:ext cx="49788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0" i="0" lang="pt-BR" sz="4000" u="none" cap="none" strike="noStrike">
                <a:solidFill>
                  <a:schemeClr val="lt1"/>
                </a:solidFill>
                <a:latin typeface="Mitr SemiBold"/>
                <a:ea typeface="Mitr SemiBold"/>
                <a:cs typeface="Mitr SemiBold"/>
                <a:sym typeface="Mitr SemiBold"/>
              </a:rPr>
              <a:t>Obrigado!</a:t>
            </a:r>
            <a:endParaRPr b="0" i="0" sz="4000" u="none" cap="none" strike="noStrike">
              <a:solidFill>
                <a:schemeClr val="lt1"/>
              </a:solidFill>
              <a:latin typeface="Mitr SemiBold"/>
              <a:ea typeface="Mitr SemiBold"/>
              <a:cs typeface="Mitr SemiBold"/>
              <a:sym typeface="Mitr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pic>
        <p:nvPicPr>
          <p:cNvPr id="112" name="Google Shape;112;g1e56dbe23da_0_258"/>
          <p:cNvPicPr preferRelativeResize="0"/>
          <p:nvPr/>
        </p:nvPicPr>
        <p:blipFill rotWithShape="1">
          <a:blip r:embed="rId3">
            <a:alphaModFix/>
          </a:blip>
          <a:srcRect b="0" l="0" r="0" t="0"/>
          <a:stretch/>
        </p:blipFill>
        <p:spPr>
          <a:xfrm>
            <a:off x="7751450" y="4543952"/>
            <a:ext cx="993675" cy="294900"/>
          </a:xfrm>
          <a:prstGeom prst="rect">
            <a:avLst/>
          </a:prstGeom>
          <a:noFill/>
          <a:ln>
            <a:noFill/>
          </a:ln>
        </p:spPr>
      </p:pic>
      <p:sp>
        <p:nvSpPr>
          <p:cNvPr id="113" name="Google Shape;113;g1e56dbe23da_0_258"/>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114" name="Google Shape;114;g1e56dbe23da_0_258"/>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&lt;input type=”radio”&gt;</a:t>
            </a:r>
            <a:endParaRPr b="0" i="0" sz="2800" u="none" cap="none" strike="noStrike">
              <a:solidFill>
                <a:srgbClr val="6950A1"/>
              </a:solidFill>
              <a:latin typeface="Mitr SemiBold"/>
              <a:ea typeface="Mitr SemiBold"/>
              <a:cs typeface="Mitr SemiBold"/>
              <a:sym typeface="Mitr SemiBold"/>
            </a:endParaRPr>
          </a:p>
        </p:txBody>
      </p:sp>
      <p:pic>
        <p:nvPicPr>
          <p:cNvPr id="115" name="Google Shape;115;g1e56dbe23da_0_258"/>
          <p:cNvPicPr preferRelativeResize="0"/>
          <p:nvPr/>
        </p:nvPicPr>
        <p:blipFill rotWithShape="1">
          <a:blip r:embed="rId4">
            <a:alphaModFix/>
          </a:blip>
          <a:srcRect b="0" l="0" r="0" t="0"/>
          <a:stretch/>
        </p:blipFill>
        <p:spPr>
          <a:xfrm>
            <a:off x="1927775" y="3013549"/>
            <a:ext cx="5288450" cy="1765675"/>
          </a:xfrm>
          <a:prstGeom prst="rect">
            <a:avLst/>
          </a:prstGeom>
          <a:noFill/>
          <a:ln>
            <a:noFill/>
          </a:ln>
          <a:effectLst>
            <a:outerShdw blurRad="57150" rotWithShape="0" algn="bl" dir="5400000" dist="19050">
              <a:srgbClr val="000000">
                <a:alpha val="49803"/>
              </a:srgbClr>
            </a:outerShdw>
          </a:effectLst>
        </p:spPr>
      </p:pic>
      <p:sp>
        <p:nvSpPr>
          <p:cNvPr id="116" name="Google Shape;116;g1e56dbe23da_0_258"/>
          <p:cNvSpPr txBox="1"/>
          <p:nvPr/>
        </p:nvSpPr>
        <p:spPr>
          <a:xfrm>
            <a:off x="378750" y="1222450"/>
            <a:ext cx="8386500" cy="1693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rgbClr val="434343"/>
                </a:solidFill>
                <a:latin typeface="Poppins"/>
                <a:ea typeface="Poppins"/>
                <a:cs typeface="Poppins"/>
                <a:sym typeface="Poppins"/>
              </a:rPr>
              <a:t>	A tipo </a:t>
            </a:r>
            <a:r>
              <a:rPr b="1" i="0" lang="pt-BR" sz="1400" u="none" cap="none" strike="noStrike">
                <a:solidFill>
                  <a:srgbClr val="434343"/>
                </a:solidFill>
                <a:latin typeface="Poppins"/>
                <a:ea typeface="Poppins"/>
                <a:cs typeface="Poppins"/>
                <a:sym typeface="Poppins"/>
              </a:rPr>
              <a:t>radio </a:t>
            </a:r>
            <a:r>
              <a:rPr b="0" i="0" lang="pt-BR" sz="1400" u="none" cap="none" strike="noStrike">
                <a:solidFill>
                  <a:srgbClr val="434343"/>
                </a:solidFill>
                <a:latin typeface="Poppins"/>
                <a:ea typeface="Poppins"/>
                <a:cs typeface="Poppins"/>
                <a:sym typeface="Poppins"/>
              </a:rPr>
              <a:t>atribui ao input a característica de um botão de opção. Os botões de opção são normalmente apresentados em grupos de opções (uma coleção de botões de opções que descrevem um conjunto de opções relacionadas). Somente um botão de opção em um grupo pode ser selecionado ao mesmo tempo.</a:t>
            </a:r>
            <a:endParaRPr b="0" i="0" sz="1400" u="none" cap="none" strike="noStrike">
              <a:solidFill>
                <a:srgbClr val="434343"/>
              </a:solidFill>
              <a:latin typeface="Poppins"/>
              <a:ea typeface="Poppins"/>
              <a:cs typeface="Poppins"/>
              <a:sym typeface="Poppins"/>
            </a:endParaRPr>
          </a:p>
          <a:p>
            <a:pPr indent="45720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rgbClr val="434343"/>
                </a:solidFill>
                <a:latin typeface="Poppins"/>
                <a:ea typeface="Poppins"/>
                <a:cs typeface="Poppins"/>
                <a:sym typeface="Poppins"/>
              </a:rPr>
              <a:t>O grupo de rádio deve compartilhar o mesmo nome (o valor do atributo </a:t>
            </a:r>
            <a:r>
              <a:rPr b="1" i="0" lang="pt-BR" sz="1400" u="none" cap="none" strike="noStrike">
                <a:solidFill>
                  <a:srgbClr val="434343"/>
                </a:solidFill>
                <a:latin typeface="Poppins"/>
                <a:ea typeface="Poppins"/>
                <a:cs typeface="Poppins"/>
                <a:sym typeface="Poppins"/>
              </a:rPr>
              <a:t>name</a:t>
            </a:r>
            <a:r>
              <a:rPr b="0" i="0" lang="pt-BR" sz="1400" u="none" cap="none" strike="noStrike">
                <a:solidFill>
                  <a:srgbClr val="434343"/>
                </a:solidFill>
                <a:latin typeface="Poppins"/>
                <a:ea typeface="Poppins"/>
                <a:cs typeface="Poppins"/>
                <a:sym typeface="Poppins"/>
              </a:rPr>
              <a:t>) para ser tratado como um grupo.</a:t>
            </a:r>
            <a:endParaRPr b="0" i="0" sz="1400" u="none" cap="none" strike="noStrike">
              <a:solidFill>
                <a:srgbClr val="434343"/>
              </a:solidFill>
              <a:latin typeface="Poppins"/>
              <a:ea typeface="Poppins"/>
              <a:cs typeface="Poppins"/>
              <a:sym typeface="Poppins"/>
            </a:endParaRPr>
          </a:p>
          <a:p>
            <a:pPr indent="45720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rgbClr val="434343"/>
                </a:solidFill>
                <a:latin typeface="Poppins"/>
                <a:ea typeface="Poppins"/>
                <a:cs typeface="Poppins"/>
                <a:sym typeface="Poppins"/>
              </a:rPr>
              <a:t>O atributo </a:t>
            </a:r>
            <a:r>
              <a:rPr b="1" i="0" lang="pt-BR" sz="1400" u="none" cap="none" strike="noStrike">
                <a:solidFill>
                  <a:srgbClr val="434343"/>
                </a:solidFill>
                <a:latin typeface="Poppins"/>
                <a:ea typeface="Poppins"/>
                <a:cs typeface="Poppins"/>
                <a:sym typeface="Poppins"/>
              </a:rPr>
              <a:t>value </a:t>
            </a:r>
            <a:r>
              <a:rPr b="0" i="0" lang="pt-BR" sz="1400" u="none" cap="none" strike="noStrike">
                <a:solidFill>
                  <a:srgbClr val="434343"/>
                </a:solidFill>
                <a:latin typeface="Poppins"/>
                <a:ea typeface="Poppins"/>
                <a:cs typeface="Poppins"/>
                <a:sym typeface="Poppins"/>
              </a:rPr>
              <a:t>define o valor exclusivo associado a cada botão de opção.</a:t>
            </a:r>
            <a:endParaRPr b="0" i="0" sz="1400" u="none" cap="none" strike="noStrike">
              <a:solidFill>
                <a:srgbClr val="434343"/>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pic>
        <p:nvPicPr>
          <p:cNvPr id="121" name="Google Shape;121;g1e56dbe23da_0_266"/>
          <p:cNvPicPr preferRelativeResize="0"/>
          <p:nvPr/>
        </p:nvPicPr>
        <p:blipFill rotWithShape="1">
          <a:blip r:embed="rId3">
            <a:alphaModFix/>
          </a:blip>
          <a:srcRect b="0" l="0" r="0" t="0"/>
          <a:stretch/>
        </p:blipFill>
        <p:spPr>
          <a:xfrm>
            <a:off x="7751450" y="4543952"/>
            <a:ext cx="993675" cy="294900"/>
          </a:xfrm>
          <a:prstGeom prst="rect">
            <a:avLst/>
          </a:prstGeom>
          <a:noFill/>
          <a:ln>
            <a:noFill/>
          </a:ln>
        </p:spPr>
      </p:pic>
      <p:sp>
        <p:nvSpPr>
          <p:cNvPr id="122" name="Google Shape;122;g1e56dbe23da_0_266"/>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123" name="Google Shape;123;g1e56dbe23da_0_266"/>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&lt;input type=”checkbox”&gt;</a:t>
            </a:r>
            <a:endParaRPr b="0" i="0" sz="2800" u="none" cap="none" strike="noStrike">
              <a:solidFill>
                <a:srgbClr val="6950A1"/>
              </a:solidFill>
              <a:latin typeface="Mitr SemiBold"/>
              <a:ea typeface="Mitr SemiBold"/>
              <a:cs typeface="Mitr SemiBold"/>
              <a:sym typeface="Mitr SemiBold"/>
            </a:endParaRPr>
          </a:p>
        </p:txBody>
      </p:sp>
      <p:sp>
        <p:nvSpPr>
          <p:cNvPr id="124" name="Google Shape;124;g1e56dbe23da_0_266"/>
          <p:cNvSpPr txBox="1"/>
          <p:nvPr/>
        </p:nvSpPr>
        <p:spPr>
          <a:xfrm>
            <a:off x="378750" y="1222450"/>
            <a:ext cx="83865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rgbClr val="434343"/>
                </a:solidFill>
                <a:latin typeface="Poppins"/>
                <a:ea typeface="Poppins"/>
                <a:cs typeface="Poppins"/>
                <a:sym typeface="Poppins"/>
              </a:rPr>
              <a:t>	A tipo </a:t>
            </a:r>
            <a:r>
              <a:rPr b="1" i="0" lang="pt-BR" sz="1400" u="none" cap="none" strike="noStrike">
                <a:solidFill>
                  <a:srgbClr val="434343"/>
                </a:solidFill>
                <a:latin typeface="Poppins"/>
                <a:ea typeface="Poppins"/>
                <a:cs typeface="Poppins"/>
                <a:sym typeface="Poppins"/>
              </a:rPr>
              <a:t>checkbox </a:t>
            </a:r>
            <a:r>
              <a:rPr b="0" i="0" lang="pt-BR" sz="1400" u="none" cap="none" strike="noStrike">
                <a:solidFill>
                  <a:srgbClr val="434343"/>
                </a:solidFill>
                <a:latin typeface="Poppins"/>
                <a:ea typeface="Poppins"/>
                <a:cs typeface="Poppins"/>
                <a:sym typeface="Poppins"/>
              </a:rPr>
              <a:t>atribui ao input a característica de um botão seleção.</a:t>
            </a:r>
            <a:endParaRPr b="0" i="0" sz="1400" u="none" cap="none" strike="noStrike">
              <a:solidFill>
                <a:srgbClr val="434343"/>
              </a:solidFill>
              <a:latin typeface="Poppins"/>
              <a:ea typeface="Poppins"/>
              <a:cs typeface="Poppins"/>
              <a:sym typeface="Poppins"/>
            </a:endParaRPr>
          </a:p>
        </p:txBody>
      </p:sp>
      <p:pic>
        <p:nvPicPr>
          <p:cNvPr id="125" name="Google Shape;125;g1e56dbe23da_0_266"/>
          <p:cNvPicPr preferRelativeResize="0"/>
          <p:nvPr/>
        </p:nvPicPr>
        <p:blipFill rotWithShape="1">
          <a:blip r:embed="rId4">
            <a:alphaModFix/>
          </a:blip>
          <a:srcRect b="0" l="0" r="0" t="0"/>
          <a:stretch/>
        </p:blipFill>
        <p:spPr>
          <a:xfrm>
            <a:off x="1487675" y="2275999"/>
            <a:ext cx="5429250" cy="101917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pic>
        <p:nvPicPr>
          <p:cNvPr id="130" name="Google Shape;130;g1e56dbe23da_0_274"/>
          <p:cNvPicPr preferRelativeResize="0"/>
          <p:nvPr/>
        </p:nvPicPr>
        <p:blipFill rotWithShape="1">
          <a:blip r:embed="rId3">
            <a:alphaModFix/>
          </a:blip>
          <a:srcRect b="0" l="0" r="0" t="0"/>
          <a:stretch/>
        </p:blipFill>
        <p:spPr>
          <a:xfrm>
            <a:off x="7751450" y="4543952"/>
            <a:ext cx="993675" cy="294900"/>
          </a:xfrm>
          <a:prstGeom prst="rect">
            <a:avLst/>
          </a:prstGeom>
          <a:noFill/>
          <a:ln>
            <a:noFill/>
          </a:ln>
        </p:spPr>
      </p:pic>
      <p:sp>
        <p:nvSpPr>
          <p:cNvPr id="131" name="Google Shape;131;g1e56dbe23da_0_274"/>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132" name="Google Shape;132;g1e56dbe23da_0_274"/>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&lt;input type=”file”&gt;</a:t>
            </a:r>
            <a:endParaRPr b="0" i="0" sz="2800" u="none" cap="none" strike="noStrike">
              <a:solidFill>
                <a:srgbClr val="6950A1"/>
              </a:solidFill>
              <a:latin typeface="Mitr SemiBold"/>
              <a:ea typeface="Mitr SemiBold"/>
              <a:cs typeface="Mitr SemiBold"/>
              <a:sym typeface="Mitr SemiBold"/>
            </a:endParaRPr>
          </a:p>
        </p:txBody>
      </p:sp>
      <p:sp>
        <p:nvSpPr>
          <p:cNvPr id="133" name="Google Shape;133;g1e56dbe23da_0_274"/>
          <p:cNvSpPr txBox="1"/>
          <p:nvPr/>
        </p:nvSpPr>
        <p:spPr>
          <a:xfrm>
            <a:off x="378750" y="1222450"/>
            <a:ext cx="8386500" cy="615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rgbClr val="434343"/>
                </a:solidFill>
                <a:latin typeface="Poppins"/>
                <a:ea typeface="Poppins"/>
                <a:cs typeface="Poppins"/>
                <a:sym typeface="Poppins"/>
              </a:rPr>
              <a:t>	A tipo </a:t>
            </a:r>
            <a:r>
              <a:rPr b="1" i="0" lang="pt-BR" sz="1400" u="none" cap="none" strike="noStrike">
                <a:solidFill>
                  <a:srgbClr val="434343"/>
                </a:solidFill>
                <a:latin typeface="Poppins"/>
                <a:ea typeface="Poppins"/>
                <a:cs typeface="Poppins"/>
                <a:sym typeface="Poppins"/>
              </a:rPr>
              <a:t>file </a:t>
            </a:r>
            <a:r>
              <a:rPr b="0" i="0" lang="pt-BR" sz="1400" u="none" cap="none" strike="noStrike">
                <a:solidFill>
                  <a:srgbClr val="434343"/>
                </a:solidFill>
                <a:latin typeface="Poppins"/>
                <a:ea typeface="Poppins"/>
                <a:cs typeface="Poppins"/>
                <a:sym typeface="Poppins"/>
              </a:rPr>
              <a:t>atribui ao input a característica de um botão que, ao clicado, permitem que o usuário escolha um ou mais arquivos do armazenamento do dispositivo</a:t>
            </a:r>
            <a:endParaRPr b="0" i="0" sz="1400" u="none" cap="none" strike="noStrike">
              <a:solidFill>
                <a:srgbClr val="434343"/>
              </a:solidFill>
              <a:latin typeface="Poppins"/>
              <a:ea typeface="Poppins"/>
              <a:cs typeface="Poppins"/>
              <a:sym typeface="Poppins"/>
            </a:endParaRPr>
          </a:p>
        </p:txBody>
      </p:sp>
      <p:pic>
        <p:nvPicPr>
          <p:cNvPr id="134" name="Google Shape;134;g1e56dbe23da_0_274"/>
          <p:cNvPicPr preferRelativeResize="0"/>
          <p:nvPr/>
        </p:nvPicPr>
        <p:blipFill rotWithShape="1">
          <a:blip r:embed="rId4">
            <a:alphaModFix/>
          </a:blip>
          <a:srcRect b="0" l="0" r="0" t="0"/>
          <a:stretch/>
        </p:blipFill>
        <p:spPr>
          <a:xfrm>
            <a:off x="2490788" y="2507463"/>
            <a:ext cx="4162425" cy="77152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g1e56dbe23da_0_282"/>
          <p:cNvSpPr txBox="1"/>
          <p:nvPr/>
        </p:nvSpPr>
        <p:spPr>
          <a:xfrm>
            <a:off x="432925" y="1222450"/>
            <a:ext cx="80283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434343"/>
                </a:solidFill>
                <a:latin typeface="Poppins"/>
                <a:ea typeface="Poppins"/>
                <a:cs typeface="Poppins"/>
                <a:sym typeface="Poppins"/>
              </a:rPr>
              <a:t>	A tag &lt;textarea&gt; tem como objetivo ser um input de texto de dimensões maiores. Além de poder ser redimensionado. Veja no exemplo.</a:t>
            </a:r>
            <a:endParaRPr b="0" i="0" sz="1400" u="none" cap="none" strike="noStrike">
              <a:solidFill>
                <a:srgbClr val="43434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Poppins"/>
              <a:ea typeface="Poppins"/>
              <a:cs typeface="Poppins"/>
              <a:sym typeface="Poppins"/>
            </a:endParaRPr>
          </a:p>
          <a:p>
            <a:pPr indent="-317500" lvl="0" marL="457200" marR="0" rtl="0" algn="l">
              <a:lnSpc>
                <a:spcPct val="10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O textarea precisa das propriedades rows (linhas) e cols (colunas) para definir o seu tamanho.</a:t>
            </a:r>
            <a:endParaRPr b="0" i="0" sz="1400" u="none" cap="none" strike="noStrike">
              <a:solidFill>
                <a:srgbClr val="434343"/>
              </a:solidFill>
              <a:latin typeface="Poppins"/>
              <a:ea typeface="Poppins"/>
              <a:cs typeface="Poppins"/>
              <a:sym typeface="Poppins"/>
            </a:endParaRPr>
          </a:p>
          <a:p>
            <a:pPr indent="-317500" lvl="0" marL="457200" marR="0" rtl="0" algn="l">
              <a:lnSpc>
                <a:spcPct val="100000"/>
              </a:lnSpc>
              <a:spcBef>
                <a:spcPts val="0"/>
              </a:spcBef>
              <a:spcAft>
                <a:spcPts val="0"/>
              </a:spcAft>
              <a:buClr>
                <a:srgbClr val="434343"/>
              </a:buClr>
              <a:buSzPts val="1400"/>
              <a:buFont typeface="Poppins"/>
              <a:buChar char="●"/>
            </a:pPr>
            <a:r>
              <a:rPr b="0" i="0" lang="pt-BR" sz="1400" u="none" cap="none" strike="noStrike">
                <a:solidFill>
                  <a:srgbClr val="434343"/>
                </a:solidFill>
                <a:latin typeface="Poppins"/>
                <a:ea typeface="Poppins"/>
                <a:cs typeface="Poppins"/>
                <a:sym typeface="Poppins"/>
              </a:rPr>
              <a:t>Através do CSS conseguimos desabilitar o redimensionamento, utilizando a propriedade CSS</a:t>
            </a:r>
            <a:r>
              <a:rPr b="1" i="0" lang="pt-BR" sz="1400" u="none" cap="none" strike="noStrike">
                <a:solidFill>
                  <a:srgbClr val="434343"/>
                </a:solidFill>
                <a:latin typeface="Poppins"/>
                <a:ea typeface="Poppins"/>
                <a:cs typeface="Poppins"/>
                <a:sym typeface="Poppins"/>
              </a:rPr>
              <a:t> resize:</a:t>
            </a:r>
            <a:r>
              <a:rPr b="0" i="0" lang="pt-BR" sz="1400" u="none" cap="none" strike="noStrike">
                <a:solidFill>
                  <a:srgbClr val="434343"/>
                </a:solidFill>
                <a:latin typeface="Poppins"/>
                <a:ea typeface="Poppins"/>
                <a:cs typeface="Poppins"/>
                <a:sym typeface="Poppins"/>
              </a:rPr>
              <a:t>none; </a:t>
            </a:r>
            <a:endParaRPr b="0" i="0" sz="1400" u="none" cap="none" strike="noStrike">
              <a:solidFill>
                <a:srgbClr val="434343"/>
              </a:solidFill>
              <a:latin typeface="Poppins"/>
              <a:ea typeface="Poppins"/>
              <a:cs typeface="Poppins"/>
              <a:sym typeface="Poppins"/>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Poppins"/>
              <a:ea typeface="Poppins"/>
              <a:cs typeface="Poppins"/>
              <a:sym typeface="Poppins"/>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Poppins"/>
              <a:ea typeface="Poppins"/>
              <a:cs typeface="Poppins"/>
              <a:sym typeface="Poppins"/>
            </a:endParaRPr>
          </a:p>
        </p:txBody>
      </p:sp>
      <p:pic>
        <p:nvPicPr>
          <p:cNvPr id="140" name="Google Shape;140;g1e56dbe23da_0_282"/>
          <p:cNvPicPr preferRelativeResize="0"/>
          <p:nvPr/>
        </p:nvPicPr>
        <p:blipFill rotWithShape="1">
          <a:blip r:embed="rId3">
            <a:alphaModFix/>
          </a:blip>
          <a:srcRect b="0" l="0" r="0" t="0"/>
          <a:stretch/>
        </p:blipFill>
        <p:spPr>
          <a:xfrm>
            <a:off x="7751450" y="4543952"/>
            <a:ext cx="993675" cy="294900"/>
          </a:xfrm>
          <a:prstGeom prst="rect">
            <a:avLst/>
          </a:prstGeom>
          <a:noFill/>
          <a:ln>
            <a:noFill/>
          </a:ln>
        </p:spPr>
      </p:pic>
      <p:sp>
        <p:nvSpPr>
          <p:cNvPr id="141" name="Google Shape;141;g1e56dbe23da_0_282"/>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142" name="Google Shape;142;g1e56dbe23da_0_282"/>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&lt;textarea&gt;</a:t>
            </a:r>
            <a:endParaRPr b="0" i="0" sz="2800" u="none" cap="none" strike="noStrike">
              <a:solidFill>
                <a:srgbClr val="6950A1"/>
              </a:solidFill>
              <a:latin typeface="Mitr SemiBold"/>
              <a:ea typeface="Mitr SemiBold"/>
              <a:cs typeface="Mitr SemiBold"/>
              <a:sym typeface="Mitr SemiBold"/>
            </a:endParaRPr>
          </a:p>
        </p:txBody>
      </p:sp>
      <p:pic>
        <p:nvPicPr>
          <p:cNvPr id="143" name="Google Shape;143;g1e56dbe23da_0_282"/>
          <p:cNvPicPr preferRelativeResize="0"/>
          <p:nvPr/>
        </p:nvPicPr>
        <p:blipFill rotWithShape="1">
          <a:blip r:embed="rId4">
            <a:alphaModFix/>
          </a:blip>
          <a:srcRect b="0" l="0" r="0" t="0"/>
          <a:stretch/>
        </p:blipFill>
        <p:spPr>
          <a:xfrm>
            <a:off x="2599727" y="2989325"/>
            <a:ext cx="4086249" cy="172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g1e56dbe23da_0_290"/>
          <p:cNvSpPr txBox="1"/>
          <p:nvPr/>
        </p:nvSpPr>
        <p:spPr>
          <a:xfrm>
            <a:off x="432925" y="1222450"/>
            <a:ext cx="8028300" cy="12621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rPr b="0" i="0" lang="pt-BR" sz="1400" u="none" cap="none" strike="noStrike">
                <a:solidFill>
                  <a:srgbClr val="434343"/>
                </a:solidFill>
                <a:latin typeface="Poppins"/>
                <a:ea typeface="Poppins"/>
                <a:cs typeface="Poppins"/>
                <a:sym typeface="Poppins"/>
              </a:rPr>
              <a:t>O &lt;select&gt; define um input que possui algumas opções que podem ser escolhidas pelo usuário. As opções são inseridas utilizando a tag &lt;option&gt;. Veja o exemplo:</a:t>
            </a:r>
            <a:endParaRPr b="0" i="0" sz="1400" u="none" cap="none" strike="noStrike">
              <a:solidFill>
                <a:srgbClr val="434343"/>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Poppins"/>
              <a:ea typeface="Poppins"/>
              <a:cs typeface="Poppins"/>
              <a:sym typeface="Poppins"/>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Poppins"/>
              <a:ea typeface="Poppins"/>
              <a:cs typeface="Poppins"/>
              <a:sym typeface="Poppins"/>
            </a:endParaRPr>
          </a:p>
        </p:txBody>
      </p:sp>
      <p:pic>
        <p:nvPicPr>
          <p:cNvPr id="149" name="Google Shape;149;g1e56dbe23da_0_290"/>
          <p:cNvPicPr preferRelativeResize="0"/>
          <p:nvPr/>
        </p:nvPicPr>
        <p:blipFill rotWithShape="1">
          <a:blip r:embed="rId3">
            <a:alphaModFix/>
          </a:blip>
          <a:srcRect b="0" l="0" r="0" t="0"/>
          <a:stretch/>
        </p:blipFill>
        <p:spPr>
          <a:xfrm>
            <a:off x="7751450" y="4543952"/>
            <a:ext cx="993675" cy="294900"/>
          </a:xfrm>
          <a:prstGeom prst="rect">
            <a:avLst/>
          </a:prstGeom>
          <a:noFill/>
          <a:ln>
            <a:noFill/>
          </a:ln>
        </p:spPr>
      </p:pic>
      <p:sp>
        <p:nvSpPr>
          <p:cNvPr id="150" name="Google Shape;150;g1e56dbe23da_0_290"/>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151" name="Google Shape;151;g1e56dbe23da_0_290"/>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&lt;select&gt;</a:t>
            </a:r>
            <a:endParaRPr b="0" i="0" sz="2800" u="none" cap="none" strike="noStrike">
              <a:solidFill>
                <a:srgbClr val="6950A1"/>
              </a:solidFill>
              <a:latin typeface="Mitr SemiBold"/>
              <a:ea typeface="Mitr SemiBold"/>
              <a:cs typeface="Mitr SemiBold"/>
              <a:sym typeface="Mitr SemiBold"/>
            </a:endParaRPr>
          </a:p>
        </p:txBody>
      </p:sp>
      <p:pic>
        <p:nvPicPr>
          <p:cNvPr id="152" name="Google Shape;152;g1e56dbe23da_0_290"/>
          <p:cNvPicPr preferRelativeResize="0"/>
          <p:nvPr/>
        </p:nvPicPr>
        <p:blipFill rotWithShape="1">
          <a:blip r:embed="rId4">
            <a:alphaModFix/>
          </a:blip>
          <a:srcRect b="0" l="0" r="0" t="0"/>
          <a:stretch/>
        </p:blipFill>
        <p:spPr>
          <a:xfrm>
            <a:off x="2229588" y="1935900"/>
            <a:ext cx="4684825" cy="290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g1e56dbe23da_0_298"/>
          <p:cNvSpPr txBox="1"/>
          <p:nvPr/>
        </p:nvSpPr>
        <p:spPr>
          <a:xfrm>
            <a:off x="432925" y="1222450"/>
            <a:ext cx="8312100" cy="1693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rgbClr val="434343"/>
                </a:solidFill>
                <a:latin typeface="Poppins"/>
                <a:ea typeface="Poppins"/>
                <a:cs typeface="Poppins"/>
                <a:sym typeface="Poppins"/>
              </a:rPr>
              <a:t>No HTML mais antigo, a única forma de fazer um botão era através do input type button e input type submit. Depois, criaram a tag &lt;button&gt;, e através do seu type você pode definir se ele é um botão (type=”button”) ou um submit (type=”submit”). O comportamento é o mesmo de utilizar &lt;input&gt;</a:t>
            </a:r>
            <a:endParaRPr b="0" i="0" sz="1400" u="none" cap="none" strike="noStrike">
              <a:solidFill>
                <a:srgbClr val="434343"/>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Poppins"/>
              <a:ea typeface="Poppins"/>
              <a:cs typeface="Poppins"/>
              <a:sym typeface="Poppins"/>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Poppins"/>
              <a:ea typeface="Poppins"/>
              <a:cs typeface="Poppins"/>
              <a:sym typeface="Poppins"/>
            </a:endParaRPr>
          </a:p>
        </p:txBody>
      </p:sp>
      <p:pic>
        <p:nvPicPr>
          <p:cNvPr id="158" name="Google Shape;158;g1e56dbe23da_0_298"/>
          <p:cNvPicPr preferRelativeResize="0"/>
          <p:nvPr/>
        </p:nvPicPr>
        <p:blipFill rotWithShape="1">
          <a:blip r:embed="rId3">
            <a:alphaModFix/>
          </a:blip>
          <a:srcRect b="0" l="0" r="0" t="0"/>
          <a:stretch/>
        </p:blipFill>
        <p:spPr>
          <a:xfrm>
            <a:off x="7751450" y="4543952"/>
            <a:ext cx="993675" cy="294900"/>
          </a:xfrm>
          <a:prstGeom prst="rect">
            <a:avLst/>
          </a:prstGeom>
          <a:noFill/>
          <a:ln>
            <a:noFill/>
          </a:ln>
        </p:spPr>
      </p:pic>
      <p:sp>
        <p:nvSpPr>
          <p:cNvPr id="159" name="Google Shape;159;g1e56dbe23da_0_298"/>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160" name="Google Shape;160;g1e56dbe23da_0_298"/>
          <p:cNvSpPr txBox="1"/>
          <p:nvPr/>
        </p:nvSpPr>
        <p:spPr>
          <a:xfrm>
            <a:off x="653138" y="508938"/>
            <a:ext cx="709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&lt;button&gt;</a:t>
            </a:r>
            <a:endParaRPr b="0" i="0" sz="2800" u="none" cap="none" strike="noStrike">
              <a:solidFill>
                <a:srgbClr val="6950A1"/>
              </a:solidFill>
              <a:latin typeface="Mitr SemiBold"/>
              <a:ea typeface="Mitr SemiBold"/>
              <a:cs typeface="Mitr SemiBold"/>
              <a:sym typeface="Mitr SemiBold"/>
            </a:endParaRPr>
          </a:p>
        </p:txBody>
      </p:sp>
      <p:pic>
        <p:nvPicPr>
          <p:cNvPr id="161" name="Google Shape;161;g1e56dbe23da_0_298"/>
          <p:cNvPicPr preferRelativeResize="0"/>
          <p:nvPr/>
        </p:nvPicPr>
        <p:blipFill rotWithShape="1">
          <a:blip r:embed="rId4">
            <a:alphaModFix/>
          </a:blip>
          <a:srcRect b="0" l="0" r="0" t="0"/>
          <a:stretch/>
        </p:blipFill>
        <p:spPr>
          <a:xfrm>
            <a:off x="2787175" y="2620900"/>
            <a:ext cx="3941459" cy="1923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pic>
        <p:nvPicPr>
          <p:cNvPr id="166" name="Google Shape;166;g1e56dbe23da_0_306"/>
          <p:cNvPicPr preferRelativeResize="0"/>
          <p:nvPr/>
        </p:nvPicPr>
        <p:blipFill rotWithShape="1">
          <a:blip r:embed="rId3">
            <a:alphaModFix/>
          </a:blip>
          <a:srcRect b="0" l="0" r="0" t="0"/>
          <a:stretch/>
        </p:blipFill>
        <p:spPr>
          <a:xfrm>
            <a:off x="7751450" y="4543952"/>
            <a:ext cx="993675" cy="294900"/>
          </a:xfrm>
          <a:prstGeom prst="rect">
            <a:avLst/>
          </a:prstGeom>
          <a:noFill/>
          <a:ln>
            <a:noFill/>
          </a:ln>
        </p:spPr>
      </p:pic>
      <p:sp>
        <p:nvSpPr>
          <p:cNvPr id="167" name="Google Shape;167;g1e56dbe23da_0_306"/>
          <p:cNvSpPr/>
          <p:nvPr/>
        </p:nvSpPr>
        <p:spPr>
          <a:xfrm>
            <a:off x="0" y="-61625"/>
            <a:ext cx="9144000" cy="61500"/>
          </a:xfrm>
          <a:prstGeom prst="rect">
            <a:avLst/>
          </a:prstGeom>
          <a:solidFill>
            <a:srgbClr val="FBB0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6950A1"/>
              </a:highlight>
              <a:latin typeface="Arial"/>
              <a:ea typeface="Arial"/>
              <a:cs typeface="Arial"/>
              <a:sym typeface="Arial"/>
            </a:endParaRPr>
          </a:p>
        </p:txBody>
      </p:sp>
      <p:sp>
        <p:nvSpPr>
          <p:cNvPr id="168" name="Google Shape;168;g1e56dbe23da_0_306"/>
          <p:cNvSpPr txBox="1"/>
          <p:nvPr/>
        </p:nvSpPr>
        <p:spPr>
          <a:xfrm>
            <a:off x="1022838" y="1768338"/>
            <a:ext cx="7098300" cy="1111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Vamos utilizar essas tags</a:t>
            </a:r>
            <a:endParaRPr b="0" i="0" sz="2800" u="none" cap="none" strike="noStrike">
              <a:solidFill>
                <a:srgbClr val="6950A1"/>
              </a:solidFill>
              <a:latin typeface="Mitr SemiBold"/>
              <a:ea typeface="Mitr SemiBold"/>
              <a:cs typeface="Mitr SemiBold"/>
              <a:sym typeface="Mitr SemiBold"/>
            </a:endParaRPr>
          </a:p>
          <a:p>
            <a:pPr indent="0" lvl="0" marL="0" marR="0" rtl="0" algn="ctr">
              <a:lnSpc>
                <a:spcPct val="115000"/>
              </a:lnSpc>
              <a:spcBef>
                <a:spcPts val="0"/>
              </a:spcBef>
              <a:spcAft>
                <a:spcPts val="0"/>
              </a:spcAft>
              <a:buClr>
                <a:srgbClr val="000000"/>
              </a:buClr>
              <a:buSzPts val="2800"/>
              <a:buFont typeface="Arial"/>
              <a:buNone/>
            </a:pPr>
            <a:r>
              <a:rPr b="0" i="0" lang="pt-BR" sz="2800" u="none" cap="none" strike="noStrike">
                <a:solidFill>
                  <a:srgbClr val="6950A1"/>
                </a:solidFill>
                <a:latin typeface="Mitr SemiBold"/>
                <a:ea typeface="Mitr SemiBold"/>
                <a:cs typeface="Mitr SemiBold"/>
                <a:sym typeface="Mitr SemiBold"/>
              </a:rPr>
              <a:t>na prática?</a:t>
            </a:r>
            <a:endParaRPr b="0" i="0" sz="2800" u="none" cap="none" strike="noStrike">
              <a:solidFill>
                <a:srgbClr val="6950A1"/>
              </a:solidFill>
              <a:latin typeface="Mitr SemiBold"/>
              <a:ea typeface="Mitr SemiBold"/>
              <a:cs typeface="Mitr SemiBold"/>
              <a:sym typeface="Mitr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