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oppins"/>
      <p:regular r:id="rId16"/>
      <p:bold r:id="rId17"/>
      <p:italic r:id="rId18"/>
      <p:boldItalic r:id="rId19"/>
    </p:embeddedFont>
    <p:embeddedFont>
      <p:font typeface="Mitr SemiBo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htmo6n1j5wcU/JRU6wCE8sd/Uf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itrSemiBold-regular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MitrSemiBo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oppins-bold.fntdata"/><Relationship Id="rId16" Type="http://schemas.openxmlformats.org/officeDocument/2006/relationships/font" Target="fonts/Poppi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oppins-boldItalic.fntdata"/><Relationship Id="rId6" Type="http://schemas.openxmlformats.org/officeDocument/2006/relationships/slide" Target="slides/slide1.xml"/><Relationship Id="rId18" Type="http://schemas.openxmlformats.org/officeDocument/2006/relationships/font" Target="fonts/Poppi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56d69da7c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1e56d69da7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56d69da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1e56d69da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56d69da7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1e56d69da7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56d69da7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1e56d69da7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56d69da7c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1e56d69da7c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56d69da7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1e56d69da7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56d69da7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1e56d69da7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56d69da7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1e56d69da7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475" y="4196100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628475" y="1503925"/>
            <a:ext cx="497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HTML / CSS</a:t>
            </a:r>
            <a:endParaRPr b="0" i="0" sz="4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628475" y="2571750"/>
            <a:ext cx="709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Exercícios de Sedimentação</a:t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7274" y="1441850"/>
            <a:ext cx="3682225" cy="382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6288" y="4257725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/>
        </p:nvSpPr>
        <p:spPr>
          <a:xfrm>
            <a:off x="2082600" y="2171550"/>
            <a:ext cx="497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Obrigado!</a:t>
            </a:r>
            <a:endParaRPr b="0" i="0" sz="4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B04D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56d69da7c_0_137"/>
          <p:cNvSpPr txBox="1"/>
          <p:nvPr/>
        </p:nvSpPr>
        <p:spPr>
          <a:xfrm>
            <a:off x="841938" y="2263938"/>
            <a:ext cx="709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Exercícios Obrigatórios</a:t>
            </a:r>
            <a:endParaRPr b="0" i="0" sz="3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56d69da7c_0_0"/>
          <p:cNvSpPr txBox="1"/>
          <p:nvPr/>
        </p:nvSpPr>
        <p:spPr>
          <a:xfrm>
            <a:off x="653150" y="1124550"/>
            <a:ext cx="78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Crie uma formulário de cadastro</a:t>
            </a:r>
            <a:endParaRPr b="0" i="0" sz="1400" u="none" cap="none" strike="noStrike">
              <a:solidFill>
                <a:srgbClr val="3B3835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" name="Google Shape;68;g1e56d69da7c_0_0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1e56d69da7c_0_0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1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70" name="Google Shape;70;g1e56d69da7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5675" y="4664952"/>
            <a:ext cx="993675" cy="29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g1e56d69da7c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5275" y="1524750"/>
            <a:ext cx="6394339" cy="3526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56d69da7c_0_8"/>
          <p:cNvSpPr txBox="1"/>
          <p:nvPr/>
        </p:nvSpPr>
        <p:spPr>
          <a:xfrm>
            <a:off x="653150" y="1124550"/>
            <a:ext cx="7878900" cy="25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Detalhes</a:t>
            </a:r>
            <a:endParaRPr b="1" i="0" sz="1400" u="none" cap="none" strike="noStrike">
              <a:solidFill>
                <a:srgbClr val="3B3835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3B3835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Fonte: Karla</a:t>
            </a:r>
            <a:endParaRPr b="0" i="0" sz="1400" u="none" cap="none" strike="noStrike">
              <a:solidFill>
                <a:srgbClr val="3B3835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Cor de fundo: #A7D7C5</a:t>
            </a:r>
            <a:endParaRPr b="0" i="0" sz="1400" u="none" cap="none" strike="noStrike">
              <a:solidFill>
                <a:srgbClr val="3B3835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Cor do card: #f7f7f7</a:t>
            </a:r>
            <a:endParaRPr b="0" i="0" sz="1400" u="none" cap="none" strike="noStrike">
              <a:solidFill>
                <a:srgbClr val="3B3835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Cor do botão: #49b98f</a:t>
            </a:r>
            <a:endParaRPr b="0" i="0" sz="1400" u="none" cap="none" strike="noStrike">
              <a:solidFill>
                <a:srgbClr val="3B3835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O card do formulário deve ter borda arredondada e sombra</a:t>
            </a:r>
            <a:endParaRPr b="0" i="0" sz="1400" u="none" cap="none" strike="noStrike">
              <a:solidFill>
                <a:srgbClr val="3B3835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Para criar o card, limite a largura da div à 35%, por exemplo, e  use </a:t>
            </a:r>
            <a:r>
              <a:rPr b="0" i="0" lang="pt-BR" sz="1400" u="none" cap="none" strike="noStrike">
                <a:solidFill>
                  <a:srgbClr val="3B383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margin: 10em auto;</a:t>
            </a:r>
            <a:r>
              <a:rPr b="0" i="0" lang="pt-BR" sz="1400" u="none" cap="none" strike="noStrike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 O </a:t>
            </a:r>
            <a:r>
              <a:rPr b="0" i="0" lang="pt-BR" sz="1400" u="none" cap="none" strike="noStrike">
                <a:solidFill>
                  <a:srgbClr val="3B383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auto </a:t>
            </a:r>
            <a:r>
              <a:rPr b="0" i="0" lang="pt-BR" sz="1400" u="none" cap="none" strike="noStrike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irá centralizá-lo</a:t>
            </a:r>
            <a:endParaRPr b="0" i="0" sz="1400" u="none" cap="none" strike="noStrike">
              <a:solidFill>
                <a:srgbClr val="3B3835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Use </a:t>
            </a:r>
            <a:r>
              <a:rPr b="0" i="0" lang="pt-BR" sz="1400" u="none" cap="none" strike="noStrike">
                <a:solidFill>
                  <a:srgbClr val="3B383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border: none;</a:t>
            </a:r>
            <a:r>
              <a:rPr b="0" i="0" lang="pt-BR" sz="1400" u="none" cap="none" strike="noStrike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 para remover a borda padrão do botão</a:t>
            </a:r>
            <a:endParaRPr b="0" i="0" sz="1400" u="none" cap="none" strike="noStrike">
              <a:solidFill>
                <a:srgbClr val="3B3835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" name="Google Shape;77;g1e56d69da7c_0_8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1e56d69da7c_0_8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2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79" name="Google Shape;79;g1e56d69da7c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56d69da7c_0_15"/>
          <p:cNvSpPr txBox="1"/>
          <p:nvPr/>
        </p:nvSpPr>
        <p:spPr>
          <a:xfrm>
            <a:off x="653150" y="1124550"/>
            <a:ext cx="78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Crie uma página com uma lista de produtos</a:t>
            </a:r>
            <a:endParaRPr b="0" i="0" sz="1400" u="none" cap="none" strike="noStrike">
              <a:solidFill>
                <a:srgbClr val="3B3835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" name="Google Shape;85;g1e56d69da7c_0_15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1e56d69da7c_0_15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2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87" name="Google Shape;87;g1e56d69da7c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325" y="1524750"/>
            <a:ext cx="5089723" cy="3525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id="88" name="Google Shape;88;g1e56d69da7c_0_15"/>
          <p:cNvPicPr preferRelativeResize="0"/>
          <p:nvPr/>
        </p:nvPicPr>
        <p:blipFill rotWithShape="1">
          <a:blip r:embed="rId3">
            <a:alphaModFix/>
          </a:blip>
          <a:srcRect b="70303" l="38320" r="38645" t="0"/>
          <a:stretch/>
        </p:blipFill>
        <p:spPr>
          <a:xfrm>
            <a:off x="5794001" y="1929862"/>
            <a:ext cx="3040699" cy="27154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56d69da7c_0_186"/>
          <p:cNvSpPr txBox="1"/>
          <p:nvPr/>
        </p:nvSpPr>
        <p:spPr>
          <a:xfrm>
            <a:off x="841938" y="2263938"/>
            <a:ext cx="709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Exercícios Extras</a:t>
            </a:r>
            <a:endParaRPr b="0" i="0" sz="3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56d69da7c_0_68"/>
          <p:cNvSpPr txBox="1"/>
          <p:nvPr/>
        </p:nvSpPr>
        <p:spPr>
          <a:xfrm>
            <a:off x="653150" y="1124550"/>
            <a:ext cx="83199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Sistema de Restaurante</a:t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Inclua as seguintes </a:t>
            </a:r>
            <a:r>
              <a:rPr b="0" i="0" lang="pt-BR" sz="1400" u="none" cap="none" strike="noStrike">
                <a:solidFill>
                  <a:srgbClr val="FBB04D"/>
                </a:solidFill>
                <a:latin typeface="Poppins"/>
                <a:ea typeface="Poppins"/>
                <a:cs typeface="Poppins"/>
                <a:sym typeface="Poppins"/>
              </a:rPr>
              <a:t>novas 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funcionalidades: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○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Na página do Cardápio </a:t>
            </a:r>
            <a:r>
              <a:rPr b="0" i="1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já existente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inclua o link </a:t>
            </a:r>
            <a:r>
              <a:rPr b="0" i="0" lang="pt-BR" sz="1400" u="none" cap="none" strike="noStrike">
                <a:solidFill>
                  <a:srgbClr val="FBB04D"/>
                </a:solidFill>
                <a:latin typeface="Poppins"/>
                <a:ea typeface="Poppins"/>
                <a:cs typeface="Poppins"/>
                <a:sym typeface="Poppins"/>
              </a:rPr>
              <a:t>Fazer Pedido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que irá redirecionar para a página de Pedido (Figura 1)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○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Inclua a página do Pedido (Figura 2)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○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Inclua a página Efetuar Pagamento (Figura 3)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○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Inclua a página de Pedido Finalizado (Figura 4)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" name="Google Shape;99;g1e56d69da7c_0_68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1e56d69da7c_0_68"/>
          <p:cNvSpPr txBox="1"/>
          <p:nvPr/>
        </p:nvSpPr>
        <p:spPr>
          <a:xfrm>
            <a:off x="653151" y="508950"/>
            <a:ext cx="791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3 - Pedido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56d69da7c_0_74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1e56d69da7c_0_74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3 - Pedido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07" name="Google Shape;107;g1e56d69da7c_0_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3982" y="714663"/>
            <a:ext cx="2158932" cy="371416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108" name="Google Shape;108;g1e56d69da7c_0_74"/>
          <p:cNvSpPr txBox="1"/>
          <p:nvPr/>
        </p:nvSpPr>
        <p:spPr>
          <a:xfrm>
            <a:off x="769162" y="4532075"/>
            <a:ext cx="3015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Figura 1. Cardápio. Ao clicar em “Fazer Pedido” redirecionar para a Figura 6</a:t>
            </a:r>
            <a:endParaRPr b="1" i="0" sz="10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9" name="Google Shape;109;g1e56d69da7c_0_74"/>
          <p:cNvSpPr txBox="1"/>
          <p:nvPr/>
        </p:nvSpPr>
        <p:spPr>
          <a:xfrm>
            <a:off x="5424787" y="4532075"/>
            <a:ext cx="3015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Figura 2. Pedido. Ao clicar em “Efetuar Pagamento” redirecionar para a Figura 7</a:t>
            </a:r>
            <a:endParaRPr b="1" i="0" sz="10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0" name="Google Shape;110;g1e56d69da7c_0_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4224" y="1124562"/>
            <a:ext cx="3311201" cy="3445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56d69da7c_0_83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1e56d69da7c_0_83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3 - Pedido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17" name="Google Shape;117;g1e56d69da7c_0_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6474" y="1124548"/>
            <a:ext cx="2621749" cy="31736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id="118" name="Google Shape;118;g1e56d69da7c_0_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8999" y="1228825"/>
            <a:ext cx="3489125" cy="304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119" name="Google Shape;119;g1e56d69da7c_0_83"/>
          <p:cNvSpPr txBox="1"/>
          <p:nvPr/>
        </p:nvSpPr>
        <p:spPr>
          <a:xfrm>
            <a:off x="825048" y="4505825"/>
            <a:ext cx="3564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Figura 3. Pagamento. Ao clicar em “Finalizar Pagamento” redirecionar para a Figura 8</a:t>
            </a:r>
            <a:endParaRPr b="1" i="0" sz="10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0" name="Google Shape;120;g1e56d69da7c_0_83"/>
          <p:cNvSpPr txBox="1"/>
          <p:nvPr/>
        </p:nvSpPr>
        <p:spPr>
          <a:xfrm>
            <a:off x="4761260" y="4497900"/>
            <a:ext cx="3564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Figura 4. Pedido Finalizado. Ao clicar em “Voltar ao Início” redirecionar para a página inicial do cliente</a:t>
            </a:r>
            <a:endParaRPr b="1" i="0" sz="10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