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Mitr SemiBo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h6lVdIGGyq2kmLtGBI6bBtqJgU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oppins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6.xml"/><Relationship Id="rId33" Type="http://schemas.openxmlformats.org/officeDocument/2006/relationships/font" Target="fonts/MitrSemiBold-bold.fntdata"/><Relationship Id="rId10" Type="http://schemas.openxmlformats.org/officeDocument/2006/relationships/slide" Target="slides/slide5.xml"/><Relationship Id="rId32" Type="http://schemas.openxmlformats.org/officeDocument/2006/relationships/font" Target="fonts/MitrSemiBo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56b361e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e56b361e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1fdd69be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e1fdd69be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8851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e28851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2885136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e2885136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2885136b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e2885136b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Fixed: independente da rolagem de página</a:t>
            </a:r>
            <a:b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Relative: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 Com elas você pode alterar o posicionamento do elemento em relação a posição inicial dele</a:t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Absolute: Tenham cuidado ao utilizar o positon absolute pois ele deixa de fazer parte do fluxo comum do documento e o espaço destinado a ele deixa de existir no documento</a:t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2885136b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e2885136b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Fixed: independente da rolagem de página</a:t>
            </a:r>
            <a:b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Relative: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 Com elas você pode alterar o posicionamento do elemento em relação a posição inicial dele</a:t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Absolute: Tenham cuidado ao utilizar o positon absolute pois ele deixa de fazer parte do fluxo comum do documento e o espaço destinado a ele deixa de existir no documento</a:t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56b361ed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e56b361ed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2885136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e2885136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2885136b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2885136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a310afb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0a310afb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a310afb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0a310afb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a310afb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0a310afb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2885136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e2885136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2885136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e2885136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885136b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2885136b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Static: sequência lógica de um elemento após o outro</a:t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Fixed: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em relação a página </a:t>
            </a: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independente da rolagem de página</a:t>
            </a:r>
            <a:b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Relative: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pt-BR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 Com elas você pode alterar o posicionamento do elemento em relação a posição inicial dele</a:t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25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Absolute: Tenham cuidado ao utilizar o positon absolute pois ele deixa de fazer parte do fluxo comum do documento e o espaço destinado a ele deixa de existir no documento</a:t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2885136b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e2885136b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drive.google.com/file/d/1dp1qrzx1wzjPnVdIcOyKd30ipGoLZ5_s/view?usp=share_lin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figma.com/file/Pf2zk1QNiUShXGaugHCLXy/Exerc%C3%ADcio-position-relative?node-id=0%3A1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Display e Position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6b361ed8_0_0"/>
          <p:cNvSpPr txBox="1"/>
          <p:nvPr/>
        </p:nvSpPr>
        <p:spPr>
          <a:xfrm>
            <a:off x="432925" y="1146250"/>
            <a:ext cx="82764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-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z-index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é uma propriedade do CSS que especifica a ordem de sobreposição dos elementos na tela, informando um número inteiro como seu valor. 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-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eixo Z é responsável pelo cálculo e posicionamento da profundidade de um determinado elemento em relação à tela, se estará mais afastado ou mais próximo.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-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que essa propriedade tenha efeito, o elemento precisa ter a propriedade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position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definida com o valor diferente de </a:t>
            </a:r>
            <a:r>
              <a:rPr b="0" i="1" lang="pt-BR" sz="16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static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que é seu valor de posicionamento padrão.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1e56b361ed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e56b361ed8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e56b361ed8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Z-index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1fdd69be0_0_236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Obrigatórios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2885136b4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e2885136b4_0_0"/>
          <p:cNvSpPr txBox="1"/>
          <p:nvPr/>
        </p:nvSpPr>
        <p:spPr>
          <a:xfrm>
            <a:off x="653152" y="508950"/>
            <a:ext cx="79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4" name="Google Shape;134;g1e2885136b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164" y="0"/>
            <a:ext cx="3413836" cy="51434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35" name="Google Shape;135;g1e2885136b4_0_0"/>
          <p:cNvSpPr txBox="1"/>
          <p:nvPr/>
        </p:nvSpPr>
        <p:spPr>
          <a:xfrm>
            <a:off x="653150" y="1048350"/>
            <a:ext cx="49845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Desenvolva uma Landing Page para uma construtora seguindo o layout ao lado.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Roboto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principal: #0055aa;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: 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* { margin: 0; padding: 0;  border: 0; }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para remover formatação padrões do html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display: inline-block;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para colocar um elemento ao lado do outro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para centralizar o conteúdo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justify;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para justificar o texto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Imagem: </a:t>
            </a:r>
            <a:r>
              <a:rPr b="0" i="0" lang="pt-BR" sz="13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Banner</a:t>
            </a:r>
            <a:endParaRPr b="1" i="0" sz="11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2885136b4_0_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e2885136b4_0_7"/>
          <p:cNvSpPr txBox="1"/>
          <p:nvPr/>
        </p:nvSpPr>
        <p:spPr>
          <a:xfrm>
            <a:off x="653152" y="508950"/>
            <a:ext cx="79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42" name="Google Shape;142;g1e2885136b4_0_7"/>
          <p:cNvPicPr preferRelativeResize="0"/>
          <p:nvPr/>
        </p:nvPicPr>
        <p:blipFill rotWithShape="1">
          <a:blip r:embed="rId3">
            <a:alphaModFix/>
          </a:blip>
          <a:srcRect b="96797" l="0" r="0" t="0"/>
          <a:stretch/>
        </p:blipFill>
        <p:spPr>
          <a:xfrm>
            <a:off x="254763" y="3291225"/>
            <a:ext cx="8753974" cy="422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43" name="Google Shape;143;g1e2885136b4_0_7"/>
          <p:cNvSpPr txBox="1"/>
          <p:nvPr/>
        </p:nvSpPr>
        <p:spPr>
          <a:xfrm>
            <a:off x="653150" y="1048350"/>
            <a:ext cx="7866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Ao clicar nas opções do menu redirecione para a parte da página correspondente: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Início: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ir para foto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Quem somos: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ir para texto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Serviços: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ir para bloco azul com texto GERENCIAMENTO DE OBRAS…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Obras: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ir para fotos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Contato: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ir para bloco azul com informações de e-mail, telefone e endereço</a:t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2885136b4_0_22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e2885136b4_0_229"/>
          <p:cNvSpPr txBox="1"/>
          <p:nvPr/>
        </p:nvSpPr>
        <p:spPr>
          <a:xfrm>
            <a:off x="504900" y="508950"/>
            <a:ext cx="81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0" name="Google Shape;150;g1e2885136b4_0_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e2885136b4_0_229"/>
          <p:cNvSpPr txBox="1"/>
          <p:nvPr/>
        </p:nvSpPr>
        <p:spPr>
          <a:xfrm>
            <a:off x="653150" y="1124550"/>
            <a:ext cx="7837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Aplicando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position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 Site da Construtora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Menu fixo e com sombra inferior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Tag com borda arredondada nas imagens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Botão do Whatsapp flutuante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885136b4_0_22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e2885136b4_0_222"/>
          <p:cNvSpPr txBox="1"/>
          <p:nvPr/>
        </p:nvSpPr>
        <p:spPr>
          <a:xfrm>
            <a:off x="504900" y="508950"/>
            <a:ext cx="81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g1e2885136b4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e2885136b4_0_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300" y="1194125"/>
            <a:ext cx="5921390" cy="3714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56b361ed8_0_53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Extras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2885136b4_0_281"/>
          <p:cNvSpPr txBox="1"/>
          <p:nvPr/>
        </p:nvSpPr>
        <p:spPr>
          <a:xfrm>
            <a:off x="432925" y="1222450"/>
            <a:ext cx="827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Acesse o figma abaixo e siga as instruções do exercício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https://www.figma.com/file/Pf2zk1QNiUShXGaugHCLXy/Exerc%C3%ADcio-position-relative?node-id=0%3A1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0" name="Google Shape;170;g1e2885136b4_0_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e2885136b4_0_28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e2885136b4_0_28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885136b4_0_110"/>
          <p:cNvSpPr txBox="1"/>
          <p:nvPr/>
        </p:nvSpPr>
        <p:spPr>
          <a:xfrm>
            <a:off x="2735250" y="1863750"/>
            <a:ext cx="3673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Propriedade </a:t>
            </a:r>
            <a:r>
              <a:rPr b="0" i="0" lang="pt-BR" sz="4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endParaRPr b="0" i="0" sz="4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20a310afbf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0a310afbfe_0_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0a310afbfe_0_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Display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g20a310afbfe_0_2"/>
          <p:cNvSpPr txBox="1"/>
          <p:nvPr/>
        </p:nvSpPr>
        <p:spPr>
          <a:xfrm>
            <a:off x="653150" y="1222450"/>
            <a:ext cx="8112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A propriedade display define os tipos de exibição internos e externos de um elemento. O tipo externo define a participação de um elemento no layout de fluxo; o tipo interno define o layout dos filhos.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Indica a forma como os elementos HTML serão dispostos na página ou em espaços delimitados. Por essa característica, </a:t>
            </a:r>
            <a:r>
              <a:rPr b="0" i="0" lang="pt-BR" sz="16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é um recurso essencial para manter a organização dos elementos na página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Principais valores: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none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block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inline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inline-block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flex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(veremos em breve)</a:t>
            </a:r>
            <a:endParaRPr b="0" i="1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20a310afbf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0a310afbfe_0_1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0a310afbfe_0_1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Tipos de elementos HTML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g20a310afbfe_0_10"/>
          <p:cNvSpPr txBox="1"/>
          <p:nvPr/>
        </p:nvSpPr>
        <p:spPr>
          <a:xfrm>
            <a:off x="653150" y="1222450"/>
            <a:ext cx="7649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elemento em bloco ou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block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ocupa 100% da largura disponível e para ele é sempre iniciado em uma nova linha. 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Mesmo se os seus conteúdos forem de apenas uma palavra, toda a linha correspondente deverá ser reservada a cada elemento.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Exemplos: títulos (h1, h2, h3, h4, h5, h6), divs, parágrafos, etc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elementos em linha ou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inline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ocupam apenas o espaço necessário para exibir o seu conteúdo. 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Exemplos: imagens, links, span, etc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propriedade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display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permite modificar a forma como esses elementos são renderizados. Dessa forma, podemos organizá-los de diferentes maneiras na página HTML.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20a310afbfe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0a310afbfe_0_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0a310afbfe_0_1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Display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g20a310afbfe_0_18"/>
          <p:cNvSpPr txBox="1"/>
          <p:nvPr/>
        </p:nvSpPr>
        <p:spPr>
          <a:xfrm>
            <a:off x="653150" y="1222450"/>
            <a:ext cx="811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g20a310afbfe_0_18"/>
          <p:cNvSpPr txBox="1"/>
          <p:nvPr/>
        </p:nvSpPr>
        <p:spPr>
          <a:xfrm>
            <a:off x="653150" y="1222450"/>
            <a:ext cx="7746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Quando define-se um elemento com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display: none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significa que ele e os seus elementos filhos não são exibidos na tela.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Quando define-se um elemento com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display: block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significa que o elemento será posicionado em uma nova linha.</a:t>
            </a:r>
            <a:endParaRPr b="1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Utilizado  para posicionar elementos lado a lado. ao utilizar esse valor, as propriedades width (largura) e height (altura) serão ignoradas se forem definidas no código CSS.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inline-block</a:t>
            </a:r>
            <a:endParaRPr b="1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○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Com esse valor é possível organizar os elementos lado a lado e definirmos as propriedades de largura e altura, pois elas não serão ignoradas pelo navegador.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1e2885136b4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e2885136b4_0_5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e2885136b4_0_59"/>
          <p:cNvSpPr txBox="1"/>
          <p:nvPr/>
        </p:nvSpPr>
        <p:spPr>
          <a:xfrm>
            <a:off x="1022838" y="21580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2885136b4_0_160"/>
          <p:cNvSpPr txBox="1"/>
          <p:nvPr/>
        </p:nvSpPr>
        <p:spPr>
          <a:xfrm>
            <a:off x="2735250" y="1863750"/>
            <a:ext cx="3673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Propriedade </a:t>
            </a:r>
            <a:r>
              <a:rPr b="0" i="0" lang="pt-BR" sz="4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endParaRPr b="0" i="0" sz="4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2885136b4_0_164"/>
          <p:cNvSpPr txBox="1"/>
          <p:nvPr/>
        </p:nvSpPr>
        <p:spPr>
          <a:xfrm>
            <a:off x="653150" y="1124550"/>
            <a:ext cx="78378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Tem o objetivo de posicionar elementos na tela</a:t>
            </a:r>
            <a:endParaRPr b="1" i="0" sz="15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pt-BR" sz="15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 padrão de todo elemento HTML, ou seja, segue o fluxo comum da página tendo o canto superior esquerdo como referência.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fixed: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posiciona um elemento na tela de forma fixa.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O elemento aceita as propriedades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, tendo a janela do navegador como referência</a:t>
            </a:r>
            <a:endParaRPr b="0" i="0" sz="1300" u="none" cap="none" strike="noStrike">
              <a:solidFill>
                <a:srgbClr val="253A4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3A44"/>
              </a:buClr>
              <a:buSzPts val="14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sticky: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posiciona o elemento fixo em relação ao rolamento da página</a:t>
            </a:r>
            <a:endParaRPr b="0" i="0" sz="1300" u="none" cap="none" strike="noStrike">
              <a:solidFill>
                <a:srgbClr val="253A4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relative: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elemento aceita as propriedades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, tendo a posição inicial dele como referência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absolute:</a:t>
            </a:r>
            <a:r>
              <a:rPr b="1" i="0" lang="pt-BR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posiciona qualquer elemento de acordo com o elemento pai que tenha um </a:t>
            </a:r>
            <a:r>
              <a:rPr b="1" i="0" lang="pt-BR" sz="1300" u="none" cap="none" strike="noStrike">
                <a:solidFill>
                  <a:srgbClr val="253A44"/>
                </a:solidFill>
                <a:latin typeface="Courier New"/>
                <a:ea typeface="Courier New"/>
                <a:cs typeface="Courier New"/>
                <a:sym typeface="Courier New"/>
              </a:rPr>
              <a:t>position 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diferente de </a:t>
            </a:r>
            <a:r>
              <a:rPr b="1" i="0" lang="pt-BR" sz="1300" u="none" cap="none" strike="noStrike">
                <a:solidFill>
                  <a:srgbClr val="253A44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pt-BR" sz="1300" u="none" cap="none" strike="noStrike">
                <a:solidFill>
                  <a:srgbClr val="253A44"/>
                </a:solidFill>
                <a:latin typeface="Poppins"/>
                <a:ea typeface="Poppins"/>
                <a:cs typeface="Poppins"/>
                <a:sym typeface="Poppins"/>
              </a:rPr>
              <a:t>. O elemento pai é a referência</a:t>
            </a:r>
            <a:endParaRPr b="1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g1e2885136b4_0_16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e2885136b4_0_164"/>
          <p:cNvSpPr txBox="1"/>
          <p:nvPr/>
        </p:nvSpPr>
        <p:spPr>
          <a:xfrm>
            <a:off x="653151" y="508950"/>
            <a:ext cx="79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Position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g1e2885136b4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1e2885136b4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e2885136b4_0_2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e2885136b4_0_216"/>
          <p:cNvSpPr txBox="1"/>
          <p:nvPr/>
        </p:nvSpPr>
        <p:spPr>
          <a:xfrm>
            <a:off x="1022838" y="21580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