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Poppins"/>
      <p:regular r:id="rId26"/>
      <p:bold r:id="rId27"/>
      <p:italic r:id="rId28"/>
      <p:boldItalic r:id="rId29"/>
    </p:embeddedFont>
    <p:embeddedFont>
      <p:font typeface="Mitr SemiBo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2" roundtripDataSignature="AMtx7mjgaW4zz3NXIR5WoNS24RiQYRJE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Poppins-italic.fntdata"/><Relationship Id="rId27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itrSemiBold-bold.fntdata"/><Relationship Id="rId30" Type="http://schemas.openxmlformats.org/officeDocument/2006/relationships/font" Target="fonts/MitrSemiBo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2ab0291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e2ab0291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2e47f5e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e2e47f5e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2e47f5e4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e2e47f5e4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593c8bba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1e593c8bba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593c8bb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e593c8bb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593c8bba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e593c8bba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29a41cf0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e29a41cf0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29a41cf0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1e29a41cf0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29a41cf0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1e29a41cf0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29a41cf0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1e29a41cf0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2973264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e2973264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1fdd69be0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1e1fdd69be0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2ab02916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e2ab02916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2ab02916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e2ab02916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rive.google.com/file/d/1a8g1ofDoohrgOMqm5RqDBT-GSugQF2K1/view?usp=shari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s://cssgradient.io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475" y="4196100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628475" y="1503925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HTML / CSS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628475" y="2571750"/>
            <a:ext cx="7098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Flexbox</a:t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Background Gradient</a:t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7274" y="1441850"/>
            <a:ext cx="3682225" cy="382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B04D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2ab02916e_0_0"/>
          <p:cNvSpPr txBox="1"/>
          <p:nvPr/>
        </p:nvSpPr>
        <p:spPr>
          <a:xfrm>
            <a:off x="841938" y="22639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 Obrigatórios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2e47f5e46_0_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1e2e47f5e46_0_0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1</a:t>
            </a:r>
            <a:endParaRPr b="0" i="0" sz="2800" u="none" cap="none" strike="noStrike">
              <a:solidFill>
                <a:srgbClr val="6950A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2" name="Google Shape;132;g1e2e47f5e4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9463" y="1478425"/>
            <a:ext cx="6713224" cy="3587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33" name="Google Shape;133;g1e2e47f5e46_0_0"/>
          <p:cNvSpPr txBox="1"/>
          <p:nvPr/>
        </p:nvSpPr>
        <p:spPr>
          <a:xfrm>
            <a:off x="686175" y="1058500"/>
            <a:ext cx="77598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Crie uma Landing page de acordo com o layout abaixo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2e47f5e46_0_7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1e2e47f5e46_0_7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1</a:t>
            </a:r>
            <a:endParaRPr b="0" i="0" sz="2800" u="none" cap="none" strike="noStrike">
              <a:solidFill>
                <a:srgbClr val="6950A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g1e2e47f5e46_0_7"/>
          <p:cNvSpPr txBox="1"/>
          <p:nvPr/>
        </p:nvSpPr>
        <p:spPr>
          <a:xfrm>
            <a:off x="686175" y="1210900"/>
            <a:ext cx="7759800" cy="26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"/>
              <a:buChar char="●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Fonte: Poppins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"/>
              <a:buChar char="●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Imagem: </a:t>
            </a:r>
            <a:r>
              <a:rPr b="0" i="0" lang="pt-BR" sz="1600" u="sng" cap="none" strike="noStrike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image.png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Gradiente: </a:t>
            </a:r>
            <a:r>
              <a:rPr b="0" i="0" lang="pt-BR" sz="16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linear-gradient(243.36deg, #7526f59e 0%, #7f38f329 22.93%, #f5f5f51f 98%);</a:t>
            </a:r>
            <a:endParaRPr b="0" i="0" sz="16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ourier New"/>
              <a:buChar char="●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Cor do </a:t>
            </a:r>
            <a:r>
              <a:rPr b="1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Olá, cliente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r>
              <a:rPr b="0" i="0" lang="pt-BR" sz="16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#AE218F;</a:t>
            </a:r>
            <a:endParaRPr b="0" i="0" sz="16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ourier New"/>
              <a:buChar char="●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Botão sólido: </a:t>
            </a:r>
            <a:r>
              <a:rPr b="0" i="0" lang="pt-BR" sz="16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#9D6DEC</a:t>
            </a:r>
            <a:endParaRPr b="0" i="0" sz="16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ourier New"/>
              <a:buChar char="●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Botão branco: </a:t>
            </a:r>
            <a:r>
              <a:rPr b="0" i="0" lang="pt-BR" sz="16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#6100FF</a:t>
            </a:r>
            <a:endParaRPr b="0" i="0" sz="16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ourier New"/>
              <a:buChar char="●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Tamanho de fonte do título:</a:t>
            </a:r>
            <a:r>
              <a:rPr b="0" i="0" lang="pt-BR" sz="16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2rem;</a:t>
            </a:r>
            <a:endParaRPr b="0" i="0" sz="16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593c8bba9_0_58"/>
          <p:cNvSpPr txBox="1"/>
          <p:nvPr/>
        </p:nvSpPr>
        <p:spPr>
          <a:xfrm>
            <a:off x="841938" y="22639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 Extras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593c8bba9_0_0"/>
          <p:cNvSpPr txBox="1"/>
          <p:nvPr/>
        </p:nvSpPr>
        <p:spPr>
          <a:xfrm>
            <a:off x="653150" y="1124550"/>
            <a:ext cx="83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Card Linkedin</a:t>
            </a:r>
            <a:endParaRPr b="0" i="0" sz="12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1" name="Google Shape;151;g1e593c8bba9_0_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1e593c8bba9_0_0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2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53" name="Google Shape;153;g1e593c8bba9_0_0"/>
          <p:cNvPicPr preferRelativeResize="0"/>
          <p:nvPr/>
        </p:nvPicPr>
        <p:blipFill rotWithShape="1">
          <a:blip r:embed="rId3">
            <a:alphaModFix/>
          </a:blip>
          <a:srcRect b="0" l="5422" r="5971" t="0"/>
          <a:stretch/>
        </p:blipFill>
        <p:spPr>
          <a:xfrm>
            <a:off x="1084213" y="1704425"/>
            <a:ext cx="6975575" cy="3227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593c8bba9_0_7"/>
          <p:cNvSpPr txBox="1"/>
          <p:nvPr/>
        </p:nvSpPr>
        <p:spPr>
          <a:xfrm>
            <a:off x="653150" y="1124550"/>
            <a:ext cx="83199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Use uma foto sua e o seu nome 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Ao clicar no botão Linkedin deve redirecionar para o seu Linkedin (use um link &lt;a&gt; estilizado para parecer um botão)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Fundo cinza</a:t>
            </a:r>
            <a:r>
              <a:rPr b="0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:#dedede</a:t>
            </a:r>
            <a:endParaRPr b="0" i="0" sz="1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Código do azul:  </a:t>
            </a:r>
            <a:r>
              <a:rPr b="0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#0a66c2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Use </a:t>
            </a:r>
            <a:r>
              <a:rPr b="0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object-fit: cover; border-radius: 50%; 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 valores iguais na altura e na largura para deixar a imagem redonda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9" name="Google Shape;159;g1e593c8bba9_0_7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e593c8bba9_0_7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2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288" y="4257725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 txBox="1"/>
          <p:nvPr/>
        </p:nvSpPr>
        <p:spPr>
          <a:xfrm>
            <a:off x="2082600" y="2171550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Obrigado!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g1e29a41cf0e_0_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1e29a41cf0e_0_118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1e29a41cf0e_0_118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Flexbox</a:t>
            </a:r>
            <a:endParaRPr b="0" i="0" sz="2800" u="none" cap="none" strike="noStrike">
              <a:solidFill>
                <a:srgbClr val="6950A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5" name="Google Shape;65;g1e29a41cf0e_0_1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975" y="1704963"/>
            <a:ext cx="3495675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g1e29a41cf0e_0_1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2850" y="1738300"/>
            <a:ext cx="3562350" cy="16668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g1e29a41cf0e_0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1e29a41cf0e_0_9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1e29a41cf0e_0_90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order</a:t>
            </a:r>
            <a:endParaRPr b="0" i="0" sz="2800" u="none" cap="none" strike="noStrike">
              <a:solidFill>
                <a:srgbClr val="6950A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Google Shape;74;g1e29a41cf0e_0_90"/>
          <p:cNvSpPr txBox="1"/>
          <p:nvPr/>
        </p:nvSpPr>
        <p:spPr>
          <a:xfrm>
            <a:off x="653150" y="1222450"/>
            <a:ext cx="35400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Por padrão, a ordem dos itens no container flex iniciam com 0. Com esta propriedade é possível controlar a ordem com que eles irão aparecer no container.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5" name="Google Shape;75;g1e29a41cf0e_0_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0875" y="1028688"/>
            <a:ext cx="3533775" cy="3086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g1e29a41cf0e_0_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1e29a41cf0e_0_99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1e29a41cf0e_0_99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flex-grow</a:t>
            </a:r>
            <a:endParaRPr b="0" i="0" sz="2800" u="none" cap="none" strike="noStrike">
              <a:solidFill>
                <a:srgbClr val="6950A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" name="Google Shape;83;g1e29a41cf0e_0_99"/>
          <p:cNvSpPr txBox="1"/>
          <p:nvPr/>
        </p:nvSpPr>
        <p:spPr>
          <a:xfrm>
            <a:off x="653138" y="1215375"/>
            <a:ext cx="7970700" cy="2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Determina a quantidade de espaço disponível dentro do contêiner flexível que o item deve ocupar. Aceita um valor sem unidade que serve de proporção. 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Se todos os itens forem flex-grow definidos como 1, o espaço restante no contêiner será distribuído igualmente para todos os filhos. Se um dos filhos tiver um valor de 2, esse filho tentará ocupar o dobro do espaço de qualquer um dos outros.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4" name="Google Shape;84;g1e29a41cf0e_0_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66825" y="3379625"/>
            <a:ext cx="3743325" cy="1543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1e29a41cf0e_0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e29a41cf0e_0_108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1e29a41cf0e_0_108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align-self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92" name="Google Shape;92;g1e29a41cf0e_0_108"/>
          <p:cNvSpPr txBox="1"/>
          <p:nvPr/>
        </p:nvSpPr>
        <p:spPr>
          <a:xfrm>
            <a:off x="653150" y="1222450"/>
            <a:ext cx="79707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Permite que o alinhamento padrão (ou aquele especificado por align-items) seja substituído por itens flexíveis individuais.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3" name="Google Shape;93;g1e29a41cf0e_0_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8425" y="2438513"/>
            <a:ext cx="3667125" cy="1971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g1e29732642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1e29732642b_0_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1e29732642b_0_0"/>
          <p:cNvSpPr txBox="1"/>
          <p:nvPr/>
        </p:nvSpPr>
        <p:spPr>
          <a:xfrm>
            <a:off x="1022838" y="21580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Vamos ver na prática?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1fdd69be0_0_236"/>
          <p:cNvSpPr txBox="1"/>
          <p:nvPr/>
        </p:nvSpPr>
        <p:spPr>
          <a:xfrm>
            <a:off x="841938" y="22639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Background Gradient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g1e2ab02916e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1e2ab02916e_0_8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1e2ab02916e_0_8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Gradient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13" name="Google Shape;113;g1e2ab02916e_0_8"/>
          <p:cNvSpPr txBox="1"/>
          <p:nvPr/>
        </p:nvSpPr>
        <p:spPr>
          <a:xfrm>
            <a:off x="653150" y="1222450"/>
            <a:ext cx="7970700" cy="3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Os gradientes CSS permitem exibir transições suaves entre duas ou mais cores especificadas. 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Exemplos: 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2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background: linear-gradient(direction, color-stop1, color-stop2, ...);</a:t>
            </a:r>
            <a:endParaRPr b="1" i="0" sz="12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2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background: linear-gradient(red, yellow);</a:t>
            </a:r>
            <a:endParaRPr b="1" i="0" sz="12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2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background: linear-gradient(to right, red , yellow);</a:t>
            </a:r>
            <a:endParaRPr b="1" i="0" sz="12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2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background: linear-gradient(to bottom right, red, yellow);</a:t>
            </a:r>
            <a:endParaRPr b="1" i="0" sz="12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2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/* definindo por grau */</a:t>
            </a:r>
            <a:endParaRPr b="1" i="0" sz="1200" u="none" cap="none" strike="noStrike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2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background: linear-gradient(243.36deg, rgba(117, 38, 245, 0.62) 0%, rgba(127, 56, 243, 0.16) 22.93%, rgba(245, 245, 245, 0.12) 98%);</a:t>
            </a:r>
            <a:endParaRPr b="1" i="0" sz="12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Gerador de gradiente: </a:t>
            </a:r>
            <a:r>
              <a:rPr b="0" i="0" lang="pt-BR" sz="1400" u="sng" cap="none" strike="noStrike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CSS Gradient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1e2ab02916e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1e2ab02916e_0_23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1e2ab02916e_0_23"/>
          <p:cNvSpPr txBox="1"/>
          <p:nvPr/>
        </p:nvSpPr>
        <p:spPr>
          <a:xfrm>
            <a:off x="1022838" y="21580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Vamos ver na prática?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