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oppins"/>
      <p:regular r:id="rId44"/>
      <p:bold r:id="rId45"/>
      <p:italic r:id="rId46"/>
      <p:boldItalic r:id="rId47"/>
    </p:embeddedFont>
    <p:embeddedFont>
      <p:font typeface="Mitr SemiBo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0" roundtripDataSignature="AMtx7miYFGqmY6bkgjvd4KhoxZSsrP1f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Poppins-regular.fntdata"/><Relationship Id="rId43" Type="http://schemas.openxmlformats.org/officeDocument/2006/relationships/slide" Target="slides/slide38.xml"/><Relationship Id="rId46" Type="http://schemas.openxmlformats.org/officeDocument/2006/relationships/font" Target="fonts/Poppins-italic.fntdata"/><Relationship Id="rId45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itrSemiBold-regular.fntdata"/><Relationship Id="rId47" Type="http://schemas.openxmlformats.org/officeDocument/2006/relationships/font" Target="fonts/Poppins-boldItalic.fntdata"/><Relationship Id="rId49" Type="http://schemas.openxmlformats.org/officeDocument/2006/relationships/font" Target="fonts/Mitr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controle de versão protege o código-fonte contra catástrofes e a possível degradação causada por erro humano e consequências ruins.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controle de versão protege o código-fonte contra catástrofes e a possível degradação causada por erro humano e consequências ruins.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.to/ruppysuppy/beautify-your-github-profile-like-a-pro-5093" TargetMode="External"/><Relationship Id="rId4" Type="http://schemas.openxmlformats.org/officeDocument/2006/relationships/hyperlink" Target="https://rogerdudler.github.io/git-guide/" TargetMode="External"/><Relationship Id="rId5" Type="http://schemas.openxmlformats.org/officeDocument/2006/relationships/hyperlink" Target="https://github.com/rahuldkjain/github-profile-readme-generator" TargetMode="External"/><Relationship Id="rId6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61310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GIT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Branches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583125" y="1150050"/>
            <a:ext cx="7600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 desenvolvedor trabalhando em um grande projeto nunca deverá fazer commits (publicações de código) direto na main. É importante que seja seguida a hierarquia, de modo que a main somente receba código testado e funcionando.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Uma branch pode ter o seu conteúdo mesclado com outra branch. Dessa forma, todo o conteúdo novo que foi modificado na branch que está solicitando o merge vai substituir o conteúdo antigo na branch que está recebendo o merge. Criando uma nova versão no histórico desta branch.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Veja a imagem no próximo slide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1117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Branches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583125" y="1150050"/>
            <a:ext cx="7600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Em um fluxo padrão de código, geralmente se respeita a seguinte ordem de merge: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Branch de Desenvolvimento de Task -&gt; Develop -&gt; Staging -&gt; Main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É bastante comum que se espere juntar algumas features na develop antes de ir para staging e que sejam testadas antes de ir para a main.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Os quatro estágios do Git 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583125" y="1150050"/>
            <a:ext cx="7600200" cy="30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git possui 4 principais estágios. São eles: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workspace: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Onde o código está sendo trabalhado pelo desenvolvedor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staging: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Estágio de preparação onde se adicionam arquivos a serem commitados.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repositório local: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Local onde os arquivos se tornam parte de um histórico git. Eles recebem um hash para identificar o commit e são versionados.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repositório remoto: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Local que funciona exatamente igual ao repositório local, mas que está publicado na web. De forma que você vai subir os commits para uma plataforma (github) e eles ficarão acessíveis a outros desenvolvedores.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Workflow do git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53" name="Google Shape;15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9000" y="1013413"/>
            <a:ext cx="5386005" cy="382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Commits Semânticos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60" name="Google Shape;1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653150" y="1184125"/>
            <a:ext cx="79392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Definir um estilo para a mensagem do </a:t>
            </a:r>
            <a:r>
              <a:rPr b="1" i="0" lang="pt-BR" sz="1600" u="sng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commit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 nome de </a:t>
            </a:r>
            <a:r>
              <a:rPr b="1" i="0" lang="pt-BR" sz="1600" u="sng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branch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os tornam mais entendíveis para a equipe de desenvolvimento.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Formato Commit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[tipo]([escopo]): [mensagem]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feat: add hat wobble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^--^  ^------------^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|     |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|     +-&gt; Mensagem usando o presente como tempo verbal.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+-------&gt; Tipo: chore, docs, feat, fix, refactor, style ou test.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Tipos de Commit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653150" y="1184125"/>
            <a:ext cx="7203000" cy="4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feat: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incluir de uma nova funcionalidade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fix: 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corrigir de bug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chore: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atualizar tarefas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update: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atualizar pequenas coisas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wip: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work in progress - tarefa em andamento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refactor: 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refatorar o código sem impacto no seu funcionamento (renomeando uma variável, por exemplo)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hotfix: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corrigir bug para o ambiente de produção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revert: 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reverter código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test: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adicionar testes ausentes e/ou testes de refatoração sem alteração no funcionamento do código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docs: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alterar documentação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style: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formatar o código fonte sem impacto no funcionamento do código (falta de ponto e vírgula, por exemplo)</a:t>
            </a:r>
            <a:endParaRPr b="0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/>
        </p:nvSpPr>
        <p:spPr>
          <a:xfrm>
            <a:off x="1022838" y="1832988"/>
            <a:ext cx="709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Tendo explicado tudo isso… Vamos entender os principais comandos do git.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Comandos do git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583125" y="1150050"/>
            <a:ext cx="760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criar um novo repositório local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 rotWithShape="1">
          <a:blip r:embed="rId4">
            <a:alphaModFix/>
          </a:blip>
          <a:srcRect b="31671" l="17196" r="50817" t="53416"/>
          <a:stretch/>
        </p:blipFill>
        <p:spPr>
          <a:xfrm>
            <a:off x="583125" y="1765650"/>
            <a:ext cx="1076701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/>
        </p:nvSpPr>
        <p:spPr>
          <a:xfrm>
            <a:off x="583125" y="2263950"/>
            <a:ext cx="760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criar uma cópia de trabalho de um repositório online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5">
            <a:alphaModFix/>
          </a:blip>
          <a:srcRect b="36748" l="8957" r="9081" t="38130"/>
          <a:stretch/>
        </p:blipFill>
        <p:spPr>
          <a:xfrm>
            <a:off x="583125" y="2812775"/>
            <a:ext cx="7168324" cy="76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Comandos do git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583125" y="1150050"/>
            <a:ext cx="760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adicionar arquivos na staging area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4">
            <a:alphaModFix/>
          </a:blip>
          <a:srcRect b="24376" l="9264" r="65608" t="40335"/>
          <a:stretch/>
        </p:blipFill>
        <p:spPr>
          <a:xfrm>
            <a:off x="583125" y="1698950"/>
            <a:ext cx="1785275" cy="8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/>
        </p:nvSpPr>
        <p:spPr>
          <a:xfrm>
            <a:off x="583125" y="2769275"/>
            <a:ext cx="760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fazer um commit da staging area atual para o repositório local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 rotWithShape="1">
          <a:blip r:embed="rId5">
            <a:alphaModFix/>
          </a:blip>
          <a:srcRect b="30989" l="9117" r="49195" t="47459"/>
          <a:stretch/>
        </p:blipFill>
        <p:spPr>
          <a:xfrm>
            <a:off x="583125" y="3384875"/>
            <a:ext cx="3811799" cy="5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 txBox="1"/>
          <p:nvPr/>
        </p:nvSpPr>
        <p:spPr>
          <a:xfrm>
            <a:off x="583125" y="3973525"/>
            <a:ext cx="760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Importante!!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Sempre escreva uma mensagem de commit que descreva bem, mas de forma sucinta, o que estas modificações representam.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1022838" y="2263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Alguém sabe me falar o que é o Git?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Comandos do git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583125" y="1150050"/>
            <a:ext cx="760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subir o seu repositório local para o repositório remoto. Troque o nome main pelo nome da branch que deseja subir as modificações.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583125" y="2769275"/>
            <a:ext cx="760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 você não clonou um repositório remoto e deseja conectar o seu repositório local a um repositório remoto, use o seguinte comando.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583125" y="2267463"/>
            <a:ext cx="7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4">
            <a:alphaModFix/>
          </a:blip>
          <a:srcRect b="30598" l="9435" r="63864" t="47851"/>
          <a:stretch/>
        </p:blipFill>
        <p:spPr>
          <a:xfrm>
            <a:off x="583125" y="1813950"/>
            <a:ext cx="2441475" cy="5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 rotWithShape="1">
          <a:blip r:embed="rId5">
            <a:alphaModFix/>
          </a:blip>
          <a:srcRect b="28447" l="8965" r="50004" t="50001"/>
          <a:stretch/>
        </p:blipFill>
        <p:spPr>
          <a:xfrm>
            <a:off x="583125" y="3449900"/>
            <a:ext cx="3751750" cy="5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Comandos do git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583125" y="1150050"/>
            <a:ext cx="760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baixar todas as branches do seu repositório remoto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583125" y="2146550"/>
            <a:ext cx="7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trocar de branch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4">
            <a:alphaModFix/>
          </a:blip>
          <a:srcRect b="29856" l="9395" r="77834" t="53893"/>
          <a:stretch/>
        </p:blipFill>
        <p:spPr>
          <a:xfrm>
            <a:off x="583125" y="1625450"/>
            <a:ext cx="11676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 rotWithShape="1">
          <a:blip r:embed="rId5">
            <a:alphaModFix/>
          </a:blip>
          <a:srcRect b="31070" l="9097" r="58502" t="49336"/>
          <a:stretch/>
        </p:blipFill>
        <p:spPr>
          <a:xfrm>
            <a:off x="583125" y="2571750"/>
            <a:ext cx="2962602" cy="4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 txBox="1"/>
          <p:nvPr/>
        </p:nvSpPr>
        <p:spPr>
          <a:xfrm>
            <a:off x="583125" y="3191900"/>
            <a:ext cx="7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criar uma nova branch a partir da atual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4" name="Google Shape;224;p21"/>
          <p:cNvPicPr preferRelativeResize="0"/>
          <p:nvPr/>
        </p:nvPicPr>
        <p:blipFill rotWithShape="1">
          <a:blip r:embed="rId6">
            <a:alphaModFix/>
          </a:blip>
          <a:srcRect b="30989" l="9648" r="51304" t="49418"/>
          <a:stretch/>
        </p:blipFill>
        <p:spPr>
          <a:xfrm>
            <a:off x="583125" y="3729750"/>
            <a:ext cx="3570549" cy="4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/>
        </p:nvSpPr>
        <p:spPr>
          <a:xfrm>
            <a:off x="1022838" y="1457638"/>
            <a:ext cx="709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aprender a configurar uma chave ssh para acessarmos o git de forma segura e depois vamos praticar subir um código ao git.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Tutoriais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/>
          <p:nvPr/>
        </p:nvSpPr>
        <p:spPr>
          <a:xfrm>
            <a:off x="653150" y="1124550"/>
            <a:ext cx="79614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Criar conta no GitHub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Instalar Git no computador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https://github.com/git-guides/install-git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Criar token de autenticação e salvar o token gerado para uso posterior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https://docs.github.com/en/authentication/keeping-your-account-and-data-secure/creating-a-personal-access-token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Instalar GitHub Desktop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https://desktop.github.com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653151" y="508950"/>
            <a:ext cx="779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PRIMEIROS PASSOS - Linha de Comando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46" name="Google Shape;2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/>
        </p:nvSpPr>
        <p:spPr>
          <a:xfrm>
            <a:off x="653150" y="1124550"/>
            <a:ext cx="79614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Ir até uma pasta onde você deseja armazenar os repositórios do git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Botão direito &gt; Clicar em Git Bash Here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Executar os seguintes comandos na linha de comando: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git config --global user.email “[seu email]”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git config --global user.name “[seu nome]”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git init [nome do repositório]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cd [nome do repositório]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Abrir a pasta no VS Code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Incluir na pasta um arquivo </a:t>
            </a:r>
            <a:r>
              <a:rPr b="1" i="0" lang="pt-BR" sz="1600" u="sng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index.html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com algum conteúdo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Criar um repositório no site do GitHub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PRIMEIROS PASSOS  - Criar repositório no site GitHub</a:t>
            </a:r>
            <a:endParaRPr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253" name="Google Shape;253;p25"/>
          <p:cNvPicPr preferRelativeResize="0"/>
          <p:nvPr/>
        </p:nvPicPr>
        <p:blipFill rotWithShape="1">
          <a:blip r:embed="rId3">
            <a:alphaModFix/>
          </a:blip>
          <a:srcRect b="56111" l="0" r="64811" t="0"/>
          <a:stretch/>
        </p:blipFill>
        <p:spPr>
          <a:xfrm>
            <a:off x="235500" y="2302263"/>
            <a:ext cx="2936374" cy="1676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54" name="Google Shape;25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8825" y="1619151"/>
            <a:ext cx="5469076" cy="3043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275" y="1071450"/>
            <a:ext cx="5705475" cy="3800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60" name="Google Shape;260;p26"/>
          <p:cNvSpPr txBox="1"/>
          <p:nvPr/>
        </p:nvSpPr>
        <p:spPr>
          <a:xfrm>
            <a:off x="591313" y="224775"/>
            <a:ext cx="7961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Ao criar o diretório você será redirecionado para uma página com o seguinte conteúdo: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PRIMEIROS PASSOS - Linha de Comando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653150" y="1124550"/>
            <a:ext cx="79551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Executar os seguintes comandos na linha de comando: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git add index.html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comandos destacados em vermelho no último slide (um de cada vez)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Neste momento será solicitado algum tipo de autenticação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Você poderá ser redirecionado para o site do GitHub para autorizar o acesso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Ou deverá incluir e-mail e o token gerado anteriormente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Ou deverá informar somente o token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Após a autenticação o arquivo </a:t>
            </a:r>
            <a:r>
              <a:rPr b="1" i="0" lang="pt-BR" sz="1600" u="sng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index.html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deve aparecer no repositório criado no site do GitHub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PRIMEIROS PASSOS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8"/>
          <p:cNvSpPr txBox="1"/>
          <p:nvPr/>
        </p:nvSpPr>
        <p:spPr>
          <a:xfrm>
            <a:off x="653150" y="1124550"/>
            <a:ext cx="7961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725" y="1616238"/>
            <a:ext cx="2923465" cy="2944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77" name="Google Shape;27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6290" y="2046450"/>
            <a:ext cx="5575310" cy="20842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/>
        </p:nvSpPr>
        <p:spPr>
          <a:xfrm>
            <a:off x="1022838" y="1525038"/>
            <a:ext cx="70983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NÃO CONSEGUIU SEGUIR O FLUXO DA LINHA DE COMANDO?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4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NO PROBLEM!</a:t>
            </a:r>
            <a:endParaRPr b="0" i="0" sz="34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1022838" y="1786788"/>
            <a:ext cx="7098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código-fonte é como uma </a:t>
            </a:r>
            <a:r>
              <a:rPr b="0" i="0" lang="pt-BR" sz="30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mina de ouro</a:t>
            </a: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: um bem precioso com valor deve ser protegido.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GitHub Desktop - SignIn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89" name="Google Shape;2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4">
            <a:alphaModFix/>
          </a:blip>
          <a:srcRect b="1672" l="0" r="1516" t="4869"/>
          <a:stretch/>
        </p:blipFill>
        <p:spPr>
          <a:xfrm>
            <a:off x="902300" y="1461763"/>
            <a:ext cx="3069401" cy="34709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1" y="1340138"/>
            <a:ext cx="2860843" cy="37141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GitHub.com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98" name="Google Shape;2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0488" y="1124538"/>
            <a:ext cx="3403634" cy="37141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GitHub Desktop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306" name="Google Shape;3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2"/>
          <p:cNvPicPr preferRelativeResize="0"/>
          <p:nvPr/>
        </p:nvPicPr>
        <p:blipFill rotWithShape="1">
          <a:blip r:embed="rId4">
            <a:alphaModFix/>
          </a:blip>
          <a:srcRect b="0" l="0" r="33858" t="0"/>
          <a:stretch/>
        </p:blipFill>
        <p:spPr>
          <a:xfrm>
            <a:off x="169671" y="1299150"/>
            <a:ext cx="4597901" cy="32447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308" name="Google Shape;308;p32"/>
          <p:cNvSpPr txBox="1"/>
          <p:nvPr/>
        </p:nvSpPr>
        <p:spPr>
          <a:xfrm>
            <a:off x="4789125" y="1299150"/>
            <a:ext cx="4054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Selecionar a opção </a:t>
            </a:r>
            <a:r>
              <a:rPr b="1" i="0" lang="pt-BR" sz="1600" u="sng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Add an Existing Repository from your hard drive…</a:t>
            </a:r>
            <a:endParaRPr b="1" i="0" sz="1600" u="sng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Buscar a pasta restaurante criada pela linha de comando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GitHub Desktop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315" name="Google Shape;31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3"/>
          <p:cNvSpPr txBox="1"/>
          <p:nvPr/>
        </p:nvSpPr>
        <p:spPr>
          <a:xfrm>
            <a:off x="4789125" y="1299150"/>
            <a:ext cx="4054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repositório criado no site do GitHub aparecerá na tela inicial do GitHub Desktop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Selecione-o e clique no botão azul na parte inferior (Clone [nome do repositório])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7" name="Google Shape;31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326" y="1299150"/>
            <a:ext cx="4614801" cy="3278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GitHub Desktop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324" name="Google Shape;3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4"/>
          <p:cNvSpPr txBox="1"/>
          <p:nvPr/>
        </p:nvSpPr>
        <p:spPr>
          <a:xfrm>
            <a:off x="4835725" y="1506375"/>
            <a:ext cx="4054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Preste atenção na localização da pasta e Clone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Agora você poderá efetuar os commits nesse novo repositório pela interface 🙂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6" name="Google Shape;32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773" y="1471098"/>
            <a:ext cx="4398625" cy="2799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GitHub Desktop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333" name="Google Shape;3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5"/>
          <p:cNvSpPr txBox="1"/>
          <p:nvPr/>
        </p:nvSpPr>
        <p:spPr>
          <a:xfrm>
            <a:off x="121050" y="1264550"/>
            <a:ext cx="5215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Caso já tenha uma pasta no seu computador, você pode criar um repositório a partir dela no GitHub Desktop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File &gt; Add local repository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Choose (para procurar a pasta)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create a repository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Define e o nome do repositório &gt; create a repository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Publish repository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5" name="Google Shape;33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6852" y="1364035"/>
            <a:ext cx="3706575" cy="241542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GitHub Desktop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342" name="Google Shape;3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25" y="1124538"/>
            <a:ext cx="3230035" cy="371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6"/>
          <p:cNvPicPr preferRelativeResize="0"/>
          <p:nvPr/>
        </p:nvPicPr>
        <p:blipFill rotWithShape="1">
          <a:blip r:embed="rId5">
            <a:alphaModFix/>
          </a:blip>
          <a:srcRect b="0" l="0" r="24196" t="0"/>
          <a:stretch/>
        </p:blipFill>
        <p:spPr>
          <a:xfrm>
            <a:off x="3506925" y="1349688"/>
            <a:ext cx="5562699" cy="2444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577800" y="1016725"/>
            <a:ext cx="7988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Artigo ensinando a deixar o seu perfil do github mais apresentável: </a:t>
            </a:r>
            <a:r>
              <a:rPr b="1" i="0" lang="pt-BR" sz="14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https://dev.to/ruppysuppy/beautify-your-github-profile-like-a-pro-5093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Guia de comandos de git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https://rogerdudler.github.io/git-guide/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Github Readme Generator (Não testei!)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https://github.com/rahuldkjain/github-profile-readme-generator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0" name="Google Shape;350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590201" y="182275"/>
            <a:ext cx="752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Links úteis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8"/>
          <p:cNvSpPr txBox="1"/>
          <p:nvPr/>
        </p:nvSpPr>
        <p:spPr>
          <a:xfrm>
            <a:off x="2082600" y="2171550"/>
            <a:ext cx="497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Por hoje é só, nos vemos amanhã!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1022838" y="2048388"/>
            <a:ext cx="709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Git e Github são duas coisas diferentes!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que é o git?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583125" y="1150050"/>
            <a:ext cx="7773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Criado em 2005 por Linus Torvalds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Sistema de controle de versões distribuído, que pode ter ampla utilização, mas é utilizado primariamente no contexto do desenvolvimento de software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Foi criado para gerenciar o código do Linux, pois o sistema que antes a equipe do Linux utilizava se tornou proprietário, ferindo as diretrizes de código livre.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Características do Git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583125" y="1150050"/>
            <a:ext cx="77739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Possui suporte consistente a desenvolvimento não linear. O que isso significa? Duas ou mais pessoas podem estar trabalhando no mesmo pedaço de código simultaneamente, sem que uma interfira no trabalho da outra.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Cada desenvolvedor ao utilizar o git tem acesso a uma cópia completa de todo o histórico de desenvolvimento, e o repositório vai apresentando ramificações que depois podem ser unidas em um código só.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histórico de todo código publicado no git é salvo e possui uma chave criptográfica que o identifica. Não é possível modificar algo deste histórico passando despercebido.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que é o github?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583125" y="1150050"/>
            <a:ext cx="77739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Github é uma plataforma online gratuita que hospeda uma instalação do Git para hospedar repositórios dos seus usuários.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É a plataforma de Git mais famosa do mundo, justamente por ser gratuita e fácil de usar. Existem outras, utilizadas mais pelo meio profissional como o Gitlab, Bitbucket, etc.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Hoje em dia, por advento da profissão de desenvolvedor de software ter se tornado popular, o git é muito utilizado como currículo e portfólio dos desenvolvedores.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Vamos utilizar o github como nossa plataforma de repositórios durante todo o curso!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/>
        </p:nvSpPr>
        <p:spPr>
          <a:xfrm>
            <a:off x="1022838" y="2263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entender os conceitos do Git!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05" name="Google Shape;1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Branches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583125" y="1150050"/>
            <a:ext cx="7600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Git funciona a partir do conceito de ramificações (branches). Cada repositório se refere geralmente a um único projeto de software e é criado contendo uma branch padrão, geralmente chamada de main (ou master).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partir dela pode-se criar outras branches para realizar o controle de código. Em empresas grandes, geralmente faz-se da seguinte forma: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Main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Possui todo o código que está publicado em produção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Staging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Possui todo o código que está publicado em testes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Develop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Possui todo o código que não está publicado, e serve como código de desenvolvimento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Branches de desenvolvimento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São branches específicas criadas para resolver uma determinada tarefa. Quando finalizada a tarefa, estas branches são mescladas com a develop.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