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739" r:id="rId3"/>
    <p:sldId id="706" r:id="rId5"/>
    <p:sldId id="296" r:id="rId6"/>
    <p:sldId id="297" r:id="rId7"/>
    <p:sldId id="298" r:id="rId8"/>
    <p:sldId id="648" r:id="rId9"/>
    <p:sldId id="719" r:id="rId10"/>
    <p:sldId id="729" r:id="rId11"/>
    <p:sldId id="720" r:id="rId12"/>
    <p:sldId id="649" r:id="rId13"/>
    <p:sldId id="697" r:id="rId14"/>
    <p:sldId id="299" r:id="rId15"/>
    <p:sldId id="300" r:id="rId16"/>
    <p:sldId id="698" r:id="rId17"/>
    <p:sldId id="301" r:id="rId18"/>
    <p:sldId id="647" r:id="rId19"/>
    <p:sldId id="707" r:id="rId20"/>
  </p:sldIdLst>
  <p:sldSz cx="9144000" cy="5143500"/>
  <p:notesSz cx="6858000" cy="9144000"/>
  <p:embeddedFontLst>
    <p:embeddedFont>
      <p:font typeface="Comic Sans MS" panose="030F0702030302020204"/>
      <p:regular r:id="rId24"/>
    </p:embeddedFont>
    <p:embeddedFont>
      <p:font typeface="Comfortaa"/>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8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1"/>
          </p:nvPr>
        </p:nvSpPr>
        <p:spPr/>
        <p:txBody>
          <a:bodyPr/>
          <a:p>
            <a:endParaRPr lang="pt-B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9" name="Shape 409"/>
        <p:cNvGrpSpPr/>
        <p:nvPr/>
      </p:nvGrpSpPr>
      <p:grpSpPr>
        <a:xfrm>
          <a:off x="0" y="0"/>
          <a:ext cx="0" cy="0"/>
          <a:chOff x="0" y="0"/>
          <a:chExt cx="0" cy="0"/>
        </a:xfrm>
      </p:grpSpPr>
      <p:sp>
        <p:nvSpPr>
          <p:cNvPr id="410" name="Google Shape;410;g7180f2401b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180f2401b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6" name="Shape 416"/>
        <p:cNvGrpSpPr/>
        <p:nvPr/>
      </p:nvGrpSpPr>
      <p:grpSpPr>
        <a:xfrm>
          <a:off x="0" y="0"/>
          <a:ext cx="0" cy="0"/>
          <a:chOff x="0" y="0"/>
          <a:chExt cx="0" cy="0"/>
        </a:xfrm>
      </p:grpSpPr>
      <p:sp>
        <p:nvSpPr>
          <p:cNvPr id="417" name="Google Shape;417;g7180f2401b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7180f2401b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9" name="Shape 439"/>
        <p:cNvGrpSpPr/>
        <p:nvPr/>
      </p:nvGrpSpPr>
      <p:grpSpPr>
        <a:xfrm>
          <a:off x="0" y="0"/>
          <a:ext cx="0" cy="0"/>
          <a:chOff x="0" y="0"/>
          <a:chExt cx="0" cy="0"/>
        </a:xfrm>
      </p:grpSpPr>
      <p:sp>
        <p:nvSpPr>
          <p:cNvPr id="440" name="Google Shape;440;g7180f2401b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7180f2401b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Por que é melhor usar o </a:t>
            </a:r>
            <a:r>
              <a:rPr lang="en-GB" b="1"/>
              <a:t>enquanto </a:t>
            </a:r>
            <a:r>
              <a:rPr lang="en-GB"/>
              <a:t>do que o </a:t>
            </a:r>
            <a:r>
              <a:rPr lang="en-GB" b="1"/>
              <a:t>se </a:t>
            </a:r>
            <a:r>
              <a:rPr lang="en-GB"/>
              <a:t>nesse caso?</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9" name="Shape 439"/>
        <p:cNvGrpSpPr/>
        <p:nvPr/>
      </p:nvGrpSpPr>
      <p:grpSpPr>
        <a:xfrm>
          <a:off x="0" y="0"/>
          <a:ext cx="0" cy="0"/>
          <a:chOff x="0" y="0"/>
          <a:chExt cx="0" cy="0"/>
        </a:xfrm>
      </p:grpSpPr>
      <p:sp>
        <p:nvSpPr>
          <p:cNvPr id="440" name="Google Shape;440;g7180f2401b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7180f2401b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Por que é melhor usar o </a:t>
            </a:r>
            <a:r>
              <a:rPr lang="en-GB" b="1"/>
              <a:t>enquanto </a:t>
            </a:r>
            <a:r>
              <a:rPr lang="en-GB"/>
              <a:t>do que o </a:t>
            </a:r>
            <a:r>
              <a:rPr lang="en-GB" b="1"/>
              <a:t>se </a:t>
            </a:r>
            <a:r>
              <a:rPr lang="en-GB"/>
              <a:t>nesse caso?</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8" name="Shape 448"/>
        <p:cNvGrpSpPr/>
        <p:nvPr/>
      </p:nvGrpSpPr>
      <p:grpSpPr>
        <a:xfrm>
          <a:off x="0" y="0"/>
          <a:ext cx="0" cy="0"/>
          <a:chOff x="0" y="0"/>
          <a:chExt cx="0" cy="0"/>
        </a:xfrm>
      </p:grpSpPr>
      <p:sp>
        <p:nvSpPr>
          <p:cNvPr id="449" name="Google Shape;449;g7180f2401b_0_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180f2401b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6" name="Shape 456"/>
        <p:cNvGrpSpPr/>
        <p:nvPr/>
      </p:nvGrpSpPr>
      <p:grpSpPr>
        <a:xfrm>
          <a:off x="0" y="0"/>
          <a:ext cx="0" cy="0"/>
          <a:chOff x="0" y="0"/>
          <a:chExt cx="0" cy="0"/>
        </a:xfrm>
      </p:grpSpPr>
      <p:sp>
        <p:nvSpPr>
          <p:cNvPr id="457" name="Google Shape;457;g7180f2401b_0_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7180f2401b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2" name="Shape 472"/>
        <p:cNvGrpSpPr/>
        <p:nvPr/>
      </p:nvGrpSpPr>
      <p:grpSpPr>
        <a:xfrm>
          <a:off x="0" y="0"/>
          <a:ext cx="0" cy="0"/>
          <a:chOff x="0" y="0"/>
          <a:chExt cx="0" cy="0"/>
        </a:xfrm>
      </p:grpSpPr>
      <p:sp>
        <p:nvSpPr>
          <p:cNvPr id="473" name="Google Shape;473;g7180f2401b_0_1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7180f2401b_0_1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8.GI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descr="Foto editada de grupo de pessoas posando para foto&#10;&#10;Descrição gerada automaticament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31218" y="1139082"/>
            <a:ext cx="5705558" cy="3210142"/>
          </a:xfrm>
          <a:prstGeom prst="rect">
            <a:avLst/>
          </a:prstGeom>
        </p:spPr>
      </p:pic>
      <p:pic>
        <p:nvPicPr>
          <p:cNvPr id="7" name="Imagem 6"/>
          <p:cNvPicPr>
            <a:picLocks noChangeAspect="1"/>
          </p:cNvPicPr>
          <p:nvPr/>
        </p:nvPicPr>
        <p:blipFill rotWithShape="1">
          <a:blip r:embed="rId2">
            <a:extLst>
              <a:ext uri="{28A0092B-C50C-407E-A947-70E740481C1C}">
                <a14:useLocalDpi xmlns:a14="http://schemas.microsoft.com/office/drawing/2010/main" val="0"/>
              </a:ext>
            </a:extLst>
          </a:blip>
          <a:srcRect t="18079" b="23585"/>
          <a:stretch>
            <a:fillRect/>
          </a:stretch>
        </p:blipFill>
        <p:spPr>
          <a:xfrm>
            <a:off x="3790382" y="0"/>
            <a:ext cx="1945801" cy="1135116"/>
          </a:xfrm>
          <a:prstGeom prst="rect">
            <a:avLst/>
          </a:prstGeom>
        </p:spPr>
      </p:pic>
      <p:sp>
        <p:nvSpPr>
          <p:cNvPr id="6" name="Retângulo 5"/>
          <p:cNvSpPr/>
          <p:nvPr/>
        </p:nvSpPr>
        <p:spPr>
          <a:xfrm>
            <a:off x="6671707" y="3093467"/>
            <a:ext cx="2311328" cy="334707"/>
          </a:xfrm>
          <a:prstGeom prst="rect">
            <a:avLst/>
          </a:prstGeom>
        </p:spPr>
        <p:txBody>
          <a:bodyPr wrap="square">
            <a:spAutoFit/>
          </a:bodyPr>
          <a:lstStyle/>
          <a:p>
            <a:pPr algn="r" fontAlgn="base"/>
            <a:endParaRPr lang="pt-BR" sz="1575" b="1" dirty="0">
              <a:solidFill>
                <a:schemeClr val="bg1"/>
              </a:solidFill>
              <a:latin typeface="Roboto" panose="02000000000000000000"/>
            </a:endParaRPr>
          </a:p>
        </p:txBody>
      </p:sp>
      <p:sp>
        <p:nvSpPr>
          <p:cNvPr id="5" name="Retângulo 4"/>
          <p:cNvSpPr/>
          <p:nvPr/>
        </p:nvSpPr>
        <p:spPr>
          <a:xfrm>
            <a:off x="-3407" y="0"/>
            <a:ext cx="3421856" cy="51282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5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283" y="2584096"/>
            <a:ext cx="1868919" cy="120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m 7"/>
          <p:cNvPicPr>
            <a:picLocks noChangeAspect="1"/>
          </p:cNvPicPr>
          <p:nvPr/>
        </p:nvPicPr>
        <p:blipFill rotWithShape="1">
          <a:blip r:embed="rId4">
            <a:extLst>
              <a:ext uri="{28A0092B-C50C-407E-A947-70E740481C1C}">
                <a14:useLocalDpi xmlns:a14="http://schemas.microsoft.com/office/drawing/2010/main" val="0"/>
              </a:ext>
            </a:extLst>
          </a:blip>
          <a:srcRect l="24600" t="16538" r="22080" b="16309"/>
          <a:stretch>
            <a:fillRect/>
          </a:stretch>
        </p:blipFill>
        <p:spPr>
          <a:xfrm>
            <a:off x="485336" y="158262"/>
            <a:ext cx="2373923" cy="2349762"/>
          </a:xfrm>
          <a:prstGeom prst="rect">
            <a:avLst/>
          </a:prstGeom>
        </p:spPr>
      </p:pic>
      <p:pic>
        <p:nvPicPr>
          <p:cNvPr id="3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7743" y="271833"/>
            <a:ext cx="2741415"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11"/>
          <p:cNvSpPr/>
          <p:nvPr/>
        </p:nvSpPr>
        <p:spPr>
          <a:xfrm>
            <a:off x="3410825" y="-25325"/>
            <a:ext cx="5725551" cy="3988190"/>
          </a:xfrm>
          <a:prstGeom prst="rect">
            <a:avLst/>
          </a:prstGeom>
          <a:solidFill>
            <a:schemeClr val="accent5">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endParaRPr lang="pt-BR" altLang="en-GB" sz="2400" b="1">
              <a:solidFill>
                <a:schemeClr val="tx1"/>
              </a:solidFill>
              <a:sym typeface="+mn-ea"/>
            </a:endParaRPr>
          </a:p>
        </p:txBody>
      </p:sp>
      <p:pic>
        <p:nvPicPr>
          <p:cNvPr id="13" name="Imagem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9" y="2974417"/>
            <a:ext cx="9144000" cy="2211132"/>
          </a:xfrm>
          <a:prstGeom prst="rect">
            <a:avLst/>
          </a:prstGeom>
        </p:spPr>
      </p:pic>
      <p:sp>
        <p:nvSpPr>
          <p:cNvPr id="16" name="Google Shape;113;p13"/>
          <p:cNvSpPr txBox="1"/>
          <p:nvPr/>
        </p:nvSpPr>
        <p:spPr>
          <a:xfrm>
            <a:off x="2623185" y="3681555"/>
            <a:ext cx="6353100" cy="4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pt-BR" altLang="en-GB"/>
              <a:t>Aula 3 - Estruturas de Repetição</a:t>
            </a:r>
            <a:endParaRPr lang="pt-BR" altLang="en-GB"/>
          </a:p>
          <a:p>
            <a:pPr algn="r"/>
            <a:r>
              <a:rPr lang="pt-BR" altLang="en-GB"/>
              <a:t>Roni Schanuel</a:t>
            </a:r>
            <a:endParaRPr lang="pt-BR" altLang="en-GB"/>
          </a:p>
          <a:p>
            <a:pPr algn="r"/>
            <a:r>
              <a:rPr lang="pt-BR" altLang="en-GB"/>
              <a:t>17-03-2022</a:t>
            </a:r>
            <a:endParaRPr lang="pt-BR" altLang="en-GB"/>
          </a:p>
          <a:p>
            <a:pPr algn="r"/>
            <a:endParaRPr lang="pt-BR" altLang="en-GB"/>
          </a:p>
        </p:txBody>
      </p:sp>
      <p:sp>
        <p:nvSpPr>
          <p:cNvPr id="3" name="Caixa de Texto 2"/>
          <p:cNvSpPr txBox="1"/>
          <p:nvPr/>
        </p:nvSpPr>
        <p:spPr>
          <a:xfrm>
            <a:off x="4671060" y="850900"/>
            <a:ext cx="3647440" cy="337185"/>
          </a:xfrm>
          <a:prstGeom prst="rect">
            <a:avLst/>
          </a:prstGeom>
          <a:noFill/>
        </p:spPr>
        <p:txBody>
          <a:bodyPr wrap="square" rtlCol="0" anchor="t">
            <a:spAutoFit/>
          </a:bodyPr>
          <a:p>
            <a:pPr marL="0" lvl="0" indent="0" algn="ctr" rtl="0">
              <a:spcBef>
                <a:spcPts val="0"/>
              </a:spcBef>
              <a:spcAft>
                <a:spcPts val="0"/>
              </a:spcAft>
              <a:buNone/>
            </a:pPr>
            <a:r>
              <a:rPr lang="pt-BR" altLang="en-GB" sz="1600" b="1">
                <a:solidFill>
                  <a:schemeClr val="tx2">
                    <a:lumMod val="50000"/>
                  </a:schemeClr>
                </a:solidFill>
                <a:sym typeface="+mn-ea"/>
              </a:rPr>
              <a:t>Lógica de Programação</a:t>
            </a:r>
            <a:endParaRPr lang="pt-BR" altLang="en-GB" sz="1600" b="1">
              <a:solidFill>
                <a:schemeClr val="tx2">
                  <a:lumMod val="50000"/>
                </a:schemeClr>
              </a:solidFill>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85" y="174625"/>
            <a:ext cx="917575" cy="293370"/>
          </a:xfrm>
        </p:spPr>
        <p:txBody>
          <a:bodyPr/>
          <a:p>
            <a:r>
              <a:rPr lang="pt-BR" altLang="en-US" sz="1200" b="1"/>
              <a:t>Exercício</a:t>
            </a:r>
            <a:endParaRPr lang="pt-BR" altLang="en-US" sz="1200" b="1"/>
          </a:p>
        </p:txBody>
      </p:sp>
      <p:sp>
        <p:nvSpPr>
          <p:cNvPr id="4" name="Caixa de Texto 3"/>
          <p:cNvSpPr txBox="1"/>
          <p:nvPr/>
        </p:nvSpPr>
        <p:spPr>
          <a:xfrm>
            <a:off x="470535" y="2491105"/>
            <a:ext cx="8726170" cy="460375"/>
          </a:xfrm>
          <a:prstGeom prst="rect">
            <a:avLst/>
          </a:prstGeom>
          <a:noFill/>
        </p:spPr>
        <p:txBody>
          <a:bodyPr wrap="square" rtlCol="0" anchor="t">
            <a:spAutoFit/>
          </a:bodyPr>
          <a:p>
            <a:r>
              <a:rPr lang="pt-BR" altLang="en-US" sz="1200"/>
              <a:t>3) </a:t>
            </a:r>
            <a:r>
              <a:rPr lang="pt-BR" altLang="en-US" sz="1100"/>
              <a:t>Escrever </a:t>
            </a:r>
            <a:r>
              <a:rPr lang="pt-BR" altLang="en-US" sz="1200"/>
              <a:t>um programa de computador que leia números inteiros e ao final, apresente a soma de todos os números lidos até que o valor digitado seja zero.</a:t>
            </a:r>
            <a:endParaRPr lang="pt-BR" altLang="en-US" sz="1200"/>
          </a:p>
        </p:txBody>
      </p:sp>
      <p:pic>
        <p:nvPicPr>
          <p:cNvPr id="5" name="Imagem 4"/>
          <p:cNvPicPr>
            <a:picLocks noChangeAspect="1"/>
          </p:cNvPicPr>
          <p:nvPr/>
        </p:nvPicPr>
        <p:blipFill>
          <a:blip r:embed="rId1"/>
          <a:stretch>
            <a:fillRect/>
          </a:stretch>
        </p:blipFill>
        <p:spPr>
          <a:xfrm>
            <a:off x="1492250" y="2976245"/>
            <a:ext cx="2419985" cy="1810385"/>
          </a:xfrm>
          <a:prstGeom prst="rect">
            <a:avLst/>
          </a:prstGeom>
        </p:spPr>
      </p:pic>
      <p:sp>
        <p:nvSpPr>
          <p:cNvPr id="3" name="Caixa de Texto 2"/>
          <p:cNvSpPr txBox="1"/>
          <p:nvPr/>
        </p:nvSpPr>
        <p:spPr>
          <a:xfrm>
            <a:off x="470535" y="467995"/>
            <a:ext cx="7785735" cy="429895"/>
          </a:xfrm>
          <a:prstGeom prst="rect">
            <a:avLst/>
          </a:prstGeom>
          <a:noFill/>
        </p:spPr>
        <p:txBody>
          <a:bodyPr wrap="square" rtlCol="0" anchor="t">
            <a:spAutoFit/>
          </a:bodyPr>
          <a:p>
            <a:pPr algn="just"/>
            <a:r>
              <a:rPr lang="pt-BR" altLang="en-US" sz="1100"/>
              <a:t>1) Faça outro exercício para que sejam  impressos os números da seguinte forma:</a:t>
            </a:r>
            <a:endParaRPr lang="pt-BR" altLang="en-US" sz="1100"/>
          </a:p>
          <a:p>
            <a:pPr algn="just"/>
            <a:r>
              <a:rPr lang="pt-BR" altLang="en-US" sz="1100"/>
              <a:t>    0,10....90</a:t>
            </a:r>
            <a:endParaRPr lang="pt-BR" altLang="en-US" sz="1100"/>
          </a:p>
        </p:txBody>
      </p:sp>
      <p:sp>
        <p:nvSpPr>
          <p:cNvPr id="6" name="Caixa de Texto 5"/>
          <p:cNvSpPr txBox="1"/>
          <p:nvPr/>
        </p:nvSpPr>
        <p:spPr>
          <a:xfrm>
            <a:off x="454660" y="982980"/>
            <a:ext cx="6505575" cy="429895"/>
          </a:xfrm>
          <a:prstGeom prst="rect">
            <a:avLst/>
          </a:prstGeom>
          <a:noFill/>
        </p:spPr>
        <p:txBody>
          <a:bodyPr wrap="square" rtlCol="0" anchor="t">
            <a:spAutoFit/>
          </a:bodyPr>
          <a:p>
            <a:r>
              <a:rPr lang="pt-BR" altLang="en-US" sz="1100"/>
              <a:t>2) Faça outro exercício para que sejam  impressos os números da seguinte forma:</a:t>
            </a:r>
            <a:endParaRPr lang="pt-BR" altLang="en-US" sz="1100"/>
          </a:p>
          <a:p>
            <a:r>
              <a:rPr lang="pt-BR" altLang="en-US" sz="1100"/>
              <a:t>    100,90...10</a:t>
            </a:r>
            <a:endParaRPr lang="pt-BR" altLang="en-US" sz="1100"/>
          </a:p>
        </p:txBody>
      </p:sp>
      <p:pic>
        <p:nvPicPr>
          <p:cNvPr id="7" name="Imagem 6"/>
          <p:cNvPicPr>
            <a:picLocks noChangeAspect="1"/>
          </p:cNvPicPr>
          <p:nvPr/>
        </p:nvPicPr>
        <p:blipFill>
          <a:blip r:embed="rId2"/>
          <a:stretch>
            <a:fillRect/>
          </a:stretch>
        </p:blipFill>
        <p:spPr>
          <a:xfrm>
            <a:off x="1477010" y="1434465"/>
            <a:ext cx="2890520" cy="1000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aixa de Texto 3"/>
          <p:cNvSpPr txBox="1"/>
          <p:nvPr/>
        </p:nvSpPr>
        <p:spPr>
          <a:xfrm>
            <a:off x="180975" y="603885"/>
            <a:ext cx="8590915" cy="645160"/>
          </a:xfrm>
          <a:prstGeom prst="rect">
            <a:avLst/>
          </a:prstGeom>
          <a:noFill/>
        </p:spPr>
        <p:txBody>
          <a:bodyPr wrap="square" rtlCol="0" anchor="t">
            <a:spAutoFit/>
          </a:bodyPr>
          <a:p>
            <a:pPr algn="just"/>
            <a:r>
              <a:rPr lang="pt-BR" altLang="en-US" sz="1200"/>
              <a:t>O </a:t>
            </a:r>
            <a:r>
              <a:rPr lang="pt-BR" altLang="en-US" sz="1200" b="1">
                <a:solidFill>
                  <a:srgbClr val="FF0000"/>
                </a:solidFill>
              </a:rPr>
              <a:t>Enquanto </a:t>
            </a:r>
            <a:r>
              <a:rPr lang="pt-BR" altLang="en-US" sz="1200"/>
              <a:t>é muito utilizado quando precisamos fazer testes e não sabemos quantas vezes será realizado. Em outro exemplo precisavamos fazer a leitura do número duas vezes porque a estrutura </a:t>
            </a:r>
            <a:r>
              <a:rPr lang="pt-BR" altLang="en-US" sz="1200" b="1">
                <a:solidFill>
                  <a:srgbClr val="FF0000"/>
                </a:solidFill>
              </a:rPr>
              <a:t>enquanto </a:t>
            </a:r>
            <a:r>
              <a:rPr lang="pt-BR" altLang="en-US" sz="1200"/>
              <a:t>testa no início, neste caso podemos utilizar o </a:t>
            </a:r>
            <a:r>
              <a:rPr lang="pt-BR" altLang="en-US" sz="1200" b="1">
                <a:solidFill>
                  <a:srgbClr val="FF0000"/>
                </a:solidFill>
              </a:rPr>
              <a:t>faça enquanto</a:t>
            </a:r>
            <a:r>
              <a:rPr lang="pt-BR" altLang="en-US" sz="1200"/>
              <a:t> que testa no final.</a:t>
            </a:r>
            <a:endParaRPr lang="pt-BR" altLang="en-US" sz="1200"/>
          </a:p>
        </p:txBody>
      </p:sp>
      <p:sp>
        <p:nvSpPr>
          <p:cNvPr id="5" name="Caixa de Texto 4"/>
          <p:cNvSpPr txBox="1"/>
          <p:nvPr/>
        </p:nvSpPr>
        <p:spPr>
          <a:xfrm>
            <a:off x="856615" y="1341120"/>
            <a:ext cx="6249035" cy="3599815"/>
          </a:xfrm>
          <a:prstGeom prst="rect">
            <a:avLst/>
          </a:prstGeom>
          <a:solidFill>
            <a:schemeClr val="tx1">
              <a:lumMod val="75000"/>
              <a:lumOff val="25000"/>
            </a:schemeClr>
          </a:solidFill>
        </p:spPr>
        <p:txBody>
          <a:bodyPr wrap="square" rtlCol="0" anchor="t">
            <a:spAutoFit/>
          </a:bodyPr>
          <a:p>
            <a:r>
              <a:rPr lang="pt-BR" altLang="en-US" sz="1200" b="1">
                <a:solidFill>
                  <a:srgbClr val="FF0000"/>
                </a:solidFill>
              </a:rPr>
              <a:t>programa</a:t>
            </a:r>
            <a:endParaRPr lang="pt-BR" altLang="en-US" sz="1200"/>
          </a:p>
          <a:p>
            <a:r>
              <a:rPr lang="pt-BR" altLang="en-US" sz="1200">
                <a:solidFill>
                  <a:schemeClr val="bg1"/>
                </a:solidFill>
              </a:rPr>
              <a:t>{</a:t>
            </a:r>
            <a:endParaRPr lang="pt-BR" altLang="en-US" sz="1200"/>
          </a:p>
          <a:p>
            <a:r>
              <a:rPr lang="pt-BR" altLang="en-US" sz="1200"/>
              <a:t>	</a:t>
            </a:r>
            <a:endParaRPr lang="pt-BR" altLang="en-US" sz="1200"/>
          </a:p>
          <a:p>
            <a:r>
              <a:rPr lang="pt-BR" altLang="en-US" sz="1200"/>
              <a:t>	</a:t>
            </a:r>
            <a:r>
              <a:rPr lang="pt-BR" altLang="en-US" sz="1200" b="1">
                <a:solidFill>
                  <a:srgbClr val="FF0000"/>
                </a:solidFill>
              </a:rPr>
              <a:t>funcao </a:t>
            </a:r>
            <a:r>
              <a:rPr lang="pt-BR" altLang="en-US" sz="1200">
                <a:solidFill>
                  <a:schemeClr val="bg1"/>
                </a:solidFill>
              </a:rPr>
              <a:t>inicio()</a:t>
            </a:r>
            <a:endParaRPr lang="pt-BR" altLang="en-US" sz="1200">
              <a:solidFill>
                <a:schemeClr val="bg1"/>
              </a:solidFill>
            </a:endParaRPr>
          </a:p>
          <a:p>
            <a:r>
              <a:rPr lang="pt-BR" altLang="en-US" sz="1200">
                <a:solidFill>
                  <a:schemeClr val="bg1"/>
                </a:solidFill>
              </a:rPr>
              <a:t>	{</a:t>
            </a:r>
            <a:endParaRPr lang="pt-BR" altLang="en-US" sz="1200">
              <a:solidFill>
                <a:schemeClr val="bg1"/>
              </a:solidFill>
            </a:endParaRPr>
          </a:p>
          <a:p>
            <a:r>
              <a:rPr lang="pt-BR" altLang="en-US" sz="1200"/>
              <a:t>		</a:t>
            </a:r>
            <a:r>
              <a:rPr lang="pt-BR" altLang="en-US" sz="1200" b="1">
                <a:solidFill>
                  <a:srgbClr val="00B0F0"/>
                </a:solidFill>
              </a:rPr>
              <a:t>inteiro </a:t>
            </a:r>
            <a:r>
              <a:rPr lang="pt-BR" altLang="en-US" sz="1200">
                <a:solidFill>
                  <a:schemeClr val="bg1"/>
                </a:solidFill>
              </a:rPr>
              <a:t>numero, total=0</a:t>
            </a:r>
            <a:endParaRPr lang="pt-BR" altLang="en-US" sz="1200">
              <a:solidFill>
                <a:schemeClr val="bg1"/>
              </a:solidFill>
            </a:endParaRPr>
          </a:p>
          <a:p>
            <a:r>
              <a:rPr lang="pt-BR" altLang="en-US" sz="1200">
                <a:solidFill>
                  <a:schemeClr val="bg1"/>
                </a:solidFill>
              </a:rPr>
              <a:t>		</a:t>
            </a:r>
            <a:r>
              <a:rPr lang="pt-BR" altLang="en-US" sz="1200">
                <a:solidFill>
                  <a:srgbClr val="FF0000"/>
                </a:solidFill>
              </a:rPr>
              <a:t>faca</a:t>
            </a:r>
            <a:r>
              <a:rPr lang="pt-BR" altLang="en-US" sz="1200">
                <a:solidFill>
                  <a:schemeClr val="bg1"/>
                </a:solidFill>
              </a:rPr>
              <a:t>{</a:t>
            </a:r>
            <a:endParaRPr lang="pt-BR" altLang="en-US" sz="1200">
              <a:solidFill>
                <a:schemeClr val="bg1"/>
              </a:solidFill>
            </a:endParaRPr>
          </a:p>
          <a:p>
            <a:r>
              <a:rPr lang="pt-BR" altLang="en-US" sz="1200">
                <a:solidFill>
                  <a:schemeClr val="bg1"/>
                </a:solidFill>
              </a:rPr>
              <a:t>			escreva(</a:t>
            </a:r>
            <a:r>
              <a:rPr lang="pt-BR" altLang="en-US" sz="1200" b="1">
                <a:solidFill>
                  <a:schemeClr val="accent4"/>
                </a:solidFill>
              </a:rPr>
              <a:t>"Digite o número:"</a:t>
            </a:r>
            <a:r>
              <a:rPr lang="pt-BR" altLang="en-US" sz="1200">
                <a:solidFill>
                  <a:schemeClr val="bg1"/>
                </a:solidFill>
              </a:rPr>
              <a:t>)</a:t>
            </a:r>
            <a:endParaRPr lang="pt-BR" altLang="en-US" sz="1200">
              <a:solidFill>
                <a:schemeClr val="bg1"/>
              </a:solidFill>
            </a:endParaRPr>
          </a:p>
          <a:p>
            <a:r>
              <a:rPr lang="pt-BR" altLang="en-US" sz="1200">
                <a:solidFill>
                  <a:schemeClr val="bg1"/>
                </a:solidFill>
              </a:rPr>
              <a:t>			leia(numero)	</a:t>
            </a:r>
            <a:endParaRPr lang="pt-BR" altLang="en-US" sz="1200">
              <a:solidFill>
                <a:schemeClr val="bg1"/>
              </a:solidFill>
            </a:endParaRPr>
          </a:p>
          <a:p>
            <a:r>
              <a:rPr lang="pt-BR" altLang="en-US" sz="1200">
                <a:solidFill>
                  <a:schemeClr val="bg1"/>
                </a:solidFill>
              </a:rPr>
              <a:t>			total = total + numero			</a:t>
            </a:r>
            <a:endParaRPr lang="pt-BR" altLang="en-US" sz="1200">
              <a:solidFill>
                <a:schemeClr val="bg1"/>
              </a:solidFill>
            </a:endParaRPr>
          </a:p>
          <a:p>
            <a:r>
              <a:rPr lang="pt-BR" altLang="en-US" sz="1200">
                <a:solidFill>
                  <a:schemeClr val="bg1"/>
                </a:solidFill>
              </a:rPr>
              <a:t>		}</a:t>
            </a:r>
            <a:endParaRPr lang="pt-BR" altLang="en-US" sz="1200">
              <a:solidFill>
                <a:schemeClr val="bg1"/>
              </a:solidFill>
            </a:endParaRPr>
          </a:p>
          <a:p>
            <a:r>
              <a:rPr lang="pt-BR" altLang="en-US" sz="1200"/>
              <a:t>		</a:t>
            </a:r>
            <a:r>
              <a:rPr lang="pt-BR" altLang="en-US" sz="1200" b="1">
                <a:solidFill>
                  <a:srgbClr val="FF0000"/>
                </a:solidFill>
              </a:rPr>
              <a:t>enquanto</a:t>
            </a:r>
            <a:r>
              <a:rPr lang="pt-BR" altLang="en-US" sz="1200">
                <a:solidFill>
                  <a:schemeClr val="bg1"/>
                </a:solidFill>
              </a:rPr>
              <a:t>(numero !=0)</a:t>
            </a:r>
            <a:endParaRPr lang="pt-BR" altLang="en-US" sz="1200">
              <a:solidFill>
                <a:schemeClr val="bg1"/>
              </a:solidFill>
            </a:endParaRPr>
          </a:p>
          <a:p>
            <a:r>
              <a:rPr lang="pt-BR" altLang="en-US" sz="1200">
                <a:solidFill>
                  <a:schemeClr val="bg1"/>
                </a:solidFill>
              </a:rPr>
              <a:t>		escreva(</a:t>
            </a:r>
            <a:r>
              <a:rPr lang="pt-BR" altLang="en-US" sz="1200">
                <a:solidFill>
                  <a:schemeClr val="accent4"/>
                </a:solidFill>
              </a:rPr>
              <a:t>"</a:t>
            </a:r>
            <a:r>
              <a:rPr lang="pt-BR" altLang="en-US" sz="1200" b="1">
                <a:solidFill>
                  <a:schemeClr val="accent4"/>
                </a:solidFill>
              </a:rPr>
              <a:t>Total</a:t>
            </a:r>
            <a:r>
              <a:rPr lang="pt-BR" altLang="en-US" sz="1200">
                <a:solidFill>
                  <a:schemeClr val="accent4"/>
                </a:solidFill>
              </a:rPr>
              <a:t>:"</a:t>
            </a:r>
            <a:r>
              <a:rPr lang="pt-BR" altLang="en-US" sz="1200"/>
              <a:t> </a:t>
            </a:r>
            <a:r>
              <a:rPr lang="pt-BR" altLang="en-US" sz="1200">
                <a:solidFill>
                  <a:schemeClr val="bg1"/>
                </a:solidFill>
              </a:rPr>
              <a:t>+ total)</a:t>
            </a:r>
            <a:endParaRPr lang="pt-BR" altLang="en-US" sz="1200">
              <a:solidFill>
                <a:schemeClr val="bg1"/>
              </a:solidFill>
            </a:endParaRPr>
          </a:p>
          <a:p>
            <a:r>
              <a:rPr lang="pt-BR" altLang="en-US" sz="1200">
                <a:solidFill>
                  <a:schemeClr val="bg1"/>
                </a:solidFill>
              </a:rPr>
              <a:t>		</a:t>
            </a:r>
            <a:endParaRPr lang="pt-BR" altLang="en-US" sz="1200">
              <a:solidFill>
                <a:schemeClr val="bg1"/>
              </a:solidFill>
            </a:endParaRPr>
          </a:p>
          <a:p>
            <a:r>
              <a:rPr lang="pt-BR" altLang="en-US" sz="1200">
                <a:solidFill>
                  <a:schemeClr val="bg1"/>
                </a:solidFill>
              </a:rPr>
              <a:t>		</a:t>
            </a:r>
            <a:endParaRPr lang="pt-BR" altLang="en-US" sz="1200">
              <a:solidFill>
                <a:schemeClr val="bg1"/>
              </a:solidFill>
            </a:endParaRPr>
          </a:p>
          <a:p>
            <a:r>
              <a:rPr lang="pt-BR" altLang="en-US" sz="1200">
                <a:solidFill>
                  <a:schemeClr val="bg1"/>
                </a:solidFill>
              </a:rPr>
              <a:t>	}	</a:t>
            </a:r>
            <a:endParaRPr lang="pt-BR" altLang="en-US" sz="1200">
              <a:solidFill>
                <a:schemeClr val="bg1"/>
              </a:solidFill>
            </a:endParaRPr>
          </a:p>
          <a:p>
            <a:r>
              <a:rPr lang="pt-BR" altLang="en-US" sz="1200">
                <a:solidFill>
                  <a:schemeClr val="bg1"/>
                </a:solidFill>
              </a:rPr>
              <a:t>	</a:t>
            </a:r>
            <a:endParaRPr lang="pt-BR" altLang="en-US" sz="1200">
              <a:solidFill>
                <a:schemeClr val="bg1"/>
              </a:solidFill>
            </a:endParaRPr>
          </a:p>
          <a:p>
            <a:r>
              <a:rPr lang="pt-BR" altLang="en-US" sz="1200">
                <a:solidFill>
                  <a:schemeClr val="bg1"/>
                </a:solidFill>
              </a:rPr>
              <a:t>}</a:t>
            </a:r>
            <a:endParaRPr lang="pt-BR" altLang="en-US" sz="12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1" name="Shape 451"/>
        <p:cNvGrpSpPr/>
        <p:nvPr/>
      </p:nvGrpSpPr>
      <p:grpSpPr>
        <a:xfrm>
          <a:off x="0" y="0"/>
          <a:ext cx="0" cy="0"/>
          <a:chOff x="0" y="0"/>
          <a:chExt cx="0" cy="0"/>
        </a:xfrm>
      </p:grpSpPr>
      <p:sp>
        <p:nvSpPr>
          <p:cNvPr id="453" name="Google Shape;453;p56"/>
          <p:cNvSpPr txBox="1"/>
          <p:nvPr>
            <p:ph type="body" idx="1"/>
          </p:nvPr>
        </p:nvSpPr>
        <p:spPr>
          <a:xfrm>
            <a:off x="311700" y="441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Imagine que queremos saber a tabuada de um número. </a:t>
            </a:r>
            <a:endParaRPr lang="en-GB"/>
          </a:p>
          <a:p>
            <a:pPr marL="914400" lvl="1" indent="-317500" algn="l" rtl="0">
              <a:spcBef>
                <a:spcPts val="0"/>
              </a:spcBef>
              <a:spcAft>
                <a:spcPts val="0"/>
              </a:spcAft>
              <a:buSzPts val="1400"/>
              <a:buChar char="○"/>
            </a:pPr>
            <a:r>
              <a:rPr lang="en-GB"/>
              <a:t>Quais são os requisitos?</a:t>
            </a:r>
            <a:endParaRPr lang="en-GB"/>
          </a:p>
          <a:p>
            <a:pPr marL="1371600" lvl="2" indent="-317500" algn="l" rtl="0">
              <a:spcBef>
                <a:spcPts val="0"/>
              </a:spcBef>
              <a:spcAft>
                <a:spcPts val="0"/>
              </a:spcAft>
              <a:buSzPts val="1400"/>
              <a:buChar char="■"/>
            </a:pPr>
            <a:r>
              <a:rPr lang="en-GB"/>
              <a:t>Escolher um número</a:t>
            </a:r>
            <a:endParaRPr lang="en-GB"/>
          </a:p>
          <a:p>
            <a:pPr marL="1371600" lvl="2" indent="-317500" algn="l" rtl="0">
              <a:spcBef>
                <a:spcPts val="0"/>
              </a:spcBef>
              <a:spcAft>
                <a:spcPts val="0"/>
              </a:spcAft>
              <a:buSzPts val="1400"/>
              <a:buChar char="■"/>
            </a:pPr>
            <a:r>
              <a:rPr lang="en-GB"/>
              <a:t>Multiplicar o número escolhido por 1 até 10</a:t>
            </a:r>
            <a:endParaRPr lang="en-GB"/>
          </a:p>
          <a:p>
            <a:pPr marL="457200" lvl="0" indent="-342900" algn="l" rtl="0">
              <a:spcBef>
                <a:spcPts val="0"/>
              </a:spcBef>
              <a:spcAft>
                <a:spcPts val="0"/>
              </a:spcAft>
              <a:buSzPts val="1800"/>
              <a:buChar char="●"/>
            </a:pPr>
            <a:r>
              <a:rPr lang="en-GB"/>
              <a:t>Então </a:t>
            </a:r>
            <a:r>
              <a:rPr lang="en-GB" b="1"/>
              <a:t>para </a:t>
            </a:r>
            <a:r>
              <a:rPr lang="en-GB"/>
              <a:t>1 </a:t>
            </a:r>
            <a:r>
              <a:rPr lang="en-GB" b="1"/>
              <a:t>até </a:t>
            </a:r>
            <a:r>
              <a:rPr lang="en-GB"/>
              <a:t>10 </a:t>
            </a:r>
            <a:r>
              <a:rPr lang="en-GB" b="1"/>
              <a:t>multiplique </a:t>
            </a:r>
            <a:r>
              <a:rPr lang="en-GB"/>
              <a:t>o número escolhido. </a:t>
            </a:r>
            <a:endParaRPr lang="en-GB"/>
          </a:p>
          <a:p>
            <a:pPr marL="457200" lvl="0" indent="0" algn="l" rtl="0">
              <a:spcBef>
                <a:spcPts val="1600"/>
              </a:spcBef>
              <a:spcAft>
                <a:spcPts val="0"/>
              </a:spcAft>
              <a:buNone/>
            </a:pPr>
          </a:p>
          <a:p>
            <a:pPr marL="1371600" lvl="0" indent="0" algn="l" rtl="0">
              <a:spcBef>
                <a:spcPts val="1600"/>
              </a:spcBef>
              <a:spcAft>
                <a:spcPts val="1600"/>
              </a:spcAft>
              <a:buNone/>
            </a:pPr>
          </a:p>
        </p:txBody>
      </p:sp>
      <p:sp>
        <p:nvSpPr>
          <p:cNvPr id="454" name="Google Shape;454;p56"/>
          <p:cNvSpPr txBox="1"/>
          <p:nvPr/>
        </p:nvSpPr>
        <p:spPr>
          <a:xfrm>
            <a:off x="2677350" y="4381950"/>
            <a:ext cx="3789300" cy="91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latin typeface="Comic Sans MS" panose="030F0702030302020204"/>
                <a:ea typeface="Comic Sans MS" panose="030F0702030302020204"/>
                <a:cs typeface="Comic Sans MS" panose="030F0702030302020204"/>
                <a:sym typeface="Comic Sans MS" panose="030F0702030302020204"/>
              </a:rPr>
              <a:t>Como fica o código?? </a:t>
            </a:r>
            <a:endParaRPr sz="1800" b="1">
              <a:latin typeface="Comic Sans MS" panose="030F0702030302020204"/>
              <a:ea typeface="Comic Sans MS" panose="030F0702030302020204"/>
              <a:cs typeface="Comic Sans MS" panose="030F0702030302020204"/>
              <a:sym typeface="Comic Sans MS" panose="030F0702030302020204"/>
            </a:endParaRPr>
          </a:p>
        </p:txBody>
      </p:sp>
      <p:pic>
        <p:nvPicPr>
          <p:cNvPr id="455" name="Google Shape;455;p56"/>
          <p:cNvPicPr preferRelativeResize="0"/>
          <p:nvPr/>
        </p:nvPicPr>
        <p:blipFill>
          <a:blip r:embed="rId1"/>
          <a:stretch>
            <a:fillRect/>
          </a:stretch>
        </p:blipFill>
        <p:spPr>
          <a:xfrm>
            <a:off x="3706463" y="2716625"/>
            <a:ext cx="1731075" cy="173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9" name="Shape 459"/>
        <p:cNvGrpSpPr/>
        <p:nvPr/>
      </p:nvGrpSpPr>
      <p:grpSpPr>
        <a:xfrm>
          <a:off x="0" y="0"/>
          <a:ext cx="0" cy="0"/>
          <a:chOff x="0" y="0"/>
          <a:chExt cx="0" cy="0"/>
        </a:xfrm>
      </p:grpSpPr>
      <p:sp>
        <p:nvSpPr>
          <p:cNvPr id="460" name="Google Shape;460;p57"/>
          <p:cNvSpPr txBox="1"/>
          <p:nvPr>
            <p:ph type="title"/>
          </p:nvPr>
        </p:nvSpPr>
        <p:spPr>
          <a:xfrm>
            <a:off x="311700" y="188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Tabuada usando laços de repetição</a:t>
            </a:r>
            <a:endParaRPr lang="en-GB" sz="1600"/>
          </a:p>
        </p:txBody>
      </p:sp>
      <p:sp>
        <p:nvSpPr>
          <p:cNvPr id="461" name="Google Shape;461;p5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100" b="1">
                <a:solidFill>
                  <a:srgbClr val="FF0000"/>
                </a:solidFill>
              </a:rPr>
              <a:t>programa</a:t>
            </a: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r>
              <a:rPr lang="en-GB" sz="1100" b="1">
                <a:solidFill>
                  <a:srgbClr val="FF0000"/>
                </a:solidFill>
              </a:rPr>
              <a:t>funcao</a:t>
            </a:r>
            <a:r>
              <a:rPr lang="en-GB" sz="1100">
                <a:solidFill>
                  <a:schemeClr val="dk1"/>
                </a:solidFill>
              </a:rPr>
              <a:t> inicio()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r>
              <a:rPr lang="en-GB" sz="1100" b="1">
                <a:solidFill>
                  <a:srgbClr val="4A86E8"/>
                </a:solidFill>
              </a:rPr>
              <a:t>inteiro</a:t>
            </a:r>
            <a:r>
              <a:rPr lang="en-GB" sz="1100">
                <a:solidFill>
                  <a:schemeClr val="dk1"/>
                </a:solidFill>
              </a:rPr>
              <a:t> numero, resultado, contador</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escreva(</a:t>
            </a:r>
            <a:r>
              <a:rPr lang="en-GB" sz="1100" b="1">
                <a:solidFill>
                  <a:srgbClr val="F1C232"/>
                </a:solidFill>
              </a:rPr>
              <a:t>"Informe um número para ver sua tabuada: "</a:t>
            </a: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leia(numero)</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limpa()</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r>
              <a:rPr lang="en-GB" sz="1100" b="1">
                <a:solidFill>
                  <a:schemeClr val="dk1"/>
                </a:solidFill>
              </a:rPr>
              <a:t>para</a:t>
            </a:r>
            <a:r>
              <a:rPr lang="en-GB" sz="1100">
                <a:solidFill>
                  <a:schemeClr val="dk1"/>
                </a:solidFill>
              </a:rPr>
              <a:t> (contador = </a:t>
            </a:r>
            <a:r>
              <a:rPr lang="en-GB" sz="1100">
                <a:solidFill>
                  <a:srgbClr val="4A86E8"/>
                </a:solidFill>
              </a:rPr>
              <a:t>1</a:t>
            </a:r>
            <a:r>
              <a:rPr lang="en-GB" sz="1100">
                <a:solidFill>
                  <a:schemeClr val="dk1"/>
                </a:solidFill>
              </a:rPr>
              <a:t>; contador &lt;= </a:t>
            </a:r>
            <a:r>
              <a:rPr lang="en-GB" sz="1100">
                <a:solidFill>
                  <a:srgbClr val="4A86E8"/>
                </a:solidFill>
              </a:rPr>
              <a:t>10</a:t>
            </a:r>
            <a:r>
              <a:rPr lang="en-GB" sz="1100">
                <a:solidFill>
                  <a:schemeClr val="dk1"/>
                </a:solidFill>
              </a:rPr>
              <a:t>; contador++)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resultado = numero * contador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escreva (numero, </a:t>
            </a:r>
            <a:r>
              <a:rPr lang="en-GB" sz="1100" b="1">
                <a:solidFill>
                  <a:srgbClr val="F1C232"/>
                </a:solidFill>
              </a:rPr>
              <a:t>" X "</a:t>
            </a:r>
            <a:r>
              <a:rPr lang="en-GB" sz="1100">
                <a:solidFill>
                  <a:schemeClr val="dk1"/>
                </a:solidFill>
              </a:rPr>
              <a:t>, contador, </a:t>
            </a:r>
            <a:r>
              <a:rPr lang="en-GB" sz="1100" b="1">
                <a:solidFill>
                  <a:srgbClr val="F1C232"/>
                </a:solidFill>
              </a:rPr>
              <a:t>" = "</a:t>
            </a:r>
            <a:r>
              <a:rPr lang="en-GB" sz="1100">
                <a:solidFill>
                  <a:schemeClr val="dk1"/>
                </a:solidFill>
              </a:rPr>
              <a:t>, resultado , </a:t>
            </a:r>
            <a:r>
              <a:rPr lang="en-GB" sz="1100" b="1">
                <a:solidFill>
                  <a:srgbClr val="F1C232"/>
                </a:solidFill>
              </a:rPr>
              <a:t>"\n"</a:t>
            </a: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100">
              <a:solidFill>
                <a:schemeClr val="dk1"/>
              </a:solidFill>
            </a:endParaRPr>
          </a:p>
          <a:p>
            <a:pPr marL="0" lvl="0" indent="0" algn="l" rtl="0">
              <a:spcBef>
                <a:spcPts val="0"/>
              </a:spcBef>
              <a:spcAft>
                <a:spcPts val="0"/>
              </a:spcAft>
              <a:buNone/>
            </a:pPr>
            <a:endParaRPr sz="1100"/>
          </a:p>
        </p:txBody>
      </p:sp>
      <p:cxnSp>
        <p:nvCxnSpPr>
          <p:cNvPr id="462" name="Google Shape;462;p57"/>
          <p:cNvCxnSpPr/>
          <p:nvPr/>
        </p:nvCxnSpPr>
        <p:spPr>
          <a:xfrm rot="10800000" flipH="1">
            <a:off x="4823800" y="2670525"/>
            <a:ext cx="1467000" cy="742800"/>
          </a:xfrm>
          <a:prstGeom prst="bentConnector3">
            <a:avLst>
              <a:gd name="adj1" fmla="val 50000"/>
            </a:avLst>
          </a:prstGeom>
          <a:noFill/>
          <a:ln w="19050" cap="flat" cmpd="sng">
            <a:solidFill>
              <a:schemeClr val="dk2"/>
            </a:solidFill>
            <a:prstDash val="solid"/>
            <a:round/>
            <a:headEnd type="stealth" w="med" len="med"/>
            <a:tailEnd type="stealth" w="med" len="med"/>
          </a:ln>
        </p:spPr>
      </p:cxnSp>
      <p:sp>
        <p:nvSpPr>
          <p:cNvPr id="463" name="Google Shape;463;p57"/>
          <p:cNvSpPr/>
          <p:nvPr/>
        </p:nvSpPr>
        <p:spPr>
          <a:xfrm flipH="1">
            <a:off x="6337750" y="1288225"/>
            <a:ext cx="2303700" cy="1382400"/>
          </a:xfrm>
          <a:prstGeom prst="flowChartMagneticTape">
            <a:avLst/>
          </a:prstGeom>
          <a:solidFill>
            <a:srgbClr val="00FF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latin typeface="Comfortaa"/>
                <a:ea typeface="Comfortaa"/>
                <a:cs typeface="Comfortaa"/>
                <a:sym typeface="Comfortaa"/>
              </a:rPr>
              <a:t>Note que ao usar o “</a:t>
            </a:r>
            <a:r>
              <a:rPr lang="en-GB" sz="1100" b="1">
                <a:latin typeface="Comfortaa"/>
                <a:ea typeface="Comfortaa"/>
                <a:cs typeface="Comfortaa"/>
                <a:sym typeface="Comfortaa"/>
              </a:rPr>
              <a:t>para</a:t>
            </a:r>
            <a:r>
              <a:rPr lang="en-GB" sz="1100">
                <a:latin typeface="Comfortaa"/>
                <a:ea typeface="Comfortaa"/>
                <a:cs typeface="Comfortaa"/>
                <a:sym typeface="Comfortaa"/>
              </a:rPr>
              <a:t>” temos uma estrutura facilitada para intervalos de repetição</a:t>
            </a:r>
            <a:endParaRPr sz="1100">
              <a:latin typeface="Comfortaa"/>
              <a:ea typeface="Comfortaa"/>
              <a:cs typeface="Comfortaa"/>
              <a:sym typeface="Comfortaa"/>
            </a:endParaRPr>
          </a:p>
        </p:txBody>
      </p:sp>
      <p:cxnSp>
        <p:nvCxnSpPr>
          <p:cNvPr id="464" name="Google Shape;464;p57"/>
          <p:cNvCxnSpPr/>
          <p:nvPr/>
        </p:nvCxnSpPr>
        <p:spPr>
          <a:xfrm rot="10800000" flipH="1">
            <a:off x="6503050" y="3197775"/>
            <a:ext cx="1467000" cy="9300"/>
          </a:xfrm>
          <a:prstGeom prst="straightConnector1">
            <a:avLst/>
          </a:prstGeom>
          <a:noFill/>
          <a:ln w="9525" cap="flat" cmpd="sng">
            <a:solidFill>
              <a:srgbClr val="000000"/>
            </a:solidFill>
            <a:prstDash val="solid"/>
            <a:round/>
            <a:headEnd type="oval" w="med" len="med"/>
            <a:tailEnd type="oval" w="med" len="med"/>
          </a:ln>
        </p:spPr>
      </p:cxnSp>
      <p:sp>
        <p:nvSpPr>
          <p:cNvPr id="465" name="Google Shape;465;p57"/>
          <p:cNvSpPr txBox="1"/>
          <p:nvPr/>
        </p:nvSpPr>
        <p:spPr>
          <a:xfrm>
            <a:off x="6315000" y="2746325"/>
            <a:ext cx="3573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a:t>
            </a:r>
            <a:endParaRPr lang="en-GB"/>
          </a:p>
        </p:txBody>
      </p:sp>
      <p:sp>
        <p:nvSpPr>
          <p:cNvPr id="466" name="Google Shape;466;p57"/>
          <p:cNvSpPr txBox="1"/>
          <p:nvPr/>
        </p:nvSpPr>
        <p:spPr>
          <a:xfrm>
            <a:off x="7762800" y="2746325"/>
            <a:ext cx="3573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a:t>
            </a:r>
            <a:endParaRPr lang="en-GB"/>
          </a:p>
        </p:txBody>
      </p:sp>
      <p:pic>
        <p:nvPicPr>
          <p:cNvPr id="467" name="Google Shape;467;p57"/>
          <p:cNvPicPr preferRelativeResize="0"/>
          <p:nvPr/>
        </p:nvPicPr>
        <p:blipFill>
          <a:blip r:embed="rId1"/>
          <a:stretch>
            <a:fillRect/>
          </a:stretch>
        </p:blipFill>
        <p:spPr>
          <a:xfrm>
            <a:off x="6600328" y="3006625"/>
            <a:ext cx="313840" cy="308076"/>
          </a:xfrm>
          <a:prstGeom prst="rect">
            <a:avLst/>
          </a:prstGeom>
          <a:noFill/>
          <a:ln>
            <a:noFill/>
          </a:ln>
        </p:spPr>
      </p:pic>
      <p:pic>
        <p:nvPicPr>
          <p:cNvPr id="468" name="Google Shape;468;p57"/>
          <p:cNvPicPr preferRelativeResize="0"/>
          <p:nvPr/>
        </p:nvPicPr>
        <p:blipFill>
          <a:blip r:embed="rId1"/>
          <a:stretch>
            <a:fillRect/>
          </a:stretch>
        </p:blipFill>
        <p:spPr>
          <a:xfrm>
            <a:off x="6905128" y="3006625"/>
            <a:ext cx="313840" cy="308076"/>
          </a:xfrm>
          <a:prstGeom prst="rect">
            <a:avLst/>
          </a:prstGeom>
          <a:noFill/>
          <a:ln>
            <a:noFill/>
          </a:ln>
        </p:spPr>
      </p:pic>
      <p:pic>
        <p:nvPicPr>
          <p:cNvPr id="469" name="Google Shape;469;p57"/>
          <p:cNvPicPr preferRelativeResize="0"/>
          <p:nvPr/>
        </p:nvPicPr>
        <p:blipFill>
          <a:blip r:embed="rId1"/>
          <a:stretch>
            <a:fillRect/>
          </a:stretch>
        </p:blipFill>
        <p:spPr>
          <a:xfrm>
            <a:off x="7248028" y="3006625"/>
            <a:ext cx="313840" cy="308076"/>
          </a:xfrm>
          <a:prstGeom prst="rect">
            <a:avLst/>
          </a:prstGeom>
          <a:noFill/>
          <a:ln>
            <a:noFill/>
          </a:ln>
        </p:spPr>
      </p:pic>
      <p:pic>
        <p:nvPicPr>
          <p:cNvPr id="470" name="Google Shape;470;p57"/>
          <p:cNvPicPr preferRelativeResize="0"/>
          <p:nvPr/>
        </p:nvPicPr>
        <p:blipFill>
          <a:blip r:embed="rId1"/>
          <a:stretch>
            <a:fillRect/>
          </a:stretch>
        </p:blipFill>
        <p:spPr>
          <a:xfrm>
            <a:off x="7590928" y="3006625"/>
            <a:ext cx="313840" cy="308076"/>
          </a:xfrm>
          <a:prstGeom prst="rect">
            <a:avLst/>
          </a:prstGeom>
          <a:noFill/>
          <a:ln>
            <a:noFill/>
          </a:ln>
        </p:spPr>
      </p:pic>
      <p:sp>
        <p:nvSpPr>
          <p:cNvPr id="471" name="Google Shape;471;p57"/>
          <p:cNvSpPr txBox="1"/>
          <p:nvPr/>
        </p:nvSpPr>
        <p:spPr>
          <a:xfrm>
            <a:off x="6553975" y="3488550"/>
            <a:ext cx="313800" cy="1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 name="Caixa de Texto 1"/>
          <p:cNvSpPr txBox="1"/>
          <p:nvPr/>
        </p:nvSpPr>
        <p:spPr>
          <a:xfrm>
            <a:off x="488950" y="549275"/>
            <a:ext cx="8502015" cy="645160"/>
          </a:xfrm>
          <a:prstGeom prst="rect">
            <a:avLst/>
          </a:prstGeom>
          <a:noFill/>
        </p:spPr>
        <p:txBody>
          <a:bodyPr wrap="square" rtlCol="0" anchor="t">
            <a:spAutoFit/>
          </a:bodyPr>
          <a:p>
            <a:r>
              <a:rPr lang="pt-BR" altLang="en-US" sz="1200"/>
              <a:t>O Para possui uma variável de controle, a qual podemos repetir um conjunto de instruções até um determinado número de vezes.  A variável de controle é chamada de contador.</a:t>
            </a:r>
            <a:endParaRPr lang="pt-BR" altLang="en-US" sz="1200"/>
          </a:p>
          <a:p>
            <a:endParaRPr lang="pt-BR"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aixa de Texto 3"/>
          <p:cNvSpPr txBox="1"/>
          <p:nvPr/>
        </p:nvSpPr>
        <p:spPr>
          <a:xfrm>
            <a:off x="193040" y="368300"/>
            <a:ext cx="8495030" cy="521970"/>
          </a:xfrm>
          <a:prstGeom prst="rect">
            <a:avLst/>
          </a:prstGeom>
          <a:noFill/>
        </p:spPr>
        <p:txBody>
          <a:bodyPr wrap="square" rtlCol="0" anchor="t">
            <a:spAutoFit/>
          </a:bodyPr>
          <a:p>
            <a:r>
              <a:rPr lang="pt-BR" altLang="en-US"/>
              <a:t>Leia a idade de uma determinada quantidade de pessoas que também deverá ser informada pelo usuário e diga no final quantos são de maior e menor idade.</a:t>
            </a:r>
            <a:endParaRPr lang="pt-BR" altLang="en-US"/>
          </a:p>
        </p:txBody>
      </p:sp>
      <p:pic>
        <p:nvPicPr>
          <p:cNvPr id="7" name="Imagem 6"/>
          <p:cNvPicPr>
            <a:picLocks noChangeAspect="1"/>
          </p:cNvPicPr>
          <p:nvPr/>
        </p:nvPicPr>
        <p:blipFill>
          <a:blip r:embed="rId1"/>
          <a:stretch>
            <a:fillRect/>
          </a:stretch>
        </p:blipFill>
        <p:spPr>
          <a:xfrm>
            <a:off x="501015" y="1100455"/>
            <a:ext cx="4785360" cy="3261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5" name="Shape 475"/>
        <p:cNvGrpSpPr/>
        <p:nvPr/>
      </p:nvGrpSpPr>
      <p:grpSpPr>
        <a:xfrm>
          <a:off x="0" y="0"/>
          <a:ext cx="0" cy="0"/>
          <a:chOff x="0" y="0"/>
          <a:chExt cx="0" cy="0"/>
        </a:xfrm>
      </p:grpSpPr>
      <p:sp>
        <p:nvSpPr>
          <p:cNvPr id="476" name="Google Shape;476;p5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Sobre laços de repetição</a:t>
            </a:r>
            <a:endParaRPr lang="en-GB"/>
          </a:p>
        </p:txBody>
      </p:sp>
      <p:sp>
        <p:nvSpPr>
          <p:cNvPr id="477" name="Google Shape;477;p5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Se uma ação se repete em um algoritmo, em vez de escrevê-la várias vezes, em certos casos podemos resumir anotando uma vez só e solicitando que ela se repita, usando umas das </a:t>
            </a:r>
            <a:r>
              <a:rPr lang="en-GB" b="1"/>
              <a:t>estruturas de repetição.</a:t>
            </a:r>
            <a:endParaRPr b="1"/>
          </a:p>
          <a:p>
            <a:pPr marL="457200" lvl="0" indent="-342900" algn="l" rtl="0">
              <a:spcBef>
                <a:spcPts val="0"/>
              </a:spcBef>
              <a:spcAft>
                <a:spcPts val="0"/>
              </a:spcAft>
              <a:buSzPts val="1800"/>
              <a:buChar char="●"/>
            </a:pPr>
            <a:r>
              <a:rPr lang="en-GB"/>
              <a:t>Podemos pedir que uma ação ( ou um conjunto de ações )  seja executada um número definido ou indefinido de vezes, ou enquanto um estado permanecer ou até que um estado seja atingido.</a:t>
            </a:r>
            <a:endParaRPr lang="en-GB"/>
          </a:p>
          <a:p>
            <a:pPr marL="457200" lvl="0" indent="-342900" algn="l" rtl="0">
              <a:spcBef>
                <a:spcPts val="0"/>
              </a:spcBef>
              <a:spcAft>
                <a:spcPts val="0"/>
              </a:spcAft>
              <a:buSzPts val="1800"/>
              <a:buChar char="●"/>
            </a:pPr>
            <a:r>
              <a:rPr lang="en-GB"/>
              <a:t>Fora do Portugol, essas estruturas são denominadas do inglês , </a:t>
            </a:r>
            <a:r>
              <a:rPr lang="en-GB" b="1"/>
              <a:t>while</a:t>
            </a:r>
            <a:r>
              <a:rPr lang="en-GB"/>
              <a:t> ( enquanto ) e </a:t>
            </a:r>
            <a:r>
              <a:rPr lang="en-GB" b="1"/>
              <a:t>for</a:t>
            </a:r>
            <a:r>
              <a:rPr lang="en-GB"/>
              <a:t> ( para ) </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p:txBody>
          <a:bodyPr/>
          <a:p>
            <a:r>
              <a:rPr lang="pt-BR" altLang="en-US" sz="1200" b="1"/>
              <a:t>Exercícios</a:t>
            </a:r>
            <a:endParaRPr lang="pt-BR" altLang="en-US" sz="1200" b="1"/>
          </a:p>
        </p:txBody>
      </p:sp>
      <p:sp>
        <p:nvSpPr>
          <p:cNvPr id="3" name="Espaço Reservado para Texto 2"/>
          <p:cNvSpPr/>
          <p:nvPr>
            <p:ph type="body" idx="1"/>
          </p:nvPr>
        </p:nvSpPr>
        <p:spPr>
          <a:xfrm>
            <a:off x="311785" y="712470"/>
            <a:ext cx="8520430" cy="810895"/>
          </a:xfrm>
        </p:spPr>
        <p:txBody>
          <a:bodyPr/>
          <a:p>
            <a:pPr marL="114300" indent="0">
              <a:buNone/>
            </a:pPr>
            <a:r>
              <a:rPr lang="pt-BR" altLang="en-US" sz="1200"/>
              <a:t>Faça um programa que leia um número e apresente como resultado  a multiplicação de 10 até 0.</a:t>
            </a:r>
            <a:endParaRPr lang="pt-BR" altLang="en-US" sz="1200"/>
          </a:p>
          <a:p>
            <a:pPr marL="114300" indent="0">
              <a:buNone/>
            </a:pPr>
            <a:r>
              <a:rPr lang="pt-BR" altLang="en-US" sz="1200"/>
              <a:t>Exemplo: 	3x10 = 30</a:t>
            </a:r>
            <a:endParaRPr lang="pt-BR" altLang="en-US" sz="1200"/>
          </a:p>
          <a:p>
            <a:pPr marL="114300" indent="0">
              <a:buNone/>
            </a:pPr>
            <a:r>
              <a:rPr lang="pt-BR" altLang="en-US" sz="1200"/>
              <a:t>	 3x9  = 27</a:t>
            </a:r>
            <a:endParaRPr lang="pt-BR" altLang="en-US" sz="1200"/>
          </a:p>
        </p:txBody>
      </p:sp>
      <p:pic>
        <p:nvPicPr>
          <p:cNvPr id="4" name="Imagem 3"/>
          <p:cNvPicPr>
            <a:picLocks noChangeAspect="1"/>
          </p:cNvPicPr>
          <p:nvPr/>
        </p:nvPicPr>
        <p:blipFill>
          <a:blip r:embed="rId1"/>
          <a:stretch>
            <a:fillRect/>
          </a:stretch>
        </p:blipFill>
        <p:spPr>
          <a:xfrm>
            <a:off x="435610" y="1523365"/>
            <a:ext cx="3221355" cy="1905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aixa de Texto 3"/>
          <p:cNvSpPr txBox="1"/>
          <p:nvPr/>
        </p:nvSpPr>
        <p:spPr>
          <a:xfrm>
            <a:off x="352425" y="441960"/>
            <a:ext cx="8374380" cy="645160"/>
          </a:xfrm>
          <a:prstGeom prst="rect">
            <a:avLst/>
          </a:prstGeom>
          <a:noFill/>
        </p:spPr>
        <p:txBody>
          <a:bodyPr wrap="square" rtlCol="0" anchor="t">
            <a:spAutoFit/>
          </a:bodyPr>
          <a:p>
            <a:pPr algn="just"/>
            <a:r>
              <a:rPr lang="pt-BR" altLang="en-US" sz="1200"/>
              <a:t>Fazer um algoritmo para que seja lida uma determinada quantidade de números.  O usuário deverá ser perguntado se deseja continuar (S/s) caso outro caracter for digitado o programa será finalizado somando o total dos números digitados e exibindo a média.</a:t>
            </a:r>
            <a:endParaRPr lang="pt-BR" altLang="en-US" sz="1200"/>
          </a:p>
        </p:txBody>
      </p:sp>
      <p:pic>
        <p:nvPicPr>
          <p:cNvPr id="5" name="Imagem 4"/>
          <p:cNvPicPr>
            <a:picLocks noChangeAspect="1"/>
          </p:cNvPicPr>
          <p:nvPr/>
        </p:nvPicPr>
        <p:blipFill>
          <a:blip r:embed="rId1"/>
          <a:stretch>
            <a:fillRect/>
          </a:stretch>
        </p:blipFill>
        <p:spPr>
          <a:xfrm>
            <a:off x="894715" y="1257300"/>
            <a:ext cx="3670300" cy="26784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aixa de Texto 2"/>
          <p:cNvSpPr txBox="1"/>
          <p:nvPr/>
        </p:nvSpPr>
        <p:spPr>
          <a:xfrm>
            <a:off x="393065" y="556895"/>
            <a:ext cx="8389620" cy="3599815"/>
          </a:xfrm>
          <a:prstGeom prst="rect">
            <a:avLst/>
          </a:prstGeom>
          <a:noFill/>
        </p:spPr>
        <p:txBody>
          <a:bodyPr wrap="square" rtlCol="0" anchor="t">
            <a:spAutoFit/>
          </a:bodyPr>
          <a:p>
            <a:r>
              <a:rPr lang="pt-BR" altLang="en-US" sz="1800" b="1"/>
              <a:t>Estruturas de Repetição</a:t>
            </a:r>
            <a:endParaRPr lang="pt-BR" altLang="en-US" sz="1800"/>
          </a:p>
          <a:p>
            <a:endParaRPr lang="pt-BR" altLang="en-US"/>
          </a:p>
          <a:p>
            <a:pPr algn="just"/>
            <a:r>
              <a:rPr lang="pt-BR" altLang="en-US"/>
              <a:t>Servem para executar um trecho de código em um número determinado de vezes até que uma determinada condição seja satisfeita. As estruturas de repetição também são chamadas de laços ou loops.</a:t>
            </a:r>
            <a:endParaRPr lang="pt-BR" altLang="en-US"/>
          </a:p>
          <a:p>
            <a:pPr algn="just"/>
            <a:endParaRPr lang="pt-BR" altLang="en-US"/>
          </a:p>
          <a:p>
            <a:pPr algn="just"/>
            <a:r>
              <a:rPr lang="pt-BR" altLang="en-US" b="1"/>
              <a:t>Enquanto</a:t>
            </a:r>
            <a:endParaRPr lang="pt-BR" altLang="en-US" b="1"/>
          </a:p>
          <a:p>
            <a:pPr algn="just"/>
            <a:r>
              <a:rPr lang="pt-BR" altLang="en-US"/>
              <a:t>Enquanto o teste(condição) for verdadeiro a sequência de comandos é executada.  Como o teste do enquanto é no início as instruções podem não ser executadas.</a:t>
            </a:r>
            <a:endParaRPr lang="pt-BR" altLang="en-US"/>
          </a:p>
          <a:p>
            <a:pPr algn="just"/>
            <a:endParaRPr lang="pt-BR" altLang="en-US"/>
          </a:p>
          <a:p>
            <a:pPr algn="just"/>
            <a:r>
              <a:rPr lang="pt-BR" altLang="en-US" b="1"/>
              <a:t>Sintaxe:</a:t>
            </a:r>
            <a:endParaRPr lang="pt-BR" altLang="en-US" b="1"/>
          </a:p>
          <a:p>
            <a:pPr algn="just"/>
            <a:endParaRPr lang="pt-BR" altLang="en-US" b="1"/>
          </a:p>
          <a:p>
            <a:pPr algn="just"/>
            <a:r>
              <a:rPr lang="pt-BR" altLang="en-US" b="1"/>
              <a:t>Enquanto (Condição) {</a:t>
            </a:r>
            <a:endParaRPr lang="pt-BR" altLang="en-US" b="1"/>
          </a:p>
          <a:p>
            <a:pPr algn="just"/>
            <a:endParaRPr lang="pt-BR" altLang="en-US" b="1"/>
          </a:p>
          <a:p>
            <a:pPr algn="just"/>
            <a:r>
              <a:rPr lang="pt-BR" altLang="en-US" b="1"/>
              <a:t>	//Instruções </a:t>
            </a:r>
            <a:endParaRPr lang="pt-BR" altLang="en-US" b="1"/>
          </a:p>
          <a:p>
            <a:pPr algn="just"/>
            <a:r>
              <a:rPr lang="pt-BR" altLang="en-US" b="1"/>
              <a:t>}</a:t>
            </a:r>
            <a:endParaRPr lang="pt-BR"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2" name="Shape 412"/>
        <p:cNvGrpSpPr/>
        <p:nvPr/>
      </p:nvGrpSpPr>
      <p:grpSpPr>
        <a:xfrm>
          <a:off x="0" y="0"/>
          <a:ext cx="0" cy="0"/>
          <a:chOff x="0" y="0"/>
          <a:chExt cx="0" cy="0"/>
        </a:xfrm>
      </p:grpSpPr>
      <p:sp>
        <p:nvSpPr>
          <p:cNvPr id="413" name="Google Shape;413;p5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Enquanto</a:t>
            </a:r>
            <a:r>
              <a:rPr lang="en-GB"/>
              <a:t> isso...</a:t>
            </a:r>
            <a:endParaRPr lang="en-GB"/>
          </a:p>
        </p:txBody>
      </p:sp>
      <p:sp>
        <p:nvSpPr>
          <p:cNvPr id="414" name="Google Shape;414;p5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Devido à pandemia do coronavírus, não poderíamos começar nossas aulas da Residência de Software </a:t>
            </a:r>
            <a:r>
              <a:rPr lang="en-GB" b="1"/>
              <a:t>enquanto</a:t>
            </a:r>
            <a:r>
              <a:rPr lang="en-GB"/>
              <a:t> não fôssemos notificados. =(</a:t>
            </a:r>
            <a:endParaRPr lang="en-GB"/>
          </a:p>
          <a:p>
            <a:pPr marL="914400" lvl="1" indent="-317500" algn="l" rtl="0">
              <a:spcBef>
                <a:spcPts val="0"/>
              </a:spcBef>
              <a:spcAft>
                <a:spcPts val="0"/>
              </a:spcAft>
              <a:buSzPts val="1400"/>
              <a:buChar char="○"/>
            </a:pPr>
            <a:r>
              <a:rPr lang="en-GB" b="1"/>
              <a:t>Enquanto</a:t>
            </a:r>
            <a:r>
              <a:rPr lang="en-GB"/>
              <a:t> isso, deveríamos ficar em casa aguardando novas notícias</a:t>
            </a:r>
            <a:endParaRPr lang="en-GB"/>
          </a:p>
          <a:p>
            <a:pPr marL="914400" lvl="1" indent="-317500" algn="l" rtl="0">
              <a:spcBef>
                <a:spcPts val="0"/>
              </a:spcBef>
              <a:spcAft>
                <a:spcPts val="0"/>
              </a:spcAft>
              <a:buSzPts val="1400"/>
              <a:buChar char="○"/>
            </a:pPr>
            <a:r>
              <a:rPr lang="en-GB"/>
              <a:t>Como seria um programa de computador que representasse esse cenário?</a:t>
            </a:r>
            <a:endParaRPr lang="en-GB"/>
          </a:p>
        </p:txBody>
      </p:sp>
      <p:pic>
        <p:nvPicPr>
          <p:cNvPr id="415" name="Google Shape;415;p53"/>
          <p:cNvPicPr preferRelativeResize="0"/>
          <p:nvPr/>
        </p:nvPicPr>
        <p:blipFill>
          <a:blip r:embed="rId1"/>
          <a:stretch>
            <a:fillRect/>
          </a:stretch>
        </p:blipFill>
        <p:spPr>
          <a:xfrm>
            <a:off x="2939775" y="2496400"/>
            <a:ext cx="3264447" cy="25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9" name="Shape 419"/>
        <p:cNvGrpSpPr/>
        <p:nvPr/>
      </p:nvGrpSpPr>
      <p:grpSpPr>
        <a:xfrm>
          <a:off x="0" y="0"/>
          <a:ext cx="0" cy="0"/>
          <a:chOff x="0" y="0"/>
          <a:chExt cx="0" cy="0"/>
        </a:xfrm>
      </p:grpSpPr>
      <p:sp>
        <p:nvSpPr>
          <p:cNvPr id="420" name="Google Shape;420;p5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Podemos usar </a:t>
            </a:r>
            <a:r>
              <a:rPr lang="en-GB" b="1"/>
              <a:t>laços de repetição</a:t>
            </a:r>
            <a:r>
              <a:rPr lang="en-GB"/>
              <a:t> para sabermos se podemos sair de casa ou não?</a:t>
            </a:r>
            <a:endParaRPr lang="en-GB"/>
          </a:p>
          <a:p>
            <a:pPr marL="457200" lvl="0" indent="0" algn="l" rtl="0">
              <a:spcBef>
                <a:spcPts val="1600"/>
              </a:spcBef>
              <a:spcAft>
                <a:spcPts val="0"/>
              </a:spcAft>
              <a:buNone/>
            </a:pPr>
            <a:r>
              <a:rPr lang="en-GB" sz="1200" b="1">
                <a:solidFill>
                  <a:srgbClr val="FF0000"/>
                </a:solidFill>
                <a:latin typeface="Arial" panose="020B0604020202020204" pitchFamily="34" charset="0"/>
                <a:ea typeface="Droid Sans"/>
                <a:cs typeface="Arial" panose="020B0604020202020204" pitchFamily="34" charset="0"/>
                <a:sym typeface="Droid Sans"/>
              </a:rPr>
              <a:t>programa</a:t>
            </a:r>
            <a:endParaRPr sz="1200" b="1">
              <a:solidFill>
                <a:srgbClr val="FF0000"/>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endParaRPr sz="1200">
              <a:solidFill>
                <a:schemeClr val="dk1"/>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b="1">
                <a:solidFill>
                  <a:srgbClr val="FF0000"/>
                </a:solidFill>
                <a:latin typeface="Arial" panose="020B0604020202020204" pitchFamily="34" charset="0"/>
                <a:ea typeface="Droid Sans"/>
                <a:cs typeface="Arial" panose="020B0604020202020204" pitchFamily="34" charset="0"/>
                <a:sym typeface="Droid Sans"/>
              </a:rPr>
              <a:t>funcao</a:t>
            </a:r>
            <a:r>
              <a:rPr lang="en-GB" sz="1200">
                <a:solidFill>
                  <a:schemeClr val="dk1"/>
                </a:solidFill>
                <a:latin typeface="Arial" panose="020B0604020202020204" pitchFamily="34" charset="0"/>
                <a:ea typeface="Droid Sans"/>
                <a:cs typeface="Arial" panose="020B0604020202020204" pitchFamily="34" charset="0"/>
                <a:sym typeface="Droid Sans"/>
              </a:rPr>
              <a:t> inicio () {</a:t>
            </a:r>
            <a:endParaRPr sz="1200">
              <a:solidFill>
                <a:schemeClr val="dk1"/>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b="1">
                <a:solidFill>
                  <a:srgbClr val="4A86E8"/>
                </a:solidFill>
                <a:latin typeface="Arial" panose="020B0604020202020204" pitchFamily="34" charset="0"/>
                <a:ea typeface="Droid Sans"/>
                <a:cs typeface="Arial" panose="020B0604020202020204" pitchFamily="34" charset="0"/>
                <a:sym typeface="Droid Sans"/>
              </a:rPr>
              <a:t>logico</a:t>
            </a:r>
            <a:r>
              <a:rPr lang="en-GB" sz="1200">
                <a:solidFill>
                  <a:schemeClr val="dk1"/>
                </a:solidFill>
                <a:latin typeface="Arial" panose="020B0604020202020204" pitchFamily="34" charset="0"/>
                <a:ea typeface="Droid Sans"/>
                <a:cs typeface="Arial" panose="020B0604020202020204" pitchFamily="34" charset="0"/>
                <a:sym typeface="Droid Sans"/>
              </a:rPr>
              <a:t> acabou_coronavirus = falso</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b="1">
                <a:solidFill>
                  <a:srgbClr val="CC0000"/>
                </a:solidFill>
                <a:latin typeface="Arial" panose="020B0604020202020204" pitchFamily="34" charset="0"/>
                <a:ea typeface="Droid Sans"/>
                <a:cs typeface="Arial" panose="020B0604020202020204" pitchFamily="34" charset="0"/>
                <a:sym typeface="Droid Sans"/>
              </a:rPr>
              <a:t>enquanto</a:t>
            </a:r>
            <a:r>
              <a:rPr lang="en-GB" sz="1200">
                <a:solidFill>
                  <a:schemeClr val="dk1"/>
                </a:solidFill>
                <a:latin typeface="Arial" panose="020B0604020202020204" pitchFamily="34" charset="0"/>
                <a:ea typeface="Droid Sans"/>
                <a:cs typeface="Arial" panose="020B0604020202020204" pitchFamily="34" charset="0"/>
                <a:sym typeface="Droid Sans"/>
              </a:rPr>
              <a:t> (acabou_coronavirus == falso){</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acabou_coronavirus = verifica_pandemia()</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espera(1 dia)</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a:t>
            </a:r>
            <a:r>
              <a:rPr lang="en-GB" sz="1200">
                <a:solidFill>
                  <a:srgbClr val="999999"/>
                </a:solidFill>
                <a:latin typeface="Arial" panose="020B0604020202020204" pitchFamily="34" charset="0"/>
                <a:ea typeface="Droid Sans"/>
                <a:cs typeface="Arial" panose="020B0604020202020204" pitchFamily="34" charset="0"/>
                <a:sym typeface="Droid Sans"/>
              </a:rPr>
              <a:t>// fim enquanto</a:t>
            </a:r>
            <a:endParaRPr sz="1200">
              <a:solidFill>
                <a:srgbClr val="999999"/>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escreva(</a:t>
            </a:r>
            <a:r>
              <a:rPr lang="en-GB" sz="1200" b="1">
                <a:solidFill>
                  <a:srgbClr val="BF9000"/>
                </a:solidFill>
                <a:latin typeface="Arial" panose="020B0604020202020204" pitchFamily="34" charset="0"/>
                <a:ea typeface="Droid Sans"/>
                <a:cs typeface="Arial" panose="020B0604020202020204" pitchFamily="34" charset="0"/>
                <a:sym typeface="Droid Sans"/>
              </a:rPr>
              <a:t>“Vamos para a Residencia de software!!”</a:t>
            </a: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b="1">
                <a:solidFill>
                  <a:srgbClr val="434343"/>
                </a:solidFill>
                <a:latin typeface="Arial" panose="020B0604020202020204" pitchFamily="34" charset="0"/>
                <a:ea typeface="Droid Sans"/>
                <a:cs typeface="Arial" panose="020B0604020202020204" pitchFamily="34" charset="0"/>
                <a:sym typeface="Droid Sans"/>
              </a:rPr>
              <a:t>	</a:t>
            </a:r>
            <a:endParaRPr sz="1200" b="1">
              <a:solidFill>
                <a:srgbClr val="434343"/>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a:solidFill>
                  <a:srgbClr val="999999"/>
                </a:solidFill>
                <a:latin typeface="Arial" panose="020B0604020202020204" pitchFamily="34" charset="0"/>
                <a:ea typeface="Droid Sans"/>
                <a:cs typeface="Arial" panose="020B0604020202020204" pitchFamily="34" charset="0"/>
                <a:sym typeface="Droid Sans"/>
              </a:rPr>
              <a:t>// fim inicio</a:t>
            </a:r>
            <a:endParaRPr sz="1200">
              <a:solidFill>
                <a:schemeClr val="dk1"/>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a:t>
            </a:r>
            <a:r>
              <a:rPr lang="en-GB" sz="1200">
                <a:solidFill>
                  <a:srgbClr val="999999"/>
                </a:solidFill>
                <a:latin typeface="Arial" panose="020B0604020202020204" pitchFamily="34" charset="0"/>
                <a:ea typeface="Droid Sans"/>
                <a:cs typeface="Arial" panose="020B0604020202020204" pitchFamily="34" charset="0"/>
                <a:sym typeface="Droid Sans"/>
              </a:rPr>
              <a:t>// fim programa</a:t>
            </a:r>
            <a:endParaRPr sz="1200">
              <a:solidFill>
                <a:schemeClr val="dk1"/>
              </a:solidFill>
              <a:latin typeface="Arial" panose="020B0604020202020204" pitchFamily="34" charset="0"/>
              <a:ea typeface="Droid Sans"/>
              <a:cs typeface="Arial" panose="020B0604020202020204" pitchFamily="34" charset="0"/>
              <a:sym typeface="Droid Sans"/>
            </a:endParaRPr>
          </a:p>
          <a:p>
            <a:pPr marL="0" lvl="0" indent="0" algn="l" rtl="0">
              <a:spcBef>
                <a:spcPts val="0"/>
              </a:spcBef>
              <a:spcAft>
                <a:spcPts val="0"/>
              </a:spcAft>
              <a:buNone/>
            </a:pPr>
            <a:endParaRPr sz="1200">
              <a:latin typeface="Arial" panose="020B0604020202020204" pitchFamily="34" charset="0"/>
              <a:cs typeface="Arial" panose="020B0604020202020204" pitchFamily="34" charset="0"/>
            </a:endParaRPr>
          </a:p>
          <a:p>
            <a:pPr marL="457200" lvl="0" indent="0" algn="l" rtl="0">
              <a:spcBef>
                <a:spcPts val="1600"/>
              </a:spcBef>
              <a:spcAft>
                <a:spcPts val="1600"/>
              </a:spcAft>
              <a:buNone/>
            </a:pPr>
            <a:endParaRPr>
              <a:latin typeface="Arial" panose="020B0604020202020204" pitchFamily="34" charset="0"/>
              <a:cs typeface="Arial" panose="020B0604020202020204" pitchFamily="34" charset="0"/>
            </a:endParaRPr>
          </a:p>
        </p:txBody>
      </p:sp>
      <p:sp>
        <p:nvSpPr>
          <p:cNvPr id="421" name="Google Shape;421;p5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Laços de repetição</a:t>
            </a:r>
            <a:endParaRPr lang="en-GB"/>
          </a:p>
        </p:txBody>
      </p:sp>
      <p:cxnSp>
        <p:nvCxnSpPr>
          <p:cNvPr id="422" name="Google Shape;422;p54"/>
          <p:cNvCxnSpPr>
            <a:endCxn id="423" idx="1"/>
          </p:cNvCxnSpPr>
          <p:nvPr/>
        </p:nvCxnSpPr>
        <p:spPr>
          <a:xfrm rot="-5400000">
            <a:off x="4855425" y="2184100"/>
            <a:ext cx="918900" cy="777300"/>
          </a:xfrm>
          <a:prstGeom prst="bentConnector2">
            <a:avLst/>
          </a:prstGeom>
          <a:noFill/>
          <a:ln w="19050" cap="flat" cmpd="sng">
            <a:solidFill>
              <a:schemeClr val="dk2"/>
            </a:solidFill>
            <a:prstDash val="solid"/>
            <a:round/>
            <a:headEnd type="stealth" w="med" len="med"/>
            <a:tailEnd type="stealth" w="med" len="med"/>
          </a:ln>
        </p:spPr>
      </p:cxnSp>
      <p:sp>
        <p:nvSpPr>
          <p:cNvPr id="423" name="Google Shape;423;p54"/>
          <p:cNvSpPr/>
          <p:nvPr/>
        </p:nvSpPr>
        <p:spPr>
          <a:xfrm>
            <a:off x="5703525" y="1661200"/>
            <a:ext cx="1827600" cy="904200"/>
          </a:xfrm>
          <a:prstGeom prst="rect">
            <a:avLst/>
          </a:prstGeom>
          <a:solidFill>
            <a:srgbClr val="FFFF00"/>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t>Note que o programa ainda está incompleto pois precisamos programar como verificar a pandemia</a:t>
            </a:r>
            <a:endParaRPr sz="1200"/>
          </a:p>
        </p:txBody>
      </p:sp>
      <p:sp>
        <p:nvSpPr>
          <p:cNvPr id="424" name="Google Shape;424;p54"/>
          <p:cNvSpPr/>
          <p:nvPr/>
        </p:nvSpPr>
        <p:spPr>
          <a:xfrm>
            <a:off x="5649675" y="3053725"/>
            <a:ext cx="654300" cy="28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t>Início</a:t>
            </a:r>
            <a:endParaRPr sz="1100" b="1"/>
          </a:p>
        </p:txBody>
      </p:sp>
      <p:sp>
        <p:nvSpPr>
          <p:cNvPr id="425" name="Google Shape;425;p54"/>
          <p:cNvSpPr/>
          <p:nvPr/>
        </p:nvSpPr>
        <p:spPr>
          <a:xfrm>
            <a:off x="6639100" y="3056475"/>
            <a:ext cx="848125" cy="263625"/>
          </a:xfrm>
          <a:prstGeom prst="flowChartManualInpu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t>Acabou = F</a:t>
            </a:r>
            <a:endParaRPr sz="800" b="1"/>
          </a:p>
        </p:txBody>
      </p:sp>
      <p:sp>
        <p:nvSpPr>
          <p:cNvPr id="426" name="Google Shape;426;p54"/>
          <p:cNvSpPr/>
          <p:nvPr/>
        </p:nvSpPr>
        <p:spPr>
          <a:xfrm>
            <a:off x="6591050" y="4551975"/>
            <a:ext cx="944250" cy="303825"/>
          </a:xfrm>
          <a:prstGeom prst="flowChartDisplay">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t>Vamos estudar!!</a:t>
            </a:r>
            <a:endParaRPr sz="800" b="1"/>
          </a:p>
        </p:txBody>
      </p:sp>
      <p:sp>
        <p:nvSpPr>
          <p:cNvPr id="427" name="Google Shape;427;p54"/>
          <p:cNvSpPr/>
          <p:nvPr/>
        </p:nvSpPr>
        <p:spPr>
          <a:xfrm>
            <a:off x="7937248" y="4531843"/>
            <a:ext cx="731100" cy="34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t>FIM</a:t>
            </a:r>
            <a:endParaRPr sz="1200" b="1"/>
          </a:p>
        </p:txBody>
      </p:sp>
      <p:cxnSp>
        <p:nvCxnSpPr>
          <p:cNvPr id="428" name="Google Shape;428;p54"/>
          <p:cNvCxnSpPr>
            <a:stCxn id="424" idx="3"/>
            <a:endCxn id="425" idx="1"/>
          </p:cNvCxnSpPr>
          <p:nvPr/>
        </p:nvCxnSpPr>
        <p:spPr>
          <a:xfrm rot="10800000" flipH="1">
            <a:off x="6303975" y="3188275"/>
            <a:ext cx="335100" cy="8700"/>
          </a:xfrm>
          <a:prstGeom prst="straightConnector1">
            <a:avLst/>
          </a:prstGeom>
          <a:noFill/>
          <a:ln w="19050" cap="flat" cmpd="sng">
            <a:solidFill>
              <a:schemeClr val="dk2"/>
            </a:solidFill>
            <a:prstDash val="solid"/>
            <a:round/>
            <a:headEnd type="none" w="med" len="med"/>
            <a:tailEnd type="triangle" w="med" len="med"/>
          </a:ln>
        </p:spPr>
      </p:cxnSp>
      <p:cxnSp>
        <p:nvCxnSpPr>
          <p:cNvPr id="429" name="Google Shape;429;p54"/>
          <p:cNvCxnSpPr>
            <a:stCxn id="426" idx="3"/>
            <a:endCxn id="427" idx="1"/>
          </p:cNvCxnSpPr>
          <p:nvPr/>
        </p:nvCxnSpPr>
        <p:spPr>
          <a:xfrm>
            <a:off x="7535300" y="4703888"/>
            <a:ext cx="402000" cy="0"/>
          </a:xfrm>
          <a:prstGeom prst="straightConnector1">
            <a:avLst/>
          </a:prstGeom>
          <a:noFill/>
          <a:ln w="19050" cap="flat" cmpd="sng">
            <a:solidFill>
              <a:schemeClr val="dk2"/>
            </a:solidFill>
            <a:prstDash val="solid"/>
            <a:round/>
            <a:headEnd type="none" w="med" len="med"/>
            <a:tailEnd type="triangle" w="med" len="med"/>
          </a:ln>
        </p:spPr>
      </p:cxnSp>
      <p:cxnSp>
        <p:nvCxnSpPr>
          <p:cNvPr id="430" name="Google Shape;430;p54"/>
          <p:cNvCxnSpPr>
            <a:stCxn id="425" idx="2"/>
            <a:endCxn id="431" idx="0"/>
          </p:cNvCxnSpPr>
          <p:nvPr/>
        </p:nvCxnSpPr>
        <p:spPr>
          <a:xfrm>
            <a:off x="7063163" y="3320100"/>
            <a:ext cx="0" cy="392400"/>
          </a:xfrm>
          <a:prstGeom prst="straightConnector1">
            <a:avLst/>
          </a:prstGeom>
          <a:noFill/>
          <a:ln w="19050" cap="flat" cmpd="sng">
            <a:solidFill>
              <a:schemeClr val="dk2"/>
            </a:solidFill>
            <a:prstDash val="solid"/>
            <a:round/>
            <a:headEnd type="none" w="med" len="med"/>
            <a:tailEnd type="triangle" w="med" len="med"/>
          </a:ln>
        </p:spPr>
      </p:cxnSp>
      <p:cxnSp>
        <p:nvCxnSpPr>
          <p:cNvPr id="432" name="Google Shape;432;p54"/>
          <p:cNvCxnSpPr>
            <a:stCxn id="431" idx="2"/>
            <a:endCxn id="426" idx="0"/>
          </p:cNvCxnSpPr>
          <p:nvPr/>
        </p:nvCxnSpPr>
        <p:spPr>
          <a:xfrm>
            <a:off x="7063175" y="4165760"/>
            <a:ext cx="0" cy="386100"/>
          </a:xfrm>
          <a:prstGeom prst="straightConnector1">
            <a:avLst/>
          </a:prstGeom>
          <a:noFill/>
          <a:ln w="19050" cap="flat" cmpd="sng">
            <a:solidFill>
              <a:schemeClr val="dk2"/>
            </a:solidFill>
            <a:prstDash val="solid"/>
            <a:round/>
            <a:headEnd type="none" w="med" len="med"/>
            <a:tailEnd type="triangle" w="med" len="med"/>
          </a:ln>
        </p:spPr>
      </p:cxnSp>
      <p:sp>
        <p:nvSpPr>
          <p:cNvPr id="431" name="Google Shape;431;p54"/>
          <p:cNvSpPr/>
          <p:nvPr/>
        </p:nvSpPr>
        <p:spPr>
          <a:xfrm>
            <a:off x="6591057" y="3712475"/>
            <a:ext cx="944236" cy="453285"/>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33" name="Google Shape;433;p54"/>
          <p:cNvSpPr txBox="1"/>
          <p:nvPr/>
        </p:nvSpPr>
        <p:spPr>
          <a:xfrm>
            <a:off x="6707214" y="3785967"/>
            <a:ext cx="10167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t>acabou?</a:t>
            </a:r>
            <a:endParaRPr sz="1000" b="1"/>
          </a:p>
        </p:txBody>
      </p:sp>
      <p:sp>
        <p:nvSpPr>
          <p:cNvPr id="434" name="Google Shape;434;p54"/>
          <p:cNvSpPr txBox="1"/>
          <p:nvPr/>
        </p:nvSpPr>
        <p:spPr>
          <a:xfrm>
            <a:off x="7020575" y="4089550"/>
            <a:ext cx="225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solidFill>
                  <a:schemeClr val="dk1"/>
                </a:solidFill>
              </a:rPr>
              <a:t>V</a:t>
            </a:r>
            <a:endParaRPr sz="1000" b="1">
              <a:solidFill>
                <a:schemeClr val="dk1"/>
              </a:solidFill>
            </a:endParaRPr>
          </a:p>
          <a:p>
            <a:pPr marL="0" lvl="0" indent="0" algn="l" rtl="0">
              <a:spcBef>
                <a:spcPts val="0"/>
              </a:spcBef>
              <a:spcAft>
                <a:spcPts val="0"/>
              </a:spcAft>
              <a:buNone/>
            </a:pPr>
            <a:endParaRPr sz="1000" b="1"/>
          </a:p>
        </p:txBody>
      </p:sp>
      <p:sp>
        <p:nvSpPr>
          <p:cNvPr id="435" name="Google Shape;435;p54"/>
          <p:cNvSpPr/>
          <p:nvPr/>
        </p:nvSpPr>
        <p:spPr>
          <a:xfrm>
            <a:off x="7745850" y="3746063"/>
            <a:ext cx="1128300" cy="3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t>Espera e Verifica</a:t>
            </a:r>
            <a:endParaRPr sz="1000" b="1"/>
          </a:p>
        </p:txBody>
      </p:sp>
      <p:cxnSp>
        <p:nvCxnSpPr>
          <p:cNvPr id="436" name="Google Shape;436;p54"/>
          <p:cNvCxnSpPr>
            <a:stCxn id="431" idx="3"/>
            <a:endCxn id="435" idx="1"/>
          </p:cNvCxnSpPr>
          <p:nvPr/>
        </p:nvCxnSpPr>
        <p:spPr>
          <a:xfrm>
            <a:off x="7535293" y="3939118"/>
            <a:ext cx="210600" cy="0"/>
          </a:xfrm>
          <a:prstGeom prst="straightConnector1">
            <a:avLst/>
          </a:prstGeom>
          <a:noFill/>
          <a:ln w="19050" cap="flat" cmpd="sng">
            <a:solidFill>
              <a:schemeClr val="dk2"/>
            </a:solidFill>
            <a:prstDash val="solid"/>
            <a:round/>
            <a:headEnd type="none" w="med" len="med"/>
            <a:tailEnd type="triangle" w="med" len="med"/>
          </a:ln>
        </p:spPr>
      </p:cxnSp>
      <p:cxnSp>
        <p:nvCxnSpPr>
          <p:cNvPr id="437" name="Google Shape;437;p54"/>
          <p:cNvCxnSpPr>
            <a:stCxn id="435" idx="0"/>
          </p:cNvCxnSpPr>
          <p:nvPr/>
        </p:nvCxnSpPr>
        <p:spPr>
          <a:xfrm rot="5400000" flipH="1">
            <a:off x="7623150" y="3059213"/>
            <a:ext cx="286500" cy="1087200"/>
          </a:xfrm>
          <a:prstGeom prst="bentConnector2">
            <a:avLst/>
          </a:prstGeom>
          <a:noFill/>
          <a:ln w="19050" cap="flat" cmpd="sng">
            <a:solidFill>
              <a:schemeClr val="dk2"/>
            </a:solidFill>
            <a:prstDash val="solid"/>
            <a:round/>
            <a:headEnd type="stealth" w="med" len="med"/>
            <a:tailEnd type="stealth" w="med" len="med"/>
          </a:ln>
        </p:spPr>
      </p:cxnSp>
      <p:sp>
        <p:nvSpPr>
          <p:cNvPr id="438" name="Google Shape;438;p54"/>
          <p:cNvSpPr txBox="1"/>
          <p:nvPr/>
        </p:nvSpPr>
        <p:spPr>
          <a:xfrm>
            <a:off x="7477775" y="3860950"/>
            <a:ext cx="225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solidFill>
                  <a:schemeClr val="dk1"/>
                </a:solidFill>
              </a:rPr>
              <a:t>F</a:t>
            </a:r>
            <a:endParaRPr sz="1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2" name="Shape 442"/>
        <p:cNvGrpSpPr/>
        <p:nvPr/>
      </p:nvGrpSpPr>
      <p:grpSpPr>
        <a:xfrm>
          <a:off x="0" y="0"/>
          <a:ext cx="0" cy="0"/>
          <a:chOff x="0" y="0"/>
          <a:chExt cx="0" cy="0"/>
        </a:xfrm>
      </p:grpSpPr>
      <p:sp>
        <p:nvSpPr>
          <p:cNvPr id="443" name="Google Shape;443;p5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Outro exemplo</a:t>
            </a:r>
            <a:endParaRPr lang="en-GB"/>
          </a:p>
        </p:txBody>
      </p:sp>
      <p:sp>
        <p:nvSpPr>
          <p:cNvPr id="444" name="Google Shape;444;p5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Podemos colocar condições dentro da estrutura </a:t>
            </a:r>
            <a:r>
              <a:rPr lang="en-GB" b="1"/>
              <a:t>enquanto</a:t>
            </a:r>
            <a:endParaRPr b="1"/>
          </a:p>
          <a:p>
            <a:pPr marL="457200" lvl="0" indent="0" algn="l" rtl="0">
              <a:spcBef>
                <a:spcPts val="1600"/>
              </a:spcBef>
              <a:spcAft>
                <a:spcPts val="0"/>
              </a:spcAft>
              <a:buNone/>
            </a:pPr>
            <a:r>
              <a:rPr lang="en-GB" sz="1200" b="1">
                <a:solidFill>
                  <a:srgbClr val="FF0000"/>
                </a:solidFill>
              </a:rPr>
              <a:t>programa</a:t>
            </a:r>
            <a:r>
              <a:rPr lang="en-GB" sz="1200"/>
              <a:t> </a:t>
            </a:r>
            <a:endParaRPr sz="1200"/>
          </a:p>
          <a:p>
            <a:pPr marL="457200" lvl="0" indent="0" algn="l" rtl="0">
              <a:spcBef>
                <a:spcPts val="0"/>
              </a:spcBef>
              <a:spcAft>
                <a:spcPts val="0"/>
              </a:spcAft>
              <a:buNone/>
            </a:pPr>
            <a:r>
              <a:rPr lang="en-GB" sz="1200"/>
              <a:t>{	</a:t>
            </a:r>
            <a:endParaRPr sz="1200"/>
          </a:p>
          <a:p>
            <a:pPr marL="457200" lvl="0" indent="0" algn="l" rtl="0">
              <a:spcBef>
                <a:spcPts val="0"/>
              </a:spcBef>
              <a:spcAft>
                <a:spcPts val="0"/>
              </a:spcAft>
              <a:buNone/>
            </a:pPr>
            <a:r>
              <a:rPr lang="en-GB" sz="1200"/>
              <a:t>	</a:t>
            </a:r>
            <a:r>
              <a:rPr lang="en-GB" sz="1200" b="1">
                <a:solidFill>
                  <a:srgbClr val="FF0000"/>
                </a:solidFill>
              </a:rPr>
              <a:t>funcao</a:t>
            </a:r>
            <a:r>
              <a:rPr lang="en-GB" sz="1200"/>
              <a:t> inicio() {</a:t>
            </a:r>
            <a:endParaRPr sz="1200"/>
          </a:p>
          <a:p>
            <a:pPr marL="457200" lvl="0" indent="0" algn="l" rtl="0">
              <a:spcBef>
                <a:spcPts val="0"/>
              </a:spcBef>
              <a:spcAft>
                <a:spcPts val="0"/>
              </a:spcAft>
              <a:buNone/>
            </a:pPr>
            <a:r>
              <a:rPr lang="en-GB" sz="1200"/>
              <a:t>		</a:t>
            </a:r>
            <a:r>
              <a:rPr lang="en-GB" sz="1200" b="1">
                <a:solidFill>
                  <a:srgbClr val="4A86E8"/>
                </a:solidFill>
              </a:rPr>
              <a:t>inteiro</a:t>
            </a:r>
            <a:r>
              <a:rPr lang="en-GB" sz="1200"/>
              <a:t> contador = 10</a:t>
            </a:r>
            <a:endParaRPr sz="1200"/>
          </a:p>
          <a:p>
            <a:pPr marL="457200" lvl="0" indent="0" algn="l" rtl="0">
              <a:spcBef>
                <a:spcPts val="0"/>
              </a:spcBef>
              <a:spcAft>
                <a:spcPts val="0"/>
              </a:spcAft>
              <a:buNone/>
            </a:pPr>
            <a:r>
              <a:rPr lang="en-GB" sz="1200"/>
              <a:t>		</a:t>
            </a:r>
            <a:r>
              <a:rPr lang="en-GB" sz="1200" b="1">
                <a:solidFill>
                  <a:srgbClr val="FF0000"/>
                </a:solidFill>
              </a:rPr>
              <a:t>enquanto</a:t>
            </a:r>
            <a:r>
              <a:rPr lang="en-GB" sz="1200"/>
              <a:t> (contador &gt; 0)  </a:t>
            </a:r>
            <a:endParaRPr sz="1200"/>
          </a:p>
          <a:p>
            <a:pPr marL="457200" lvl="0" indent="0" algn="l" rtl="0">
              <a:spcBef>
                <a:spcPts val="0"/>
              </a:spcBef>
              <a:spcAft>
                <a:spcPts val="0"/>
              </a:spcAft>
              <a:buNone/>
            </a:pPr>
            <a:r>
              <a:rPr lang="en-GB" sz="1200"/>
              <a:t>		{</a:t>
            </a:r>
            <a:endParaRPr sz="1200"/>
          </a:p>
          <a:p>
            <a:pPr marL="457200" lvl="0" indent="0" algn="l" rtl="0">
              <a:spcBef>
                <a:spcPts val="0"/>
              </a:spcBef>
              <a:spcAft>
                <a:spcPts val="0"/>
              </a:spcAft>
              <a:buNone/>
            </a:pPr>
            <a:r>
              <a:rPr lang="en-GB" sz="1200"/>
              <a:t>			limpa()</a:t>
            </a:r>
            <a:endParaRPr sz="1200"/>
          </a:p>
          <a:p>
            <a:pPr marL="457200" lvl="0" indent="0" algn="l" rtl="0">
              <a:spcBef>
                <a:spcPts val="0"/>
              </a:spcBef>
              <a:spcAft>
                <a:spcPts val="0"/>
              </a:spcAft>
              <a:buNone/>
            </a:pPr>
            <a:r>
              <a:rPr lang="en-GB" sz="1200"/>
              <a:t>			escreva (</a:t>
            </a:r>
            <a:r>
              <a:rPr lang="en-GB" sz="1200" b="1">
                <a:solidFill>
                  <a:srgbClr val="F1C232"/>
                </a:solidFill>
              </a:rPr>
              <a:t>"Detonação em: "</a:t>
            </a:r>
            <a:r>
              <a:rPr lang="en-GB" sz="1200"/>
              <a:t>, contador)</a:t>
            </a:r>
            <a:endParaRPr sz="1200"/>
          </a:p>
          <a:p>
            <a:pPr marL="457200" lvl="0" indent="0" algn="l" rtl="0">
              <a:spcBef>
                <a:spcPts val="0"/>
              </a:spcBef>
              <a:spcAft>
                <a:spcPts val="0"/>
              </a:spcAft>
              <a:buNone/>
            </a:pPr>
            <a:r>
              <a:rPr lang="en-GB" sz="1200"/>
              <a:t>		  	contador = contador - 1</a:t>
            </a:r>
            <a:endParaRPr sz="1200"/>
          </a:p>
          <a:p>
            <a:pPr marL="457200" lvl="0" indent="0" algn="l" rtl="0">
              <a:spcBef>
                <a:spcPts val="0"/>
              </a:spcBef>
              <a:spcAft>
                <a:spcPts val="0"/>
              </a:spcAft>
              <a:buNone/>
            </a:pPr>
            <a:r>
              <a:rPr lang="en-GB" sz="1200"/>
              <a:t>		  	aguarde(1000) </a:t>
            </a:r>
            <a:r>
              <a:rPr lang="en-GB" sz="1200">
                <a:solidFill>
                  <a:srgbClr val="999999"/>
                </a:solidFill>
              </a:rPr>
              <a:t>// Aguarda 1000 </a:t>
            </a:r>
            <a:r>
              <a:rPr lang="en-GB" sz="1200">
                <a:solidFill>
                  <a:srgbClr val="999999"/>
                </a:solidFill>
              </a:rPr>
              <a:t>milisegundos</a:t>
            </a:r>
            <a:r>
              <a:rPr lang="en-GB" sz="1200">
                <a:solidFill>
                  <a:srgbClr val="999999"/>
                </a:solidFill>
              </a:rPr>
              <a:t> (1 segundo)</a:t>
            </a:r>
            <a:endParaRPr sz="1200">
              <a:solidFill>
                <a:srgbClr val="999999"/>
              </a:solidFill>
            </a:endParaRPr>
          </a:p>
          <a:p>
            <a:pPr marL="457200" lvl="0" indent="0" algn="l" rtl="0">
              <a:spcBef>
                <a:spcPts val="0"/>
              </a:spcBef>
              <a:spcAft>
                <a:spcPts val="0"/>
              </a:spcAft>
              <a:buNone/>
            </a:pPr>
            <a:r>
              <a:rPr lang="en-GB" sz="1200"/>
              <a:t>		</a:t>
            </a:r>
            <a:r>
              <a:rPr lang="en-GB" sz="1200"/>
              <a:t>}</a:t>
            </a:r>
            <a:endParaRPr sz="1200"/>
          </a:p>
          <a:p>
            <a:pPr marL="457200" lvl="0" indent="0" algn="l" rtl="0">
              <a:spcBef>
                <a:spcPts val="0"/>
              </a:spcBef>
              <a:spcAft>
                <a:spcPts val="0"/>
              </a:spcAft>
              <a:buNone/>
            </a:pPr>
            <a:r>
              <a:rPr lang="en-GB" sz="1200"/>
              <a:t>		limpa()</a:t>
            </a:r>
            <a:endParaRPr sz="1200"/>
          </a:p>
          <a:p>
            <a:pPr marL="457200" lvl="0" indent="0" algn="l" rtl="0">
              <a:spcBef>
                <a:spcPts val="0"/>
              </a:spcBef>
              <a:spcAft>
                <a:spcPts val="0"/>
              </a:spcAft>
              <a:buNone/>
            </a:pPr>
            <a:r>
              <a:rPr lang="en-GB" sz="1200"/>
              <a:t>		escreva (</a:t>
            </a:r>
            <a:r>
              <a:rPr lang="en-GB" sz="1200" b="1">
                <a:solidFill>
                  <a:srgbClr val="F1C232"/>
                </a:solidFill>
              </a:rPr>
              <a:t>"Booom!\n"</a:t>
            </a:r>
            <a:r>
              <a:rPr lang="en-GB" sz="1200"/>
              <a:t>)</a:t>
            </a:r>
            <a:endParaRPr sz="1200"/>
          </a:p>
          <a:p>
            <a:pPr marL="457200" lvl="0" indent="0" algn="l" rtl="0">
              <a:spcBef>
                <a:spcPts val="0"/>
              </a:spcBef>
              <a:spcAft>
                <a:spcPts val="0"/>
              </a:spcAft>
              <a:buNone/>
            </a:pPr>
            <a:r>
              <a:rPr lang="en-GB" sz="1200"/>
              <a:t>	}</a:t>
            </a:r>
            <a:endParaRPr sz="1200"/>
          </a:p>
          <a:p>
            <a:pPr marL="457200" lvl="0" indent="0" algn="l" rtl="0">
              <a:spcBef>
                <a:spcPts val="0"/>
              </a:spcBef>
              <a:spcAft>
                <a:spcPts val="0"/>
              </a:spcAft>
              <a:buNone/>
            </a:pPr>
            <a:r>
              <a:rPr lang="en-GB" sz="1200"/>
              <a:t>}</a:t>
            </a:r>
            <a:endParaRPr sz="1200"/>
          </a:p>
          <a:p>
            <a:pPr marL="457200" lvl="0" indent="0" algn="l" rtl="0">
              <a:spcBef>
                <a:spcPts val="0"/>
              </a:spcBef>
              <a:spcAft>
                <a:spcPts val="1600"/>
              </a:spcAft>
              <a:buNone/>
            </a:pPr>
            <a:endParaRPr b="1"/>
          </a:p>
        </p:txBody>
      </p:sp>
      <p:pic>
        <p:nvPicPr>
          <p:cNvPr id="445" name="Google Shape;445;p55"/>
          <p:cNvPicPr preferRelativeResize="0"/>
          <p:nvPr/>
        </p:nvPicPr>
        <p:blipFill>
          <a:blip r:embed="rId1"/>
          <a:stretch>
            <a:fillRect/>
          </a:stretch>
        </p:blipFill>
        <p:spPr>
          <a:xfrm>
            <a:off x="6798170" y="3115425"/>
            <a:ext cx="1977200" cy="1971525"/>
          </a:xfrm>
          <a:prstGeom prst="rect">
            <a:avLst/>
          </a:prstGeom>
          <a:noFill/>
          <a:ln>
            <a:noFill/>
          </a:ln>
        </p:spPr>
      </p:pic>
      <p:cxnSp>
        <p:nvCxnSpPr>
          <p:cNvPr id="446" name="Google Shape;446;p55"/>
          <p:cNvCxnSpPr/>
          <p:nvPr/>
        </p:nvCxnSpPr>
        <p:spPr>
          <a:xfrm rot="10800000" flipH="1">
            <a:off x="3689900" y="2078150"/>
            <a:ext cx="640500" cy="599700"/>
          </a:xfrm>
          <a:prstGeom prst="bentConnector3">
            <a:avLst>
              <a:gd name="adj1" fmla="val 50000"/>
            </a:avLst>
          </a:prstGeom>
          <a:noFill/>
          <a:ln w="19050" cap="flat" cmpd="sng">
            <a:solidFill>
              <a:schemeClr val="dk2"/>
            </a:solidFill>
            <a:prstDash val="solid"/>
            <a:round/>
            <a:headEnd type="stealth" w="med" len="med"/>
            <a:tailEnd type="triangle" w="med" len="med"/>
          </a:ln>
        </p:spPr>
      </p:cxnSp>
      <p:sp>
        <p:nvSpPr>
          <p:cNvPr id="447" name="Google Shape;447;p55"/>
          <p:cNvSpPr/>
          <p:nvPr/>
        </p:nvSpPr>
        <p:spPr>
          <a:xfrm>
            <a:off x="4432025" y="1549675"/>
            <a:ext cx="2114208" cy="1128168"/>
          </a:xfrm>
          <a:prstGeom prst="cloud">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GB" sz="1200"/>
              <a:t>Enquanto contador maior que zero, não explode</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2" name="Shape 442"/>
        <p:cNvGrpSpPr/>
        <p:nvPr/>
      </p:nvGrpSpPr>
      <p:grpSpPr>
        <a:xfrm>
          <a:off x="0" y="0"/>
          <a:ext cx="0" cy="0"/>
          <a:chOff x="0" y="0"/>
          <a:chExt cx="0" cy="0"/>
        </a:xfrm>
      </p:grpSpPr>
      <p:sp>
        <p:nvSpPr>
          <p:cNvPr id="443" name="Google Shape;443;p55"/>
          <p:cNvSpPr txBox="1"/>
          <p:nvPr>
            <p:ph type="title"/>
          </p:nvPr>
        </p:nvSpPr>
        <p:spPr>
          <a:xfrm>
            <a:off x="311700" y="3332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t>Outro </a:t>
            </a:r>
            <a:r>
              <a:rPr lang="en-GB" sz="1400" b="1"/>
              <a:t>exemplo</a:t>
            </a:r>
            <a:endParaRPr lang="en-GB" sz="1400" b="1"/>
          </a:p>
        </p:txBody>
      </p:sp>
      <p:sp>
        <p:nvSpPr>
          <p:cNvPr id="2" name="Caixa de Texto 1"/>
          <p:cNvSpPr txBox="1"/>
          <p:nvPr/>
        </p:nvSpPr>
        <p:spPr>
          <a:xfrm>
            <a:off x="311785" y="710565"/>
            <a:ext cx="7857490" cy="275590"/>
          </a:xfrm>
          <a:prstGeom prst="rect">
            <a:avLst/>
          </a:prstGeom>
          <a:noFill/>
        </p:spPr>
        <p:txBody>
          <a:bodyPr wrap="square" rtlCol="0" anchor="t">
            <a:spAutoFit/>
          </a:bodyPr>
          <a:p>
            <a:r>
              <a:rPr lang="pt-BR" altLang="en-US" sz="1200"/>
              <a:t>Faça um programa usando o enquanto que escreva na tela números de 1 a 100.</a:t>
            </a:r>
            <a:endParaRPr lang="pt-BR" altLang="en-US" sz="1200"/>
          </a:p>
        </p:txBody>
      </p:sp>
      <p:pic>
        <p:nvPicPr>
          <p:cNvPr id="3" name="Imagem 2"/>
          <p:cNvPicPr>
            <a:picLocks noChangeAspect="1"/>
          </p:cNvPicPr>
          <p:nvPr/>
        </p:nvPicPr>
        <p:blipFill>
          <a:blip r:embed="rId1"/>
          <a:stretch>
            <a:fillRect/>
          </a:stretch>
        </p:blipFill>
        <p:spPr>
          <a:xfrm>
            <a:off x="690245" y="1106170"/>
            <a:ext cx="1772920" cy="1575435"/>
          </a:xfrm>
          <a:prstGeom prst="rect">
            <a:avLst/>
          </a:prstGeom>
        </p:spPr>
      </p:pic>
      <p:sp>
        <p:nvSpPr>
          <p:cNvPr id="4" name="Caixa de Texto 3"/>
          <p:cNvSpPr txBox="1"/>
          <p:nvPr/>
        </p:nvSpPr>
        <p:spPr>
          <a:xfrm>
            <a:off x="438785" y="2868295"/>
            <a:ext cx="7857490" cy="275590"/>
          </a:xfrm>
          <a:prstGeom prst="rect">
            <a:avLst/>
          </a:prstGeom>
          <a:noFill/>
        </p:spPr>
        <p:txBody>
          <a:bodyPr wrap="square" rtlCol="0" anchor="t">
            <a:spAutoFit/>
          </a:bodyPr>
          <a:p>
            <a:r>
              <a:rPr lang="pt-BR" altLang="en-US" sz="1200"/>
              <a:t>Faça o mesmo exercício usando o para.</a:t>
            </a:r>
            <a:endParaRPr lang="pt-BR" altLang="en-US" sz="1200"/>
          </a:p>
        </p:txBody>
      </p:sp>
      <p:pic>
        <p:nvPicPr>
          <p:cNvPr id="5" name="Imagem 4"/>
          <p:cNvPicPr>
            <a:picLocks noChangeAspect="1"/>
          </p:cNvPicPr>
          <p:nvPr/>
        </p:nvPicPr>
        <p:blipFill>
          <a:blip r:embed="rId2"/>
          <a:stretch>
            <a:fillRect/>
          </a:stretch>
        </p:blipFill>
        <p:spPr>
          <a:xfrm>
            <a:off x="690245" y="3330575"/>
            <a:ext cx="3526790" cy="15887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85" y="445135"/>
            <a:ext cx="8520430" cy="1028700"/>
          </a:xfrm>
        </p:spPr>
        <p:txBody>
          <a:bodyPr/>
          <a:p>
            <a:pPr>
              <a:lnSpc>
                <a:spcPct val="120000"/>
              </a:lnSpc>
            </a:pPr>
            <a:r>
              <a:rPr lang="pt-BR" altLang="en-US" sz="1800" b="1"/>
              <a:t>Teste de Mesa</a:t>
            </a:r>
            <a:br>
              <a:rPr lang="pt-BR" altLang="en-US" sz="1800" b="1"/>
            </a:br>
            <a:r>
              <a:rPr lang="pt-BR" altLang="en-US" sz="1200"/>
              <a:t>É uma simulação em papel de como será o processamento e resultado do algoritmo.</a:t>
            </a:r>
            <a:endParaRPr lang="pt-BR" altLang="en-US" sz="1200"/>
          </a:p>
        </p:txBody>
      </p:sp>
      <p:sp>
        <p:nvSpPr>
          <p:cNvPr id="5" name="Caixa de Texto 4"/>
          <p:cNvSpPr txBox="1"/>
          <p:nvPr/>
        </p:nvSpPr>
        <p:spPr>
          <a:xfrm>
            <a:off x="4347845" y="1400175"/>
            <a:ext cx="336550" cy="583565"/>
          </a:xfrm>
          <a:prstGeom prst="rect">
            <a:avLst/>
          </a:prstGeom>
          <a:noFill/>
          <a:ln>
            <a:solidFill>
              <a:schemeClr val="tx1"/>
            </a:solidFill>
          </a:ln>
        </p:spPr>
        <p:txBody>
          <a:bodyPr wrap="square" rtlCol="0">
            <a:spAutoFit/>
          </a:bodyPr>
          <a:p>
            <a:r>
              <a:rPr lang="pt-BR" altLang="en-US" sz="800"/>
              <a:t>4</a:t>
            </a:r>
            <a:endParaRPr lang="pt-BR" altLang="en-US" sz="800"/>
          </a:p>
          <a:p>
            <a:r>
              <a:rPr lang="pt-BR" altLang="en-US" sz="800"/>
              <a:t>3</a:t>
            </a:r>
            <a:endParaRPr lang="pt-BR" altLang="en-US" sz="800"/>
          </a:p>
          <a:p>
            <a:r>
              <a:rPr lang="pt-BR" altLang="en-US" sz="800"/>
              <a:t>2</a:t>
            </a:r>
            <a:endParaRPr lang="pt-BR" altLang="en-US" sz="800"/>
          </a:p>
          <a:p>
            <a:r>
              <a:rPr lang="pt-BR" altLang="en-US" sz="800"/>
              <a:t>1</a:t>
            </a:r>
            <a:endParaRPr lang="pt-BR" altLang="en-US" sz="800"/>
          </a:p>
        </p:txBody>
      </p:sp>
      <p:sp>
        <p:nvSpPr>
          <p:cNvPr id="6" name="Caixa de Texto 5"/>
          <p:cNvSpPr txBox="1"/>
          <p:nvPr/>
        </p:nvSpPr>
        <p:spPr>
          <a:xfrm>
            <a:off x="5250180" y="1400175"/>
            <a:ext cx="330835" cy="583565"/>
          </a:xfrm>
          <a:prstGeom prst="rect">
            <a:avLst/>
          </a:prstGeom>
          <a:noFill/>
          <a:ln>
            <a:solidFill>
              <a:schemeClr val="tx1"/>
            </a:solidFill>
          </a:ln>
        </p:spPr>
        <p:txBody>
          <a:bodyPr wrap="square" rtlCol="0">
            <a:spAutoFit/>
          </a:bodyPr>
          <a:p>
            <a:r>
              <a:rPr lang="pt-BR" altLang="en-US" sz="800"/>
              <a:t>0</a:t>
            </a:r>
            <a:endParaRPr lang="pt-BR" altLang="en-US" sz="800"/>
          </a:p>
          <a:p>
            <a:r>
              <a:rPr lang="pt-BR" altLang="en-US" sz="800"/>
              <a:t>3</a:t>
            </a:r>
            <a:endParaRPr lang="pt-BR" altLang="en-US" sz="800"/>
          </a:p>
          <a:p>
            <a:r>
              <a:rPr lang="pt-BR" altLang="en-US" sz="800"/>
              <a:t>5</a:t>
            </a:r>
            <a:endParaRPr lang="pt-BR" altLang="en-US" sz="800"/>
          </a:p>
          <a:p>
            <a:r>
              <a:rPr lang="pt-BR" altLang="en-US" sz="800"/>
              <a:t>6</a:t>
            </a:r>
            <a:endParaRPr lang="pt-BR" altLang="en-US" sz="800"/>
          </a:p>
        </p:txBody>
      </p:sp>
      <p:sp>
        <p:nvSpPr>
          <p:cNvPr id="8" name="Caixa de Texto 7"/>
          <p:cNvSpPr txBox="1"/>
          <p:nvPr/>
        </p:nvSpPr>
        <p:spPr>
          <a:xfrm>
            <a:off x="4354830" y="1945640"/>
            <a:ext cx="253365" cy="245110"/>
          </a:xfrm>
          <a:prstGeom prst="rect">
            <a:avLst/>
          </a:prstGeom>
          <a:noFill/>
        </p:spPr>
        <p:txBody>
          <a:bodyPr wrap="none" rtlCol="0" anchor="t">
            <a:spAutoFit/>
          </a:bodyPr>
          <a:p>
            <a:r>
              <a:rPr lang="pt-BR" altLang="en-US" sz="1000">
                <a:sym typeface="+mn-ea"/>
              </a:rPr>
              <a:t>a</a:t>
            </a:r>
            <a:endParaRPr lang="pt-BR" altLang="en-US" sz="1000">
              <a:sym typeface="+mn-ea"/>
            </a:endParaRPr>
          </a:p>
        </p:txBody>
      </p:sp>
      <p:sp>
        <p:nvSpPr>
          <p:cNvPr id="9" name="Caixa de Texto 8"/>
          <p:cNvSpPr txBox="1"/>
          <p:nvPr/>
        </p:nvSpPr>
        <p:spPr>
          <a:xfrm>
            <a:off x="5274310" y="1943100"/>
            <a:ext cx="253365" cy="245110"/>
          </a:xfrm>
          <a:prstGeom prst="rect">
            <a:avLst/>
          </a:prstGeom>
          <a:noFill/>
        </p:spPr>
        <p:txBody>
          <a:bodyPr wrap="none" rtlCol="0" anchor="t">
            <a:spAutoFit/>
          </a:bodyPr>
          <a:p>
            <a:r>
              <a:rPr lang="pt-BR" altLang="en-US" sz="1000">
                <a:sym typeface="+mn-ea"/>
              </a:rPr>
              <a:t>b</a:t>
            </a:r>
            <a:endParaRPr lang="pt-BR" altLang="en-US" sz="1000">
              <a:sym typeface="+mn-ea"/>
            </a:endParaRPr>
          </a:p>
        </p:txBody>
      </p:sp>
      <p:sp>
        <p:nvSpPr>
          <p:cNvPr id="10" name="Caixa de Texto 9"/>
          <p:cNvSpPr txBox="1"/>
          <p:nvPr/>
        </p:nvSpPr>
        <p:spPr>
          <a:xfrm>
            <a:off x="4483735" y="3138170"/>
            <a:ext cx="909955" cy="245110"/>
          </a:xfrm>
          <a:prstGeom prst="rect">
            <a:avLst/>
          </a:prstGeom>
          <a:noFill/>
        </p:spPr>
        <p:txBody>
          <a:bodyPr wrap="none" rtlCol="0" anchor="t">
            <a:spAutoFit/>
          </a:bodyPr>
          <a:p>
            <a:r>
              <a:rPr lang="pt-BR" altLang="en-US" sz="1000">
                <a:sym typeface="+mn-ea"/>
              </a:rPr>
              <a:t>saída na tela</a:t>
            </a:r>
            <a:endParaRPr lang="pt-BR" altLang="en-US" sz="1000"/>
          </a:p>
        </p:txBody>
      </p:sp>
      <p:pic>
        <p:nvPicPr>
          <p:cNvPr id="14" name="Imagem 13"/>
          <p:cNvPicPr>
            <a:picLocks noChangeAspect="1"/>
          </p:cNvPicPr>
          <p:nvPr/>
        </p:nvPicPr>
        <p:blipFill>
          <a:blip r:embed="rId1"/>
          <a:stretch>
            <a:fillRect/>
          </a:stretch>
        </p:blipFill>
        <p:spPr>
          <a:xfrm>
            <a:off x="467995" y="1250315"/>
            <a:ext cx="2804160" cy="2194560"/>
          </a:xfrm>
          <a:prstGeom prst="rect">
            <a:avLst/>
          </a:prstGeom>
        </p:spPr>
      </p:pic>
      <p:pic>
        <p:nvPicPr>
          <p:cNvPr id="15" name="Imagem 14"/>
          <p:cNvPicPr>
            <a:picLocks noChangeAspect="1"/>
          </p:cNvPicPr>
          <p:nvPr/>
        </p:nvPicPr>
        <p:blipFill>
          <a:blip r:embed="rId2"/>
          <a:stretch>
            <a:fillRect/>
          </a:stretch>
        </p:blipFill>
        <p:spPr>
          <a:xfrm>
            <a:off x="4738370" y="2401570"/>
            <a:ext cx="312420" cy="723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85" y="445135"/>
            <a:ext cx="8520430" cy="1028700"/>
          </a:xfrm>
        </p:spPr>
        <p:txBody>
          <a:bodyPr/>
          <a:p>
            <a:pPr>
              <a:lnSpc>
                <a:spcPct val="120000"/>
              </a:lnSpc>
            </a:pPr>
            <a:r>
              <a:rPr lang="pt-BR" altLang="en-US" sz="1800" b="1"/>
              <a:t>Debug</a:t>
            </a:r>
            <a:endParaRPr lang="pt-BR" altLang="en-US" sz="1800" b="1"/>
          </a:p>
        </p:txBody>
      </p:sp>
      <p:sp>
        <p:nvSpPr>
          <p:cNvPr id="7" name="Caixa de Texto 6"/>
          <p:cNvSpPr txBox="1"/>
          <p:nvPr/>
        </p:nvSpPr>
        <p:spPr>
          <a:xfrm>
            <a:off x="377190" y="1032510"/>
            <a:ext cx="8454390" cy="460375"/>
          </a:xfrm>
          <a:prstGeom prst="rect">
            <a:avLst/>
          </a:prstGeom>
          <a:noFill/>
        </p:spPr>
        <p:txBody>
          <a:bodyPr wrap="square" rtlCol="0" anchor="t">
            <a:spAutoFit/>
          </a:bodyPr>
          <a:p>
            <a:pPr algn="just"/>
            <a:r>
              <a:rPr lang="pt-BR" altLang="en-US" sz="1200"/>
              <a:t>Permite a execução do programa em passos onde podemos verificar o resultado de variáveis em tempo real facilitando a descoberta de erros no código.</a:t>
            </a:r>
            <a:endParaRPr lang="pt-BR" altLang="en-US" sz="1200"/>
          </a:p>
        </p:txBody>
      </p:sp>
      <p:sp>
        <p:nvSpPr>
          <p:cNvPr id="11" name="Caixa de Texto 10"/>
          <p:cNvSpPr txBox="1"/>
          <p:nvPr/>
        </p:nvSpPr>
        <p:spPr>
          <a:xfrm>
            <a:off x="439420" y="1631950"/>
            <a:ext cx="4545330" cy="275590"/>
          </a:xfrm>
          <a:prstGeom prst="rect">
            <a:avLst/>
          </a:prstGeom>
          <a:noFill/>
        </p:spPr>
        <p:txBody>
          <a:bodyPr wrap="square" rtlCol="0" anchor="t">
            <a:spAutoFit/>
          </a:bodyPr>
          <a:p>
            <a:pPr algn="just"/>
            <a:r>
              <a:rPr lang="pt-BR" altLang="en-US" sz="1200"/>
              <a:t>Podemos indicar um ponto de parada ao iniciar o Debug</a:t>
            </a:r>
            <a:endParaRPr lang="pt-BR" altLang="en-US" sz="1200"/>
          </a:p>
        </p:txBody>
      </p:sp>
      <p:graphicFrame>
        <p:nvGraphicFramePr>
          <p:cNvPr id="12" name="Objeto 11"/>
          <p:cNvGraphicFramePr/>
          <p:nvPr/>
        </p:nvGraphicFramePr>
        <p:xfrm>
          <a:off x="576580" y="2155825"/>
          <a:ext cx="3370580" cy="2143125"/>
        </p:xfrm>
        <a:graphic>
          <a:graphicData uri="http://schemas.openxmlformats.org/presentationml/2006/ole">
            <mc:AlternateContent xmlns:mc="http://schemas.openxmlformats.org/markup-compatibility/2006">
              <mc:Choice xmlns:v="urn:schemas-microsoft-com:vml" Requires="v">
                <p:oleObj spid="_x0000_s13" name="" r:id="rId1" imgW="3368040" imgH="2141220" progId="Paint.Picture">
                  <p:embed/>
                </p:oleObj>
              </mc:Choice>
              <mc:Fallback>
                <p:oleObj name="" r:id="rId1" imgW="3368040" imgH="2141220" progId="Paint.Picture">
                  <p:embed/>
                  <p:pic>
                    <p:nvPicPr>
                      <p:cNvPr id="0" name="Imagem 12"/>
                      <p:cNvPicPr/>
                      <p:nvPr/>
                    </p:nvPicPr>
                    <p:blipFill>
                      <a:blip r:embed="rId2"/>
                      <a:stretch>
                        <a:fillRect/>
                      </a:stretch>
                    </p:blipFill>
                    <p:spPr>
                      <a:xfrm>
                        <a:off x="576580" y="2155825"/>
                        <a:ext cx="3370580" cy="214312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85" y="445135"/>
            <a:ext cx="8520430" cy="1028700"/>
          </a:xfrm>
        </p:spPr>
        <p:txBody>
          <a:bodyPr/>
          <a:p>
            <a:pPr>
              <a:lnSpc>
                <a:spcPct val="120000"/>
              </a:lnSpc>
            </a:pPr>
            <a:r>
              <a:rPr lang="pt-BR" altLang="en-US" sz="1800" b="1"/>
              <a:t>Teste de Mesa</a:t>
            </a:r>
            <a:endParaRPr lang="pt-BR" altLang="en-US" sz="1200"/>
          </a:p>
        </p:txBody>
      </p:sp>
      <p:sp>
        <p:nvSpPr>
          <p:cNvPr id="5" name="Caixa de Texto 4"/>
          <p:cNvSpPr txBox="1"/>
          <p:nvPr/>
        </p:nvSpPr>
        <p:spPr>
          <a:xfrm>
            <a:off x="4347845" y="1400175"/>
            <a:ext cx="336550" cy="213995"/>
          </a:xfrm>
          <a:prstGeom prst="rect">
            <a:avLst/>
          </a:prstGeom>
          <a:noFill/>
          <a:ln>
            <a:solidFill>
              <a:schemeClr val="tx1"/>
            </a:solidFill>
          </a:ln>
        </p:spPr>
        <p:txBody>
          <a:bodyPr wrap="square" rtlCol="0">
            <a:spAutoFit/>
          </a:bodyPr>
          <a:p>
            <a:r>
              <a:rPr lang="pt-BR" altLang="en-US" sz="800"/>
              <a:t>4</a:t>
            </a:r>
            <a:endParaRPr lang="pt-BR" altLang="en-US" sz="800"/>
          </a:p>
        </p:txBody>
      </p:sp>
      <p:sp>
        <p:nvSpPr>
          <p:cNvPr id="6" name="Caixa de Texto 5"/>
          <p:cNvSpPr txBox="1"/>
          <p:nvPr/>
        </p:nvSpPr>
        <p:spPr>
          <a:xfrm>
            <a:off x="5250180" y="1400175"/>
            <a:ext cx="330835" cy="460375"/>
          </a:xfrm>
          <a:prstGeom prst="rect">
            <a:avLst/>
          </a:prstGeom>
          <a:noFill/>
          <a:ln>
            <a:solidFill>
              <a:schemeClr val="tx1"/>
            </a:solidFill>
          </a:ln>
        </p:spPr>
        <p:txBody>
          <a:bodyPr wrap="square" rtlCol="0">
            <a:spAutoFit/>
          </a:bodyPr>
          <a:p>
            <a:r>
              <a:rPr lang="pt-BR" altLang="en-US" sz="800"/>
              <a:t>2</a:t>
            </a:r>
            <a:endParaRPr lang="pt-BR" altLang="en-US" sz="800"/>
          </a:p>
          <a:p>
            <a:r>
              <a:rPr lang="pt-BR" altLang="en-US" sz="800"/>
              <a:t>4</a:t>
            </a:r>
            <a:endParaRPr lang="pt-BR" altLang="en-US" sz="800"/>
          </a:p>
          <a:p>
            <a:r>
              <a:rPr lang="pt-BR" altLang="en-US" sz="800"/>
              <a:t>12</a:t>
            </a:r>
            <a:endParaRPr lang="pt-BR" altLang="en-US" sz="800"/>
          </a:p>
        </p:txBody>
      </p:sp>
      <p:sp>
        <p:nvSpPr>
          <p:cNvPr id="8" name="Caixa de Texto 7"/>
          <p:cNvSpPr txBox="1"/>
          <p:nvPr/>
        </p:nvSpPr>
        <p:spPr>
          <a:xfrm>
            <a:off x="4362450" y="1572260"/>
            <a:ext cx="253365" cy="245110"/>
          </a:xfrm>
          <a:prstGeom prst="rect">
            <a:avLst/>
          </a:prstGeom>
          <a:noFill/>
        </p:spPr>
        <p:txBody>
          <a:bodyPr wrap="none" rtlCol="0" anchor="t">
            <a:spAutoFit/>
          </a:bodyPr>
          <a:p>
            <a:r>
              <a:rPr lang="pt-BR" altLang="en-US" sz="1000">
                <a:sym typeface="+mn-ea"/>
              </a:rPr>
              <a:t>a</a:t>
            </a:r>
            <a:endParaRPr lang="pt-BR" altLang="en-US" sz="1000">
              <a:sym typeface="+mn-ea"/>
            </a:endParaRPr>
          </a:p>
        </p:txBody>
      </p:sp>
      <p:sp>
        <p:nvSpPr>
          <p:cNvPr id="9" name="Caixa de Texto 8"/>
          <p:cNvSpPr txBox="1"/>
          <p:nvPr/>
        </p:nvSpPr>
        <p:spPr>
          <a:xfrm>
            <a:off x="5274310" y="1828800"/>
            <a:ext cx="253365" cy="245110"/>
          </a:xfrm>
          <a:prstGeom prst="rect">
            <a:avLst/>
          </a:prstGeom>
          <a:noFill/>
        </p:spPr>
        <p:txBody>
          <a:bodyPr wrap="none" rtlCol="0" anchor="t">
            <a:spAutoFit/>
          </a:bodyPr>
          <a:p>
            <a:r>
              <a:rPr lang="pt-BR" altLang="en-US" sz="1000">
                <a:sym typeface="+mn-ea"/>
              </a:rPr>
              <a:t>b</a:t>
            </a:r>
            <a:endParaRPr lang="pt-BR" altLang="en-US" sz="1000">
              <a:sym typeface="+mn-ea"/>
            </a:endParaRPr>
          </a:p>
        </p:txBody>
      </p:sp>
      <p:sp>
        <p:nvSpPr>
          <p:cNvPr id="10" name="Caixa de Texto 9"/>
          <p:cNvSpPr txBox="1"/>
          <p:nvPr/>
        </p:nvSpPr>
        <p:spPr>
          <a:xfrm>
            <a:off x="4483735" y="3138170"/>
            <a:ext cx="909955" cy="245110"/>
          </a:xfrm>
          <a:prstGeom prst="rect">
            <a:avLst/>
          </a:prstGeom>
          <a:noFill/>
        </p:spPr>
        <p:txBody>
          <a:bodyPr wrap="none" rtlCol="0" anchor="t">
            <a:spAutoFit/>
          </a:bodyPr>
          <a:p>
            <a:r>
              <a:rPr lang="pt-BR" altLang="en-US" sz="1000">
                <a:sym typeface="+mn-ea"/>
              </a:rPr>
              <a:t>saída na tela</a:t>
            </a:r>
            <a:endParaRPr lang="pt-BR" altLang="en-US" sz="1000"/>
          </a:p>
        </p:txBody>
      </p:sp>
      <p:pic>
        <p:nvPicPr>
          <p:cNvPr id="3" name="Imagem 2"/>
          <p:cNvPicPr>
            <a:picLocks noChangeAspect="1"/>
          </p:cNvPicPr>
          <p:nvPr/>
        </p:nvPicPr>
        <p:blipFill>
          <a:blip r:embed="rId1"/>
          <a:stretch>
            <a:fillRect/>
          </a:stretch>
        </p:blipFill>
        <p:spPr>
          <a:xfrm>
            <a:off x="438785" y="1059180"/>
            <a:ext cx="3343275" cy="2425700"/>
          </a:xfrm>
          <a:prstGeom prst="rect">
            <a:avLst/>
          </a:prstGeom>
        </p:spPr>
      </p:pic>
      <p:pic>
        <p:nvPicPr>
          <p:cNvPr id="4" name="Imagem 3"/>
          <p:cNvPicPr>
            <a:picLocks noChangeAspect="1"/>
          </p:cNvPicPr>
          <p:nvPr/>
        </p:nvPicPr>
        <p:blipFill>
          <a:blip r:embed="rId2"/>
          <a:stretch>
            <a:fillRect/>
          </a:stretch>
        </p:blipFill>
        <p:spPr>
          <a:xfrm>
            <a:off x="4773295" y="2619375"/>
            <a:ext cx="220980" cy="46482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4788</Words>
  <Application>WPS Presentation</Application>
  <PresentationFormat/>
  <Paragraphs>218</Paragraphs>
  <Slides>17</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1" baseType="lpstr">
      <vt:lpstr>Arial</vt:lpstr>
      <vt:lpstr>SimSun</vt:lpstr>
      <vt:lpstr>Wingdings</vt:lpstr>
      <vt:lpstr>Arial</vt:lpstr>
      <vt:lpstr>Droid Sans</vt:lpstr>
      <vt:lpstr>Segoe Print</vt:lpstr>
      <vt:lpstr>Comic Sans MS</vt:lpstr>
      <vt:lpstr>Comfortaa</vt:lpstr>
      <vt:lpstr>Microsoft YaHei</vt:lpstr>
      <vt:lpstr>Arial Unicode MS</vt:lpstr>
      <vt:lpstr>Roboto</vt:lpstr>
      <vt:lpstr>Wide Latin</vt:lpstr>
      <vt:lpstr>Simple Light</vt:lpstr>
      <vt:lpstr>Paint.Picture</vt:lpstr>
      <vt:lpstr>PowerPoint 演示文稿</vt:lpstr>
      <vt:lpstr>PowerPoint 演示文稿</vt:lpstr>
      <vt:lpstr>Enquanto isso...</vt:lpstr>
      <vt:lpstr>Laços de repetição</vt:lpstr>
      <vt:lpstr>Outro exemplo</vt:lpstr>
      <vt:lpstr>Outro exemplo</vt:lpstr>
      <vt:lpstr>Teste de Mesa É uma simulação em papel de como será o processamento e resultado do algoritmo.</vt:lpstr>
      <vt:lpstr>Debug</vt:lpstr>
      <vt:lpstr>Teste de Mesa</vt:lpstr>
      <vt:lpstr>Exercício</vt:lpstr>
      <vt:lpstr>PowerPoint 演示文稿</vt:lpstr>
      <vt:lpstr>PowerPoint 演示文稿</vt:lpstr>
      <vt:lpstr>Tabuada usando laços de repetição</vt:lpstr>
      <vt:lpstr>PowerPoint 演示文稿</vt:lpstr>
      <vt:lpstr>Sobre laços de repetição</vt:lpstr>
      <vt:lpstr>Exercícios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de Programação</dc:title>
  <dc:creator/>
  <cp:lastModifiedBy>Admin</cp:lastModifiedBy>
  <cp:revision>48</cp:revision>
  <dcterms:created xsi:type="dcterms:W3CDTF">2021-12-28T02:59:00Z</dcterms:created>
  <dcterms:modified xsi:type="dcterms:W3CDTF">2022-03-16T18:14:44Z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42BFBD9998564DC2BF5F44098F81BFF4</vt:lpwstr>
  </property>
  <property fmtid="{D5CDD505-2E9C-101B-9397-08002B2CF9AE}" pid="3" name="KSOProductBuildVer">
    <vt:lpwstr>1046-11.2.0.11029</vt:lpwstr>
  </property>
</Properties>
</file>