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775" r:id="rId3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746" r:id="rId23"/>
    <p:sldId id="758" r:id="rId24"/>
    <p:sldId id="756" r:id="rId25"/>
    <p:sldId id="759" r:id="rId26"/>
    <p:sldId id="757" r:id="rId27"/>
    <p:sldId id="771" r:id="rId28"/>
    <p:sldId id="772" r:id="rId29"/>
    <p:sldId id="773" r:id="rId30"/>
    <p:sldId id="774" r:id="rId3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A9EED3D-5D09-4842-A65A-A8A581937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6"/>
        <p:guide pos="289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180f2401b_0_2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180f2401b_0_2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80f2401b_0_2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80f2401b_0_2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180f2401b_0_3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180f2401b_0_3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80f2401b_0_3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80f2401b_0_3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180f2401b_0_3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180f2401b_0_3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7180f2401b_0_3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7180f2401b_0_3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180f2401b_0_3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180f2401b_0_3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180f2401b_0_3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180f2401b_0_3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7180f2401b_0_3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7180f2401b_0_3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80f2401b_0_3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80f2401b_0_3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7180f2401b_0_2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7180f2401b_0_2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 Ciência da computação, uma estrutura de dados é um modo particular de armazenamento e organização de dados em um computador de modo que possam ser usados de maneira eficiente.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 olharmos pro mundo real, muitas estruturas seguem o mesmo padrão de como organizamos objetos/produtos. 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80f2401b_0_3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80f2401b_0_3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80f2401b_0_3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80f2401b_0_3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180f2401b_0_2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180f2401b_0_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 seja, dados precisam de interpretação para se tornarem informação.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180f2401b_0_2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7180f2401b_0_2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 seja, dados precisam de interpretação para se tornarem informação.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180f2401b_0_2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7180f2401b_0_2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180f2401b_0_2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180f2401b_0_2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180f2401b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180f2401b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80f2401b_0_2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80f2401b_0_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7180f2401b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7180f2401b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18" y="1139082"/>
            <a:ext cx="5705558" cy="32101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3790382" y="0"/>
            <a:ext cx="1945801" cy="11351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71707" y="3093467"/>
            <a:ext cx="231132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1575" b="1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407" y="0"/>
            <a:ext cx="3421856" cy="51282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" y="2584096"/>
            <a:ext cx="1868919" cy="1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485336" y="158262"/>
            <a:ext cx="2373923" cy="234976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43" y="271833"/>
            <a:ext cx="274141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410825" y="-25325"/>
            <a:ext cx="5725551" cy="398819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altLang="en-GB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2999182"/>
            <a:ext cx="9144000" cy="2211132"/>
          </a:xfrm>
          <a:prstGeom prst="rect">
            <a:avLst/>
          </a:prstGeom>
        </p:spPr>
      </p:pic>
      <p:sp>
        <p:nvSpPr>
          <p:cNvPr id="16" name="Google Shape;113;p13"/>
          <p:cNvSpPr txBox="1"/>
          <p:nvPr/>
        </p:nvSpPr>
        <p:spPr>
          <a:xfrm>
            <a:off x="2623185" y="3681555"/>
            <a:ext cx="6353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/>
              <a:t>Aula 4 - Vetores</a:t>
            </a:r>
            <a:endParaRPr lang="pt-BR" altLang="en-GB"/>
          </a:p>
          <a:p>
            <a:pPr algn="r"/>
            <a:r>
              <a:rPr lang="pt-BR" altLang="en-GB"/>
              <a:t>Roni Schanuel</a:t>
            </a:r>
            <a:endParaRPr lang="pt-BR" altLang="en-GB"/>
          </a:p>
          <a:p>
            <a:pPr algn="r"/>
            <a:r>
              <a:rPr lang="pt-BR" altLang="en-GB"/>
              <a:t>18-03-2022</a:t>
            </a:r>
            <a:endParaRPr lang="pt-BR" altLang="en-GB"/>
          </a:p>
          <a:p>
            <a:pPr algn="r"/>
            <a:endParaRPr lang="pt-BR" altLang="en-GB"/>
          </a:p>
        </p:txBody>
      </p:sp>
      <p:sp>
        <p:nvSpPr>
          <p:cNvPr id="3" name="Caixa de Texto 2"/>
          <p:cNvSpPr txBox="1"/>
          <p:nvPr/>
        </p:nvSpPr>
        <p:spPr>
          <a:xfrm>
            <a:off x="4671060" y="850900"/>
            <a:ext cx="3647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600" b="1">
                <a:solidFill>
                  <a:schemeClr val="tx2">
                    <a:lumMod val="50000"/>
                  </a:schemeClr>
                </a:solidFill>
                <a:sym typeface="+mn-ea"/>
              </a:rPr>
              <a:t>Lógica de Programação</a:t>
            </a:r>
            <a:endParaRPr lang="pt-BR" altLang="en-GB" sz="1600" b="1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84" name="Google Shape;684;p8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3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686" name="Google Shape;686;p83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92" name="Google Shape;692;p8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4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  <a:endParaRPr lang="en-GB"/>
          </a:p>
        </p:txBody>
      </p:sp>
      <p:graphicFrame>
        <p:nvGraphicFramePr>
          <p:cNvPr id="694" name="Google Shape;694;p84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00" name="Google Shape;700;p8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5"/>
          <p:cNvSpPr txBox="1"/>
          <p:nvPr/>
        </p:nvSpPr>
        <p:spPr>
          <a:xfrm>
            <a:off x="5987925" y="1428750"/>
            <a:ext cx="2053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  <a:endParaRPr lang="en-GB"/>
          </a:p>
        </p:txBody>
      </p:sp>
      <p:graphicFrame>
        <p:nvGraphicFramePr>
          <p:cNvPr id="702" name="Google Shape;702;p85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03" name="Google Shape;703;p85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04" name="Google Shape;704;p85"/>
          <p:cNvGraphicFramePr/>
          <p:nvPr/>
        </p:nvGraphicFramePr>
        <p:xfrm>
          <a:off x="3086100" y="34099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05" name="Google Shape;705;p85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11" name="Google Shape;711;p8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86"/>
          <p:cNvSpPr txBox="1"/>
          <p:nvPr/>
        </p:nvSpPr>
        <p:spPr>
          <a:xfrm>
            <a:off x="5987925" y="1428750"/>
            <a:ext cx="2053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  <a:endParaRPr lang="en-GB"/>
          </a:p>
        </p:txBody>
      </p:sp>
      <p:graphicFrame>
        <p:nvGraphicFramePr>
          <p:cNvPr id="713" name="Google Shape;713;p86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14" name="Google Shape;714;p86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15" name="Google Shape;715;p86"/>
          <p:cNvGraphicFramePr/>
          <p:nvPr/>
        </p:nvGraphicFramePr>
        <p:xfrm>
          <a:off x="3086100" y="34099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inteiro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16" name="Google Shape;716;p86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22" name="Google Shape;722;p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87"/>
          <p:cNvSpPr txBox="1"/>
          <p:nvPr/>
        </p:nvSpPr>
        <p:spPr>
          <a:xfrm>
            <a:off x="5987925" y="1428750"/>
            <a:ext cx="2053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  <a:endParaRPr lang="en-GB"/>
          </a:p>
        </p:txBody>
      </p:sp>
      <p:graphicFrame>
        <p:nvGraphicFramePr>
          <p:cNvPr id="724" name="Google Shape;724;p87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25" name="Google Shape;725;p87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26" name="Google Shape;726;p87"/>
          <p:cNvGraphicFramePr/>
          <p:nvPr/>
        </p:nvGraphicFramePr>
        <p:xfrm>
          <a:off x="3086100" y="34099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inteiro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meuVetor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27" name="Google Shape;727;p87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33" name="Google Shape;733;p8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88"/>
          <p:cNvSpPr txBox="1"/>
          <p:nvPr/>
        </p:nvSpPr>
        <p:spPr>
          <a:xfrm>
            <a:off x="5987925" y="1428750"/>
            <a:ext cx="2216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  <a:endParaRPr lang="en-GB"/>
          </a:p>
        </p:txBody>
      </p:sp>
      <p:graphicFrame>
        <p:nvGraphicFramePr>
          <p:cNvPr id="735" name="Google Shape;735;p88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36" name="Google Shape;736;p88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37" name="Google Shape;737;p88"/>
          <p:cNvGraphicFramePr/>
          <p:nvPr/>
        </p:nvGraphicFramePr>
        <p:xfrm>
          <a:off x="3086100" y="34099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inteiro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meuVetor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38" name="Google Shape;738;p88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44" name="Google Shape;744;p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89"/>
          <p:cNvSpPr txBox="1"/>
          <p:nvPr/>
        </p:nvSpPr>
        <p:spPr>
          <a:xfrm>
            <a:off x="5987925" y="1428750"/>
            <a:ext cx="23163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  <a:endParaRPr lang="en-GB"/>
          </a:p>
        </p:txBody>
      </p:sp>
      <p:graphicFrame>
        <p:nvGraphicFramePr>
          <p:cNvPr id="746" name="Google Shape;746;p89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47" name="Google Shape;747;p89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48" name="Google Shape;748;p89"/>
          <p:cNvGraphicFramePr/>
          <p:nvPr/>
        </p:nvGraphicFramePr>
        <p:xfrm>
          <a:off x="3086100" y="34099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meuVetor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49" name="Google Shape;749;p89"/>
          <p:cNvSpPr txBox="1"/>
          <p:nvPr/>
        </p:nvSpPr>
        <p:spPr>
          <a:xfrm>
            <a:off x="6885000" y="38023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inteiro meuVetor[5];</a:t>
            </a:r>
            <a:endParaRPr lang="en-GB"/>
          </a:p>
        </p:txBody>
      </p:sp>
      <p:sp>
        <p:nvSpPr>
          <p:cNvPr id="750" name="Google Shape;750;p89"/>
          <p:cNvSpPr txBox="1"/>
          <p:nvPr/>
        </p:nvSpPr>
        <p:spPr>
          <a:xfrm>
            <a:off x="311700" y="33054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0         1            2           3            4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56" name="Google Shape;756;p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90"/>
          <p:cNvSpPr txBox="1"/>
          <p:nvPr/>
        </p:nvSpPr>
        <p:spPr>
          <a:xfrm>
            <a:off x="5987925" y="1428750"/>
            <a:ext cx="2244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  <a:endParaRPr lang="en-GB"/>
          </a:p>
        </p:txBody>
      </p:sp>
      <p:graphicFrame>
        <p:nvGraphicFramePr>
          <p:cNvPr id="758" name="Google Shape;758;p90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59" name="Google Shape;759;p90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60" name="Google Shape;760;p90"/>
          <p:cNvGraphicFramePr/>
          <p:nvPr/>
        </p:nvGraphicFramePr>
        <p:xfrm>
          <a:off x="3086100" y="34099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meuVetor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61" name="Google Shape;761;p90"/>
          <p:cNvSpPr txBox="1"/>
          <p:nvPr/>
        </p:nvSpPr>
        <p:spPr>
          <a:xfrm>
            <a:off x="6885000" y="38023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inteiro meuVetor[5];</a:t>
            </a:r>
            <a:endParaRPr lang="en-GB"/>
          </a:p>
        </p:txBody>
      </p:sp>
      <p:sp>
        <p:nvSpPr>
          <p:cNvPr id="762" name="Google Shape;762;p90"/>
          <p:cNvSpPr txBox="1"/>
          <p:nvPr/>
        </p:nvSpPr>
        <p:spPr>
          <a:xfrm>
            <a:off x="331800" y="4183350"/>
            <a:ext cx="2244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meuVetor[0] = 30;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meuVetor[4] = 40;</a:t>
            </a:r>
            <a:endParaRPr lang="en-GB"/>
          </a:p>
        </p:txBody>
      </p:sp>
      <p:sp>
        <p:nvSpPr>
          <p:cNvPr id="763" name="Google Shape;763;p90"/>
          <p:cNvSpPr txBox="1"/>
          <p:nvPr/>
        </p:nvSpPr>
        <p:spPr>
          <a:xfrm>
            <a:off x="311700" y="33054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0         1            2           3            4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769" name="Google Shape;769;p9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91"/>
          <p:cNvSpPr txBox="1"/>
          <p:nvPr/>
        </p:nvSpPr>
        <p:spPr>
          <a:xfrm>
            <a:off x="5987925" y="1428750"/>
            <a:ext cx="2244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  <a:endParaRPr lang="en-GB"/>
          </a:p>
        </p:txBody>
      </p:sp>
      <p:graphicFrame>
        <p:nvGraphicFramePr>
          <p:cNvPr id="771" name="Google Shape;771;p91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72" name="Google Shape;772;p91"/>
          <p:cNvGraphicFramePr/>
          <p:nvPr/>
        </p:nvGraphicFramePr>
        <p:xfrm>
          <a:off x="31170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/>
                <a:gridCol w="481225"/>
                <a:gridCol w="481225"/>
                <a:gridCol w="481225"/>
                <a:gridCol w="4812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73" name="Google Shape;773;p91"/>
          <p:cNvGraphicFramePr/>
          <p:nvPr/>
        </p:nvGraphicFramePr>
        <p:xfrm>
          <a:off x="3086100" y="34099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meuVetor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74" name="Google Shape;774;p91"/>
          <p:cNvSpPr txBox="1"/>
          <p:nvPr/>
        </p:nvSpPr>
        <p:spPr>
          <a:xfrm>
            <a:off x="6885000" y="38023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inteiro meuVetor[5]</a:t>
            </a:r>
            <a:endParaRPr lang="en-GB"/>
          </a:p>
        </p:txBody>
      </p:sp>
      <p:sp>
        <p:nvSpPr>
          <p:cNvPr id="775" name="Google Shape;775;p91"/>
          <p:cNvSpPr txBox="1"/>
          <p:nvPr/>
        </p:nvSpPr>
        <p:spPr>
          <a:xfrm>
            <a:off x="331800" y="4183350"/>
            <a:ext cx="2244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meuVetor[0] = 30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meuVetor[4] = 40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-GB">
                <a:solidFill>
                  <a:srgbClr val="0000FF"/>
                </a:solidFill>
              </a:rPr>
              <a:t>meuVetor[2] = 50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6" name="Google Shape;776;p91"/>
          <p:cNvSpPr txBox="1"/>
          <p:nvPr/>
        </p:nvSpPr>
        <p:spPr>
          <a:xfrm>
            <a:off x="311700" y="33054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0         1            2           3            4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</a:t>
            </a:r>
            <a:endParaRPr lang="en-GB"/>
          </a:p>
        </p:txBody>
      </p:sp>
      <p:sp>
        <p:nvSpPr>
          <p:cNvPr id="782" name="Google Shape;782;p9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 uma das estruturas de dados mais simples e mais utilizadas dentre todas. Principais características: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Indexação com início em 0 (zero)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Adição e pesquisa de novos elementos de forma aleatória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Acesso aos elementos através de índices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Possuem tamanho finito de elementos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Carregam dados de tipos específicos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 possuir uma ou mais dimensões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 de Dados</a:t>
            </a:r>
            <a:endParaRPr lang="en-GB"/>
          </a:p>
        </p:txBody>
      </p:sp>
      <p:sp>
        <p:nvSpPr>
          <p:cNvPr id="610" name="Google Shape;610;p75"/>
          <p:cNvSpPr txBox="1"/>
          <p:nvPr>
            <p:ph type="body" idx="1"/>
          </p:nvPr>
        </p:nvSpPr>
        <p:spPr>
          <a:xfrm>
            <a:off x="394475" y="1131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“Estrutura de dados é o ramo da computação que estuda os diversos mecanismos de organização de dados para atender aos diferentes requisitos de processamento.” - 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</a:rPr>
              <a:t> </a:t>
            </a:r>
            <a:r>
              <a:rPr lang="en-GB" sz="1050" b="1">
                <a:solidFill>
                  <a:srgbClr val="52565A"/>
                </a:solidFill>
                <a:highlight>
                  <a:srgbClr val="FFFFFF"/>
                </a:highlight>
              </a:rPr>
              <a:t>RICARTE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</a:rPr>
              <a:t>, </a:t>
            </a:r>
            <a:r>
              <a:rPr lang="en-GB" sz="1050" b="1">
                <a:solidFill>
                  <a:srgbClr val="52565A"/>
                </a:solidFill>
                <a:highlight>
                  <a:srgbClr val="FFFFFF"/>
                </a:highlight>
              </a:rPr>
              <a:t>IVAN LUIZ MARQUES ( UNICAMP )</a:t>
            </a:r>
            <a:endParaRPr lang="en-GB" sz="1050" b="1">
              <a:solidFill>
                <a:srgbClr val="52565A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611" name="Google Shape;611;p7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10750" y="2762375"/>
            <a:ext cx="2171651" cy="21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1950" y="3311700"/>
            <a:ext cx="1776821" cy="8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04513" y="2866700"/>
            <a:ext cx="1300475" cy="18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11950" y="2866700"/>
            <a:ext cx="2355838" cy="1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2"/>
          <p:cNvSpPr txBox="1"/>
          <p:nvPr>
            <p:ph type="title"/>
          </p:nvPr>
        </p:nvSpPr>
        <p:spPr>
          <a:xfrm>
            <a:off x="264075" y="2697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400" b="1"/>
              <a:t>Inserindo elementos no v</a:t>
            </a:r>
            <a:r>
              <a:rPr lang="en-GB" sz="1400" b="1"/>
              <a:t>eto</a:t>
            </a:r>
            <a:r>
              <a:rPr lang="pt-BR" altLang="en-GB" sz="1400" b="1"/>
              <a:t>r</a:t>
            </a:r>
            <a:endParaRPr lang="pt-BR" altLang="en-GB" sz="1400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744220"/>
            <a:ext cx="2184400" cy="211264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789555" y="1135380"/>
            <a:ext cx="40100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O que será exibido se colocarmos nome[4]?</a:t>
            </a:r>
            <a:endParaRPr lang="pt-BR" altLang="en-US" sz="12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512185"/>
            <a:ext cx="3703320" cy="1554480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1308735" y="3152775"/>
            <a:ext cx="22917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Outras formas de definição</a:t>
            </a:r>
            <a:endParaRPr lang="pt-BR" altLang="en-US" sz="120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35" y="3512185"/>
            <a:ext cx="4482465" cy="1289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2"/>
          <p:cNvSpPr txBox="1"/>
          <p:nvPr>
            <p:ph type="title"/>
          </p:nvPr>
        </p:nvSpPr>
        <p:spPr>
          <a:xfrm>
            <a:off x="264075" y="2697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Vetores</a:t>
            </a:r>
            <a:endParaRPr lang="en-GB" sz="1400" b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989330"/>
            <a:ext cx="1517015" cy="1129665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408940" y="713740"/>
            <a:ext cx="83762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Em uma variável é guardado somente o último valor conforme o exemplo abaixo na leitura da idade de cinco pessoas.</a:t>
            </a:r>
            <a:endParaRPr lang="pt-BR" altLang="en-US" sz="1200"/>
          </a:p>
        </p:txBody>
      </p:sp>
      <p:sp>
        <p:nvSpPr>
          <p:cNvPr id="4" name="Caixa de Texto 3"/>
          <p:cNvSpPr txBox="1"/>
          <p:nvPr/>
        </p:nvSpPr>
        <p:spPr>
          <a:xfrm>
            <a:off x="534670" y="2341880"/>
            <a:ext cx="8074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Para armazenar o valor das variáveis teriam que ser criadas cinco variáveis o que pode ser resolvido criando um vetor.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2913380"/>
            <a:ext cx="1960880" cy="19456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 sz="1400" b="1"/>
              <a:t>Exercício</a:t>
            </a:r>
            <a:endParaRPr lang="pt-BR" altLang="en-US" sz="1400" b="1"/>
          </a:p>
        </p:txBody>
      </p:sp>
      <p:sp>
        <p:nvSpPr>
          <p:cNvPr id="4" name="Caixa de Texto 3"/>
          <p:cNvSpPr txBox="1"/>
          <p:nvPr/>
        </p:nvSpPr>
        <p:spPr>
          <a:xfrm>
            <a:off x="311785" y="835660"/>
            <a:ext cx="80238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Altere o algortimo do slide anterior para descobrir qual a maior e a menor idade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111250"/>
            <a:ext cx="3058795" cy="33883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 sz="1400" b="1"/>
              <a:t>Exercício</a:t>
            </a:r>
            <a:endParaRPr lang="pt-BR" altLang="en-US" sz="1400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1481455"/>
            <a:ext cx="4399280" cy="298132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311785" y="872490"/>
            <a:ext cx="8735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Faça um algoritmo com um vetor com 8 numeros inteiros.</a:t>
            </a:r>
            <a:endParaRPr lang="pt-BR" altLang="en-US" sz="1200"/>
          </a:p>
          <a:p>
            <a:r>
              <a:rPr lang="pt-BR" altLang="en-US" sz="1200"/>
              <a:t>Exiba a soma de todos os números e também quantidade de números pares e ímpares?</a:t>
            </a:r>
            <a:endParaRPr lang="pt-BR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1708150"/>
            <a:ext cx="3512820" cy="246126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7205" y="1115060"/>
            <a:ext cx="65208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Faça um algoritmo que leia as cinco vogais e exiba na tela na ordem inversa.</a:t>
            </a:r>
            <a:endParaRPr lang="pt-BR" altLang="en-US"/>
          </a:p>
        </p:txBody>
      </p:sp>
      <p:sp>
        <p:nvSpPr>
          <p:cNvPr id="6" name="Título 5"/>
          <p:cNvSpPr/>
          <p:nvPr>
            <p:ph type="title"/>
          </p:nvPr>
        </p:nvSpPr>
        <p:spPr/>
        <p:txBody>
          <a:bodyPr/>
          <a:p>
            <a:r>
              <a:rPr lang="pt-BR" altLang="en-US" sz="1400" b="1"/>
              <a:t>Exercício</a:t>
            </a:r>
            <a:endParaRPr lang="pt-BR" altLang="en-US" sz="14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87020" y="765175"/>
            <a:ext cx="8731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Criar um algortimo para leitura de quatro notas em um vetor.  Calcular a média, exibir a maior nota, a menor nota</a:t>
            </a:r>
            <a:endParaRPr lang="pt-BR" altLang="en-US" sz="1200"/>
          </a:p>
        </p:txBody>
      </p:sp>
      <p:sp>
        <p:nvSpPr>
          <p:cNvPr id="5" name="Título 4"/>
          <p:cNvSpPr/>
          <p:nvPr>
            <p:ph type="title"/>
          </p:nvPr>
        </p:nvSpPr>
        <p:spPr>
          <a:xfrm>
            <a:off x="258995" y="316120"/>
            <a:ext cx="8520600" cy="572700"/>
          </a:xfrm>
        </p:spPr>
        <p:txBody>
          <a:bodyPr/>
          <a:p>
            <a:r>
              <a:rPr lang="pt-BR" altLang="en-US" sz="1400" b="1"/>
              <a:t>Exercício</a:t>
            </a:r>
            <a:endParaRPr lang="pt-BR" altLang="en-US" sz="1400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040765"/>
            <a:ext cx="3490595" cy="40386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4418965" y="2171065"/>
            <a:ext cx="4039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 b="1">
                <a:solidFill>
                  <a:srgbClr val="0070C0"/>
                </a:solidFill>
              </a:rPr>
              <a:t>Fazer a crítica para que não sejam digitadas notas inferiores a zero ou superiores a 10</a:t>
            </a:r>
            <a:endParaRPr lang="pt-BR" altLang="en-US" sz="12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97180" y="273685"/>
            <a:ext cx="8597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 Escreva um algoritmo que leia uma lista de salários de cinco funcionários em um vetor. Após, o algoritmo deverá aplicar um aumento de 10% somente sobre salários abaixo de R$ 2000,00.  Mostrar na tela a lista dos salários.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1174115"/>
            <a:ext cx="43815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1066165"/>
            <a:ext cx="5270500" cy="352742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88315" y="330200"/>
            <a:ext cx="8413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Criar um algoritmo que leia em um vetor o nome, a quantidade e o valor de uma lista de três produtos.  Ao final deverá calcular o subtotal de cada produto e no final exibir o total geral da compra</a:t>
            </a:r>
            <a:endParaRPr lang="pt-BR" altLang="en-US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176530" y="226060"/>
            <a:ext cx="84943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Elabore um algoritmo que leia em um vetor:</a:t>
            </a:r>
            <a:endParaRPr lang="pt-BR" altLang="en-US" sz="1200"/>
          </a:p>
          <a:p>
            <a:r>
              <a:rPr lang="pt-BR" altLang="en-US" sz="1200"/>
              <a:t>- um vetor com os nomes de seis times.</a:t>
            </a:r>
            <a:endParaRPr lang="pt-BR" altLang="en-US" sz="1200"/>
          </a:p>
          <a:p>
            <a:r>
              <a:rPr lang="pt-BR" altLang="en-US" sz="1200"/>
              <a:t>- outro vetor com a pontuação dos seis times.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/>
              <a:t>Exibir ao final o nome do time campeão e o último colocado na pontuação.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1323340"/>
            <a:ext cx="4069715" cy="3574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Estruturas de dados : Conceitos</a:t>
            </a:r>
            <a:endParaRPr lang="en-GB"/>
          </a:p>
        </p:txBody>
      </p:sp>
      <p:sp>
        <p:nvSpPr>
          <p:cNvPr id="620" name="Google Shape;620;p7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Uma estrutura de dados pode ser dividia em dois pilares fundamentais : </a:t>
            </a:r>
            <a:r>
              <a:rPr lang="en-GB" b="1">
                <a:solidFill>
                  <a:srgbClr val="4A86E8"/>
                </a:solidFill>
              </a:rPr>
              <a:t>dado</a:t>
            </a:r>
            <a:r>
              <a:rPr lang="en-GB"/>
              <a:t> e </a:t>
            </a:r>
            <a:r>
              <a:rPr lang="en-GB" b="1">
                <a:solidFill>
                  <a:srgbClr val="FF9900"/>
                </a:solidFill>
              </a:rPr>
              <a:t>estrutura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621" name="Google Shape;621;p76"/>
          <p:cNvSpPr/>
          <p:nvPr/>
        </p:nvSpPr>
        <p:spPr>
          <a:xfrm>
            <a:off x="689125" y="2571750"/>
            <a:ext cx="2447400" cy="2158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Dados são qualquer sequência de um ou mais símbolos que tenham significado por ato(s) específico(s) de interpretação.</a:t>
            </a:r>
            <a:endParaRPr>
              <a:highlight>
                <a:srgbClr val="B7B7B7"/>
              </a:highlight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6048575" y="2571750"/>
            <a:ext cx="2447400" cy="2158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ESTRUTURA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Elemento estrutural responsável por carregar as informações dentro de uma estrutura de software</a:t>
            </a:r>
            <a:endParaRPr lang="en-GB">
              <a:solidFill>
                <a:schemeClr val="dk1"/>
              </a:solidFill>
            </a:endParaRPr>
          </a:p>
        </p:txBody>
      </p:sp>
      <p:pic>
        <p:nvPicPr>
          <p:cNvPr id="623" name="Google Shape;623;p7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68850" y="2107630"/>
            <a:ext cx="2447399" cy="1506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76"/>
          <p:cNvGrpSpPr/>
          <p:nvPr/>
        </p:nvGrpSpPr>
        <p:grpSpPr>
          <a:xfrm>
            <a:off x="3508350" y="3425550"/>
            <a:ext cx="2193900" cy="1717975"/>
            <a:chOff x="3508350" y="3425550"/>
            <a:chExt cx="2193900" cy="1717975"/>
          </a:xfrm>
        </p:grpSpPr>
        <p:pic>
          <p:nvPicPr>
            <p:cNvPr id="625" name="Google Shape;625;p7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831425" y="3425550"/>
              <a:ext cx="1674300" cy="1717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Google Shape;626;p76"/>
            <p:cNvSpPr/>
            <p:nvPr/>
          </p:nvSpPr>
          <p:spPr>
            <a:xfrm>
              <a:off x="3508350" y="4895125"/>
              <a:ext cx="2193900" cy="24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Estruturas de dados : Conceitos</a:t>
            </a:r>
            <a:endParaRPr lang="en-GB"/>
          </a:p>
        </p:txBody>
      </p:sp>
      <p:sp>
        <p:nvSpPr>
          <p:cNvPr id="632" name="Google Shape;632;p7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Uma estrutura de dados pode ser dividia em dois pilares fundamentais : </a:t>
            </a:r>
            <a:r>
              <a:rPr lang="en-GB" b="1">
                <a:solidFill>
                  <a:srgbClr val="4A86E8"/>
                </a:solidFill>
              </a:rPr>
              <a:t>dado</a:t>
            </a:r>
            <a:r>
              <a:rPr lang="en-GB"/>
              <a:t> e </a:t>
            </a:r>
            <a:r>
              <a:rPr lang="en-GB" b="1">
                <a:solidFill>
                  <a:srgbClr val="FF9900"/>
                </a:solidFill>
              </a:rPr>
              <a:t>estrutura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633" name="Google Shape;633;p77"/>
          <p:cNvSpPr/>
          <p:nvPr/>
        </p:nvSpPr>
        <p:spPr>
          <a:xfrm>
            <a:off x="689125" y="2571750"/>
            <a:ext cx="2447400" cy="2158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Tipos de dados 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Inteiro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Ponto flutuante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Caractere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Texto</a:t>
            </a:r>
            <a:endParaRPr lang="en-GB">
              <a:solidFill>
                <a:schemeClr val="dk1"/>
              </a:solidFill>
            </a:endParaRPr>
          </a:p>
        </p:txBody>
      </p:sp>
      <p:sp>
        <p:nvSpPr>
          <p:cNvPr id="634" name="Google Shape;634;p77"/>
          <p:cNvSpPr/>
          <p:nvPr/>
        </p:nvSpPr>
        <p:spPr>
          <a:xfrm>
            <a:off x="6048575" y="2571750"/>
            <a:ext cx="2447400" cy="2158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ESTRUTURA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Tipos de estruturas: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Vetores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Pilhas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Filas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Listas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5" name="Google Shape;635;p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68850" y="2107630"/>
            <a:ext cx="2447399" cy="1506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77"/>
          <p:cNvGrpSpPr/>
          <p:nvPr/>
        </p:nvGrpSpPr>
        <p:grpSpPr>
          <a:xfrm>
            <a:off x="3508350" y="3425550"/>
            <a:ext cx="2193900" cy="1717975"/>
            <a:chOff x="3508350" y="3425550"/>
            <a:chExt cx="2193900" cy="1717975"/>
          </a:xfrm>
        </p:grpSpPr>
        <p:pic>
          <p:nvPicPr>
            <p:cNvPr id="637" name="Google Shape;637;p7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831425" y="3425550"/>
              <a:ext cx="1674300" cy="1717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77"/>
            <p:cNvSpPr/>
            <p:nvPr/>
          </p:nvSpPr>
          <p:spPr>
            <a:xfrm>
              <a:off x="3508350" y="4895125"/>
              <a:ext cx="2193900" cy="24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Principais tipos de estruturas de dados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4" name="Google Shape;644;p7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Vetores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Unidimensionais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Bidimensionais ( Matrizes ) 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Pilhas </a:t>
            </a:r>
            <a:r>
              <a:rPr lang="en-GB" sz="1200">
                <a:solidFill>
                  <a:srgbClr val="FF0000"/>
                </a:solidFill>
              </a:rPr>
              <a:t>(não estudaremos agora)</a:t>
            </a:r>
            <a:endParaRPr sz="120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Filas  </a:t>
            </a:r>
            <a:r>
              <a:rPr lang="en-GB" sz="1200">
                <a:solidFill>
                  <a:srgbClr val="FF0000"/>
                </a:solidFill>
              </a:rPr>
              <a:t>(não estudaremos agora)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645" name="Google Shape;645;p7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10750" y="2762375"/>
            <a:ext cx="2171651" cy="21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1950" y="3311700"/>
            <a:ext cx="1776821" cy="8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04513" y="2866700"/>
            <a:ext cx="1300475" cy="18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7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11950" y="2866700"/>
            <a:ext cx="2355838" cy="1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54" name="Google Shape;654;p7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60" name="Google Shape;660;p8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80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662" name="Google Shape;662;p80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68" name="Google Shape;668;p8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1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670" name="Google Shape;670;p81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  <a:endParaRPr lang="en-GB"/>
          </a:p>
        </p:txBody>
      </p:sp>
      <p:pic>
        <p:nvPicPr>
          <p:cNvPr id="676" name="Google Shape;676;p8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2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678" name="Google Shape;678;p82"/>
          <p:cNvGraphicFramePr/>
          <p:nvPr/>
        </p:nvGraphicFramePr>
        <p:xfrm>
          <a:off x="2247900" y="1428750"/>
          <a:ext cx="3580650" cy="300000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4091</Words>
  <Application>WPS Presentation</Application>
  <PresentationFormat/>
  <Paragraphs>458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Arial</vt:lpstr>
      <vt:lpstr>Roboto</vt:lpstr>
      <vt:lpstr>Times New Roman</vt:lpstr>
      <vt:lpstr>Wide Latin</vt:lpstr>
      <vt:lpstr>Microsoft YaHei</vt:lpstr>
      <vt:lpstr>Arial Unicode MS</vt:lpstr>
      <vt:lpstr>Simple Light</vt:lpstr>
      <vt:lpstr>PowerPoint 演示文稿</vt:lpstr>
      <vt:lpstr>Estrutura de Dados</vt:lpstr>
      <vt:lpstr>Estruturas de dados : Conceitos</vt:lpstr>
      <vt:lpstr>Estruturas de dados : Conceitos</vt:lpstr>
      <vt:lpstr>Principais tipos de estruturas de dados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</vt:lpstr>
      <vt:lpstr>Inserindo elementos no vetor</vt:lpstr>
      <vt:lpstr>Vetores</vt:lpstr>
      <vt:lpstr>Exercício</vt:lpstr>
      <vt:lpstr>Exercício</vt:lpstr>
      <vt:lpstr>Exercício</vt:lpstr>
      <vt:lpstr>Exercício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46</cp:revision>
  <dcterms:created xsi:type="dcterms:W3CDTF">2021-12-28T02:59:00Z</dcterms:created>
  <dcterms:modified xsi:type="dcterms:W3CDTF">2022-03-18T19:31:01Z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87F1922DB5BF400BA51109BF7CB45411</vt:lpwstr>
  </property>
  <property fmtid="{D5CDD505-2E9C-101B-9397-08002B2CF9AE}" pid="3" name="KSOProductBuildVer">
    <vt:lpwstr>1046-11.2.0.11029</vt:lpwstr>
  </property>
</Properties>
</file>