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09" r:id="rId3"/>
    <p:sldId id="257" r:id="rId5"/>
    <p:sldId id="258" r:id="rId6"/>
    <p:sldId id="259" r:id="rId7"/>
    <p:sldId id="261" r:id="rId8"/>
    <p:sldId id="274" r:id="rId9"/>
    <p:sldId id="275" r:id="rId10"/>
    <p:sldId id="276" r:id="rId11"/>
    <p:sldId id="278" r:id="rId12"/>
    <p:sldId id="279" r:id="rId13"/>
    <p:sldId id="262" r:id="rId14"/>
    <p:sldId id="263" r:id="rId15"/>
    <p:sldId id="280" r:id="rId16"/>
    <p:sldId id="308" r:id="rId17"/>
    <p:sldId id="264" r:id="rId18"/>
    <p:sldId id="285" r:id="rId19"/>
    <p:sldId id="281" r:id="rId20"/>
    <p:sldId id="282" r:id="rId21"/>
    <p:sldId id="283" r:id="rId22"/>
    <p:sldId id="284" r:id="rId23"/>
    <p:sldId id="286" r:id="rId24"/>
    <p:sldId id="267" r:id="rId25"/>
    <p:sldId id="268" r:id="rId26"/>
    <p:sldId id="297" r:id="rId27"/>
    <p:sldId id="298" r:id="rId28"/>
    <p:sldId id="299" r:id="rId29"/>
    <p:sldId id="269" r:id="rId30"/>
    <p:sldId id="300" r:id="rId31"/>
    <p:sldId id="270" r:id="rId32"/>
    <p:sldId id="301" r:id="rId33"/>
    <p:sldId id="271" r:id="rId34"/>
    <p:sldId id="302" r:id="rId35"/>
    <p:sldId id="272" r:id="rId36"/>
    <p:sldId id="303" r:id="rId3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Poderia ter : Quantidade em estoque, marca etc.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Exercício Dinâmico : Pensar em atributos para entidades específicas?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Poderia ter : Quantidade em estoque, marca etc.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Exercício Dinâmico : Pensar em atributos para entidades específicas?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Este conceito melhora o conhecimento sobre as políticas e regras dos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Negócios, consistindo de números (cardinais) colocados ao lado do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nome do relacionamento.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Este conceito melhora o conhecimento sobre as políticas e regras dos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Negócios, consistindo de números (cardinais) colocados ao lado do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nome do relacionamento.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 preparar, sobre o tema passado</a:t>
            </a:r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 preparar, sobre o tema passado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 sistema de banco de dados não precisa ser necessariamente informatizado: Podemos pensar em um catálogo. 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 sistema de banco de dados não precisa ser necessariamente informatizado: Podemos pensar em um catálogo.  Mas nos dias de hoje, é inviável.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Mapas, modelos economicos, simuladores de voo, mapa de estrada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8" y="1139082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7" y="3093467"/>
            <a:ext cx="23113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2532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GB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74417"/>
            <a:ext cx="9144000" cy="2211132"/>
          </a:xfrm>
          <a:prstGeom prst="rect">
            <a:avLst/>
          </a:prstGeom>
        </p:spPr>
      </p:pic>
      <p:sp>
        <p:nvSpPr>
          <p:cNvPr id="16" name="Google Shape;113;p13"/>
          <p:cNvSpPr txBox="1"/>
          <p:nvPr/>
        </p:nvSpPr>
        <p:spPr>
          <a:xfrm>
            <a:off x="2630170" y="3793315"/>
            <a:ext cx="6353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/>
              <a:t>Introdução</a:t>
            </a:r>
            <a:endParaRPr lang="pt-BR" altLang="en-GB"/>
          </a:p>
          <a:p>
            <a:pPr algn="r"/>
            <a:endParaRPr lang="pt-BR" altLang="en-GB"/>
          </a:p>
          <a:p>
            <a:pPr algn="r"/>
            <a:endParaRPr lang="pt-BR" altLang="en-GB"/>
          </a:p>
          <a:p>
            <a:pPr algn="r"/>
            <a:r>
              <a:rPr lang="pt-BR" altLang="en-GB"/>
              <a:t>Roni Schanuel</a:t>
            </a:r>
            <a:endParaRPr lang="pt-BR" altLang="en-GB"/>
          </a:p>
          <a:p>
            <a:pPr algn="r"/>
            <a:r>
              <a:rPr lang="pt-BR" altLang="en-GB"/>
              <a:t>30-03-2022</a:t>
            </a:r>
            <a:endParaRPr lang="pt-BR" altLang="en-GB"/>
          </a:p>
          <a:p>
            <a:pPr algn="r"/>
            <a:endParaRPr lang="pt-BR" alt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4671060" y="850900"/>
            <a:ext cx="3647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600" b="1">
                <a:solidFill>
                  <a:schemeClr val="tx2">
                    <a:lumMod val="50000"/>
                  </a:schemeClr>
                </a:solidFill>
                <a:sym typeface="+mn-ea"/>
              </a:rPr>
              <a:t>Banco de Dados</a:t>
            </a:r>
            <a:endParaRPr lang="pt-BR" altLang="en-GB" sz="16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245110"/>
            <a:ext cx="1111250" cy="572770"/>
          </a:xfrm>
        </p:spPr>
        <p:txBody>
          <a:bodyPr/>
          <a:p>
            <a:r>
              <a:rPr lang="pt-BR" altLang="en-US" sz="1600" b="1"/>
              <a:t>Histórico</a:t>
            </a:r>
            <a:endParaRPr lang="pt-BR" altLang="en-US" sz="1600" b="1"/>
          </a:p>
        </p:txBody>
      </p:sp>
      <p:sp>
        <p:nvSpPr>
          <p:cNvPr id="3" name="Caixa de Texto 2"/>
          <p:cNvSpPr txBox="1"/>
          <p:nvPr/>
        </p:nvSpPr>
        <p:spPr>
          <a:xfrm>
            <a:off x="457200" y="949325"/>
            <a:ext cx="604901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2000 até agora</a:t>
            </a:r>
            <a:endParaRPr lang="pt-BR" altLang="en-US"/>
          </a:p>
          <a:p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Surgimento de abordagens NoSQL (não só SQL ou não relacional)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Orientados a documentos, como XML, Json, MongoDB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Dados semi-estruturados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Orientados a grafos: Neo4J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Relacionamentos são mais naturais (vértices e arestas)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Chave-valor: Redis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Conjunto de pares de chave-valor em que uma chave funciona como um identificador exclusivo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Sistema Gerenciador de Banco de Dados ( SGBD )</a:t>
            </a:r>
            <a:endParaRPr lang="en-GB"/>
          </a:p>
        </p:txBody>
      </p:sp>
      <p:sp>
        <p:nvSpPr>
          <p:cNvPr id="109" name="Google Shape;109;p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 SGBD é um software que fornece uma interface entre o usuário e os dados armazenados no banco de dados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 SGBD possui recursos para manipular as informações do banco de dados e interagir com o usuário ou outra aplicação.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675" y="3581950"/>
            <a:ext cx="1885450" cy="9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08275" y="3199113"/>
            <a:ext cx="1905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71338" y="3113400"/>
            <a:ext cx="23717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Sistema Gerenciador de Banco de Dados ( SGBD )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118" name="Google Shape;118;p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que uma pessoa ou aplicação possa consultar ou operar sobre o banco de dados uma linguagem de interação é necessária.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linguagem de consulta utilizada dependerá do </a:t>
            </a:r>
            <a:r>
              <a:rPr lang="en-GB" b="1">
                <a:solidFill>
                  <a:srgbClr val="FF0000"/>
                </a:solidFill>
              </a:rPr>
              <a:t>modelo</a:t>
            </a:r>
            <a:r>
              <a:rPr lang="en-GB"/>
              <a:t> do banco de dados.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Neste curso estudaremos os banco de dados relacionais, e neste tipo de banco de dados, a linguagem de consulta amplamente utilizada é o </a:t>
            </a:r>
            <a:r>
              <a:rPr lang="en-GB">
                <a:solidFill>
                  <a:srgbClr val="FF0000"/>
                </a:solidFill>
              </a:rPr>
              <a:t>SQL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 b="1"/>
              <a:t>Ranking SGDB</a:t>
            </a:r>
            <a:endParaRPr lang="pt-BR" altLang="en-US" b="1"/>
          </a:p>
        </p:txBody>
      </p:sp>
      <p:sp>
        <p:nvSpPr>
          <p:cNvPr id="4" name="Caixa de Texto 3"/>
          <p:cNvSpPr txBox="1"/>
          <p:nvPr/>
        </p:nvSpPr>
        <p:spPr>
          <a:xfrm>
            <a:off x="855345" y="1703070"/>
            <a:ext cx="48418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https://db-engines.com/en/ranking</a:t>
            </a: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 sz="1400" b="1"/>
              <a:t>Profissões Banco de Dados</a:t>
            </a:r>
            <a:endParaRPr lang="pt-BR" altLang="en-US" sz="1400" b="1"/>
          </a:p>
        </p:txBody>
      </p:sp>
      <p:sp>
        <p:nvSpPr>
          <p:cNvPr id="3" name="Caixa de Texto 2"/>
          <p:cNvSpPr txBox="1"/>
          <p:nvPr/>
        </p:nvSpPr>
        <p:spPr>
          <a:xfrm>
            <a:off x="397510" y="1473200"/>
            <a:ext cx="8173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 b="1"/>
              <a:t>Administrador de Banco de Dados(DBA)</a:t>
            </a:r>
            <a:endParaRPr lang="pt-BR" altLang="en-US" sz="1200" b="1"/>
          </a:p>
          <a:p>
            <a:r>
              <a:rPr lang="pt-BR" altLang="en-US" sz="1200"/>
              <a:t>Responsável por manter a disponibilidade, segurança, integridade, recuperação e otimização do banco de dados.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Administrador de Dados(AD</a:t>
            </a:r>
            <a:r>
              <a:rPr lang="pt-BR" altLang="en-US" sz="1200"/>
              <a:t>)</a:t>
            </a:r>
            <a:endParaRPr lang="pt-BR" altLang="en-US" sz="1200"/>
          </a:p>
          <a:p>
            <a:r>
              <a:rPr lang="pt-BR" altLang="en-US" sz="1200"/>
              <a:t>O AD se dedica mais aos dados em si onde há um enfoque maior em projetar e como obter as informações.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Analista de BI(Business Intelligence)</a:t>
            </a:r>
            <a:endParaRPr lang="pt-BR" altLang="en-US" sz="1200"/>
          </a:p>
          <a:p>
            <a:pPr algn="just"/>
            <a:r>
              <a:rPr lang="pt-BR" altLang="en-US" sz="1200"/>
              <a:t>Responsável por montar os modelos de negócio, levantamento de requisitos, organização e análise das informações.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Cientista de Dados</a:t>
            </a:r>
            <a:endParaRPr lang="pt-BR" altLang="en-US" sz="1200"/>
          </a:p>
          <a:p>
            <a:r>
              <a:rPr lang="pt-BR" altLang="en-US" sz="1200"/>
              <a:t>Especialista com habilidade para analisar grande volume de dados e interpretar informações de valor e apoiar na tomada de decisão dos negócios.</a:t>
            </a:r>
            <a:endParaRPr lang="pt-BR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1">
            <a:alphaModFix amt="31000"/>
          </a:blip>
          <a:srcRect/>
          <a:stretch>
            <a:fillRect/>
          </a:stretch>
        </p:blipFill>
        <p:spPr>
          <a:xfrm>
            <a:off x="2519438" y="344049"/>
            <a:ext cx="4105124" cy="42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type="title"/>
          </p:nvPr>
        </p:nvSpPr>
        <p:spPr>
          <a:xfrm>
            <a:off x="311700" y="440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Mas vamos deixar a linguagem para depois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Modelo de Banco de Dados</a:t>
            </a:r>
            <a:endParaRPr lang="en-GB"/>
          </a:p>
        </p:txBody>
      </p:sp>
      <p:sp>
        <p:nvSpPr>
          <p:cNvPr id="130" name="Google Shape;130;p1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Um modelo de banco de dados é um modelo lógico de representação de dados. No modelo, não temos que nos preocupar com questões físicas, como formato dos dados, etc.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 pensarmos no mundo real, podemos encontrar diversos tipos de modelos</a:t>
            </a:r>
            <a:endParaRPr lang="en-GB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9800" y="3152925"/>
            <a:ext cx="3982200" cy="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3928" y="2571758"/>
            <a:ext cx="2998000" cy="244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40690" y="792480"/>
            <a:ext cx="55054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800" b="1"/>
              <a:t>Modelo de Banco de Dados</a:t>
            </a:r>
            <a:endParaRPr lang="pt-BR" altLang="en-US" sz="1800" b="1"/>
          </a:p>
          <a:p>
            <a:endParaRPr lang="pt-BR" altLang="en-US"/>
          </a:p>
          <a:p>
            <a:pPr>
              <a:lnSpc>
                <a:spcPct val="200000"/>
              </a:lnSpc>
            </a:pPr>
            <a:r>
              <a:rPr lang="pt-BR" altLang="en-US" sz="1800" b="1"/>
              <a:t>1. Conceitual</a:t>
            </a:r>
            <a:endParaRPr lang="pt-BR" altLang="en-US" sz="1800" b="1"/>
          </a:p>
          <a:p>
            <a:pPr>
              <a:lnSpc>
                <a:spcPct val="200000"/>
              </a:lnSpc>
            </a:pPr>
            <a:r>
              <a:rPr lang="pt-BR" altLang="en-US" sz="1800" b="1"/>
              <a:t>2. Lógico</a:t>
            </a:r>
            <a:endParaRPr lang="pt-BR" altLang="en-US" sz="1800" b="1"/>
          </a:p>
          <a:p>
            <a:pPr>
              <a:lnSpc>
                <a:spcPct val="200000"/>
              </a:lnSpc>
            </a:pPr>
            <a:r>
              <a:rPr lang="pt-BR" altLang="en-US" sz="1800" b="1"/>
              <a:t>3. Físico</a:t>
            </a:r>
            <a:endParaRPr lang="pt-BR" altLang="en-US"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40690" y="443865"/>
            <a:ext cx="8622030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1.</a:t>
            </a:r>
            <a:r>
              <a:rPr lang="pt-BR" altLang="en-US"/>
              <a:t> </a:t>
            </a:r>
            <a:r>
              <a:rPr lang="pt-BR" altLang="en-US" b="1"/>
              <a:t>Conceitual</a:t>
            </a:r>
            <a:endParaRPr lang="pt-BR" altLang="en-US"/>
          </a:p>
          <a:p>
            <a:endParaRPr lang="pt-BR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200"/>
              <a:t>Primeira fase da modelagem</a:t>
            </a:r>
            <a:endParaRPr lang="pt-BR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200"/>
              <a:t>Faz o levantamento dos dados necessários</a:t>
            </a:r>
            <a:endParaRPr lang="pt-BR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200"/>
              <a:t>Representação do modelo em um alto nível de abstração, independente do SGBD que será utilizado</a:t>
            </a:r>
            <a:endParaRPr lang="pt-BR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200"/>
              <a:t>Registra quais dados podem aparecer no banco, mas não registra como estes dados estão armazenados no SGBD</a:t>
            </a:r>
            <a:endParaRPr lang="pt-BR" altLang="en-US" sz="12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altLang="en-US" sz="12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altLang="en-US" sz="1200" b="1"/>
              <a:t>Exemplos</a:t>
            </a:r>
            <a:endParaRPr lang="pt-BR" altLang="en-US" sz="12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altLang="en-US" sz="1200" b="1"/>
              <a:t>Cadastro de alunos em um curso</a:t>
            </a:r>
            <a:endParaRPr lang="pt-BR" altLang="en-US" sz="12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200"/>
              <a:t>Dados necessários: nome, nascimento, endereço e etc.</a:t>
            </a:r>
            <a:endParaRPr lang="pt-BR" altLang="en-US" sz="12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altLang="en-US" sz="12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altLang="en-US" sz="1200" b="1"/>
              <a:t>Cadastro de pedidos</a:t>
            </a:r>
            <a:endParaRPr lang="pt-BR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1200"/>
              <a:t>Dados necessários: código do produto, quantidade, código do cliente, código do vendedor</a:t>
            </a:r>
            <a:endParaRPr lang="pt-BR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88290" y="377825"/>
            <a:ext cx="8733790" cy="2842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2. </a:t>
            </a:r>
            <a:r>
              <a:rPr lang="pt-BR" altLang="en-US" b="1"/>
              <a:t>Lógico</a:t>
            </a:r>
            <a:endParaRPr lang="pt-BR" altLang="en-US" b="1"/>
          </a:p>
          <a:p>
            <a:pPr algn="just"/>
            <a:endParaRPr lang="pt-BR" altLang="en-US" sz="1200"/>
          </a:p>
          <a:p>
            <a:pPr algn="just"/>
            <a:r>
              <a:rPr lang="pt-BR" altLang="en-US" sz="1200"/>
              <a:t>O modelo lógico implementa recursos como adequação de padrão e nomenclatura, define as chaves primárias e estrangeiras, normalização, integridade referencial, entre outras.  Para o modelo lógico deve ser criado levando em conta os exemplos de modelagem de dados criados no modelo conceitual.</a:t>
            </a:r>
            <a:endParaRPr lang="pt-BR" altLang="en-US" sz="1200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● </a:t>
            </a:r>
            <a:r>
              <a:rPr lang="pt-BR" altLang="en-US" sz="1200"/>
              <a:t>Descreve as estruturas que serão armazenadas no banco de dados, consiste na especificação lógica dos dados.</a:t>
            </a:r>
            <a:endParaRPr lang="pt-BR" altLang="en-US" sz="1200"/>
          </a:p>
          <a:p>
            <a:pPr algn="just"/>
            <a:endParaRPr lang="pt-BR" altLang="en-US" sz="1200"/>
          </a:p>
          <a:p>
            <a:pPr algn="just">
              <a:lnSpc>
                <a:spcPct val="120000"/>
              </a:lnSpc>
            </a:pPr>
            <a:r>
              <a:rPr lang="pt-BR" altLang="en-US" sz="1200"/>
              <a:t>● Utiliza representação gráfica dos dados de uma maneira lógica, nomeando os componentes e ações que exercem uns sobre os outros</a:t>
            </a:r>
            <a:endParaRPr lang="pt-BR" altLang="en-US" sz="1200"/>
          </a:p>
          <a:p>
            <a:pPr marL="0" indent="0" algn="just">
              <a:lnSpc>
                <a:spcPct val="200000"/>
              </a:lnSpc>
              <a:buNone/>
            </a:pPr>
            <a:r>
              <a:rPr lang="pt-BR" altLang="en-US" sz="1200">
                <a:sym typeface="+mn-ea"/>
              </a:rPr>
              <a:t>● </a:t>
            </a:r>
            <a:r>
              <a:rPr lang="pt-BR" altLang="en-US" sz="1200"/>
              <a:t>Temos informações em um nível de detalhe maior</a:t>
            </a:r>
            <a:endParaRPr lang="pt-BR" altLang="en-US" sz="1200"/>
          </a:p>
          <a:p>
            <a:pPr algn="just">
              <a:lnSpc>
                <a:spcPct val="200000"/>
              </a:lnSpc>
            </a:pPr>
            <a:r>
              <a:rPr lang="pt-BR" altLang="en-US" sz="1200"/>
              <a:t>● Ainda é independente do SGBD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3463290"/>
            <a:ext cx="7094220" cy="1348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Objetivos da Disciplina</a:t>
            </a:r>
            <a:endParaRPr lang="en-GB"/>
          </a:p>
        </p:txBody>
      </p:sp>
      <p:sp>
        <p:nvSpPr>
          <p:cNvPr id="62" name="Google Shape;62;p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Entender a estrutura e os conceitos base de um Sistema Gerenciador de Banco de dados (SGBD)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Aprender na prática a utilizar a linguagem de pesquisa declarativa padrão para banco de dados relacional, o SQL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Tornar o aluno capaz de criar e manipular objetos de banco de dados</a:t>
            </a:r>
            <a:endParaRPr lang="en-GB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30263" y="2939775"/>
            <a:ext cx="2083475" cy="2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3300" y="3078063"/>
            <a:ext cx="1806900" cy="18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825" y="2939786"/>
            <a:ext cx="2083475" cy="20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64160" y="434340"/>
            <a:ext cx="86537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3. Físico</a:t>
            </a:r>
            <a:endParaRPr lang="pt-BR" altLang="en-US" b="1"/>
          </a:p>
          <a:p>
            <a:endParaRPr lang="pt-BR" altLang="en-US" b="1"/>
          </a:p>
          <a:p>
            <a:pPr>
              <a:lnSpc>
                <a:spcPct val="200000"/>
              </a:lnSpc>
            </a:pPr>
            <a:r>
              <a:rPr lang="pt-BR" altLang="en-US"/>
              <a:t>● Descreve de um banco de dados no nível de abstração visto pelo usuário do SGBD</a:t>
            </a:r>
            <a:endParaRPr lang="pt-BR" altLang="en-US"/>
          </a:p>
          <a:p>
            <a:pPr>
              <a:lnSpc>
                <a:spcPct val="200000"/>
              </a:lnSpc>
            </a:pPr>
            <a:r>
              <a:rPr lang="pt-BR" altLang="en-US"/>
              <a:t>● Diferente do conceitual e lógico, esse depende do SGBD que está sendo usado</a:t>
            </a:r>
            <a:endParaRPr lang="pt-BR" altLang="en-US"/>
          </a:p>
          <a:p>
            <a:pPr>
              <a:lnSpc>
                <a:spcPct val="200000"/>
              </a:lnSpc>
            </a:pPr>
            <a:r>
              <a:rPr lang="pt-BR" altLang="en-US"/>
              <a:t>● Indica quais tabelas, campos, tipos de valores, etc. serão utilizados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2560955"/>
            <a:ext cx="7620000" cy="1348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44805" y="416560"/>
            <a:ext cx="862203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MER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É um modelo de dados conceitual que representa de forma sistemática um modelo de negócios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● Descreve os objetos envolvidos no domínio (mini-mundo)</a:t>
            </a:r>
            <a:endParaRPr lang="pt-BR" altLang="en-US"/>
          </a:p>
          <a:p>
            <a:r>
              <a:rPr lang="pt-BR" altLang="en-US"/>
              <a:t>	Entidades, atributos e relacionamentos</a:t>
            </a:r>
            <a:endParaRPr lang="pt-BR" altLang="en-US"/>
          </a:p>
          <a:p>
            <a:r>
              <a:rPr lang="pt-BR" altLang="en-US"/>
              <a:t>● É uma forma abstrata de indicar qual vai ser a estrutura do banco de dados</a:t>
            </a:r>
            <a:endParaRPr lang="pt-BR" altLang="en-US"/>
          </a:p>
          <a:p>
            <a:r>
              <a:rPr lang="pt-BR" altLang="en-US"/>
              <a:t>● O diagrama entidade-relacionamento (DER) é utilizado para representar graficamente esses objetos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Componentes do DER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3251835"/>
            <a:ext cx="590232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Modelo Entidade-Relacionamento</a:t>
            </a:r>
            <a:endParaRPr lang="en-GB"/>
          </a:p>
        </p:txBody>
      </p:sp>
      <p:sp>
        <p:nvSpPr>
          <p:cNvPr id="145" name="Google Shape;145;p1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Antes de implementarmos o Banco de Dados, é comum passarmos por uma fase de Análise, onde geralmente utiliza-se uma representação gráfica das </a:t>
            </a:r>
            <a:r>
              <a:rPr lang="en-GB" b="1"/>
              <a:t>entidades</a:t>
            </a:r>
            <a:r>
              <a:rPr lang="en-GB"/>
              <a:t> envolvidas e seus </a:t>
            </a:r>
            <a:r>
              <a:rPr lang="en-GB" b="1"/>
              <a:t>relacionamentos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 modelo Entidade-Relacionamento é baseado em símbolos gráficos que representam as </a:t>
            </a:r>
            <a:r>
              <a:rPr lang="en-GB" b="1">
                <a:solidFill>
                  <a:srgbClr val="FF0000"/>
                </a:solidFill>
              </a:rPr>
              <a:t>entidades</a:t>
            </a:r>
            <a:r>
              <a:rPr lang="en-GB"/>
              <a:t> e seus </a:t>
            </a:r>
            <a:r>
              <a:rPr lang="en-GB" b="1">
                <a:solidFill>
                  <a:srgbClr val="FF0000"/>
                </a:solidFill>
              </a:rPr>
              <a:t>atributos</a:t>
            </a:r>
            <a:r>
              <a:rPr lang="en-GB"/>
              <a:t>, e os </a:t>
            </a:r>
            <a:r>
              <a:rPr lang="en-GB" b="1">
                <a:solidFill>
                  <a:srgbClr val="FF0000"/>
                </a:solidFill>
              </a:rPr>
              <a:t>relacionamentos</a:t>
            </a:r>
            <a:r>
              <a:rPr lang="en-GB"/>
              <a:t> entre as entidades.</a:t>
            </a:r>
            <a:endParaRPr lang="en-GB"/>
          </a:p>
        </p:txBody>
      </p:sp>
      <p:sp>
        <p:nvSpPr>
          <p:cNvPr id="146" name="Google Shape;146;p12"/>
          <p:cNvSpPr/>
          <p:nvPr/>
        </p:nvSpPr>
        <p:spPr>
          <a:xfrm>
            <a:off x="1338225" y="3737700"/>
            <a:ext cx="1268100" cy="8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</a:t>
            </a:r>
            <a:endParaRPr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6657775" y="3737700"/>
            <a:ext cx="1268100" cy="8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Disciplina</a:t>
            </a:r>
            <a:endParaRPr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3405625" y="3745500"/>
            <a:ext cx="2452850" cy="8313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Frequenta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49" name="Google Shape;149;p12"/>
          <p:cNvCxnSpPr>
            <a:stCxn id="146" idx="3"/>
            <a:endCxn id="148" idx="1"/>
          </p:cNvCxnSpPr>
          <p:nvPr/>
        </p:nvCxnSpPr>
        <p:spPr>
          <a:xfrm>
            <a:off x="2606325" y="4153350"/>
            <a:ext cx="799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2"/>
          <p:cNvCxnSpPr>
            <a:stCxn id="148" idx="3"/>
            <a:endCxn id="147" idx="1"/>
          </p:cNvCxnSpPr>
          <p:nvPr/>
        </p:nvCxnSpPr>
        <p:spPr>
          <a:xfrm rot="10800000" flipH="1">
            <a:off x="5858475" y="4153350"/>
            <a:ext cx="799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1" name="Google Shape;151;p12"/>
          <p:cNvGrpSpPr/>
          <p:nvPr/>
        </p:nvGrpSpPr>
        <p:grpSpPr>
          <a:xfrm>
            <a:off x="251053" y="3634675"/>
            <a:ext cx="1087178" cy="253050"/>
            <a:chOff x="653000" y="3634675"/>
            <a:chExt cx="685225" cy="253050"/>
          </a:xfrm>
        </p:grpSpPr>
        <p:grpSp>
          <p:nvGrpSpPr>
            <p:cNvPr id="152" name="Google Shape;152;p12"/>
            <p:cNvGrpSpPr/>
            <p:nvPr/>
          </p:nvGrpSpPr>
          <p:grpSpPr>
            <a:xfrm>
              <a:off x="711825" y="3634675"/>
              <a:ext cx="626400" cy="221075"/>
              <a:chOff x="711825" y="3634675"/>
              <a:chExt cx="626400" cy="221075"/>
            </a:xfrm>
          </p:grpSpPr>
          <p:cxnSp>
            <p:nvCxnSpPr>
              <p:cNvPr id="153" name="Google Shape;153;p12"/>
              <p:cNvCxnSpPr/>
              <p:nvPr/>
            </p:nvCxnSpPr>
            <p:spPr>
              <a:xfrm flipH="1">
                <a:off x="711825" y="3848550"/>
                <a:ext cx="626400" cy="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4" name="Google Shape;154;p12"/>
              <p:cNvSpPr txBox="1"/>
              <p:nvPr/>
            </p:nvSpPr>
            <p:spPr>
              <a:xfrm>
                <a:off x="805850" y="3634675"/>
                <a:ext cx="427800" cy="1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 panose="020B0604020202020204"/>
                  <a:buNone/>
                </a:pPr>
                <a:r>
                  <a:rPr lang="en-GB" sz="7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Nome</a:t>
                </a:r>
                <a:endParaRPr sz="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55" name="Google Shape;155;p12"/>
            <p:cNvSpPr/>
            <p:nvPr/>
          </p:nvSpPr>
          <p:spPr>
            <a:xfrm>
              <a:off x="653000" y="3758425"/>
              <a:ext cx="109500" cy="129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56" name="Google Shape;156;p12"/>
          <p:cNvGrpSpPr/>
          <p:nvPr/>
        </p:nvGrpSpPr>
        <p:grpSpPr>
          <a:xfrm>
            <a:off x="208943" y="4244275"/>
            <a:ext cx="1129319" cy="253050"/>
            <a:chOff x="653000" y="3634675"/>
            <a:chExt cx="685225" cy="253050"/>
          </a:xfrm>
        </p:grpSpPr>
        <p:grpSp>
          <p:nvGrpSpPr>
            <p:cNvPr id="157" name="Google Shape;157;p12"/>
            <p:cNvGrpSpPr/>
            <p:nvPr/>
          </p:nvGrpSpPr>
          <p:grpSpPr>
            <a:xfrm>
              <a:off x="711825" y="3634675"/>
              <a:ext cx="626400" cy="221075"/>
              <a:chOff x="711825" y="3634675"/>
              <a:chExt cx="626400" cy="22107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 flipH="1">
                <a:off x="711825" y="3848550"/>
                <a:ext cx="626400" cy="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9" name="Google Shape;159;p12"/>
              <p:cNvSpPr txBox="1"/>
              <p:nvPr/>
            </p:nvSpPr>
            <p:spPr>
              <a:xfrm>
                <a:off x="805850" y="3634675"/>
                <a:ext cx="427800" cy="1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 panose="020B0604020202020204"/>
                  <a:buNone/>
                </a:pPr>
                <a:r>
                  <a:rPr lang="en-GB" sz="7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Data de Nascimento</a:t>
                </a:r>
                <a:endParaRPr sz="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60" name="Google Shape;160;p12"/>
            <p:cNvSpPr/>
            <p:nvPr/>
          </p:nvSpPr>
          <p:spPr>
            <a:xfrm>
              <a:off x="653000" y="3758425"/>
              <a:ext cx="109500" cy="129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1" name="Google Shape;161;p12"/>
          <p:cNvSpPr/>
          <p:nvPr/>
        </p:nvSpPr>
        <p:spPr>
          <a:xfrm>
            <a:off x="174921" y="4063225"/>
            <a:ext cx="173700" cy="129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" name="Google Shape;162;p12"/>
          <p:cNvGrpSpPr/>
          <p:nvPr/>
        </p:nvGrpSpPr>
        <p:grpSpPr>
          <a:xfrm>
            <a:off x="344452" y="3939475"/>
            <a:ext cx="993846" cy="221075"/>
            <a:chOff x="711825" y="3634675"/>
            <a:chExt cx="626400" cy="221075"/>
          </a:xfrm>
        </p:grpSpPr>
        <p:cxnSp>
          <p:nvCxnSpPr>
            <p:cNvPr id="163" name="Google Shape;163;p12"/>
            <p:cNvCxnSpPr/>
            <p:nvPr/>
          </p:nvCxnSpPr>
          <p:spPr>
            <a:xfrm flipH="1">
              <a:off x="711825" y="3848550"/>
              <a:ext cx="6264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12"/>
            <p:cNvSpPr txBox="1"/>
            <p:nvPr/>
          </p:nvSpPr>
          <p:spPr>
            <a:xfrm>
              <a:off x="805850" y="3634675"/>
              <a:ext cx="4278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en-GB" sz="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Matricula</a:t>
              </a:r>
              <a:endPara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7925875" y="3655550"/>
            <a:ext cx="767350" cy="286150"/>
            <a:chOff x="7925875" y="3655550"/>
            <a:chExt cx="767350" cy="286150"/>
          </a:xfrm>
        </p:grpSpPr>
        <p:grpSp>
          <p:nvGrpSpPr>
            <p:cNvPr id="166" name="Google Shape;166;p12"/>
            <p:cNvGrpSpPr/>
            <p:nvPr/>
          </p:nvGrpSpPr>
          <p:grpSpPr>
            <a:xfrm>
              <a:off x="7925875" y="3720600"/>
              <a:ext cx="767350" cy="221100"/>
              <a:chOff x="7925875" y="3720600"/>
              <a:chExt cx="767350" cy="221100"/>
            </a:xfrm>
          </p:grpSpPr>
          <p:cxnSp>
            <p:nvCxnSpPr>
              <p:cNvPr id="167" name="Google Shape;167;p12"/>
              <p:cNvCxnSpPr/>
              <p:nvPr/>
            </p:nvCxnSpPr>
            <p:spPr>
              <a:xfrm>
                <a:off x="7925875" y="3848550"/>
                <a:ext cx="610200" cy="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8" name="Google Shape;168;p12"/>
              <p:cNvSpPr/>
              <p:nvPr/>
            </p:nvSpPr>
            <p:spPr>
              <a:xfrm>
                <a:off x="8519525" y="3720600"/>
                <a:ext cx="173700" cy="22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69" name="Google Shape;169;p12"/>
            <p:cNvSpPr txBox="1"/>
            <p:nvPr/>
          </p:nvSpPr>
          <p:spPr>
            <a:xfrm>
              <a:off x="8048525" y="3655550"/>
              <a:ext cx="6102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en-GB" sz="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Nome</a:t>
              </a:r>
              <a:endPara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0" name="Google Shape;170;p12"/>
          <p:cNvGrpSpPr/>
          <p:nvPr/>
        </p:nvGrpSpPr>
        <p:grpSpPr>
          <a:xfrm>
            <a:off x="7925875" y="3960350"/>
            <a:ext cx="767350" cy="286150"/>
            <a:chOff x="7925875" y="3655550"/>
            <a:chExt cx="767350" cy="286150"/>
          </a:xfrm>
        </p:grpSpPr>
        <p:grpSp>
          <p:nvGrpSpPr>
            <p:cNvPr id="171" name="Google Shape;171;p12"/>
            <p:cNvGrpSpPr/>
            <p:nvPr/>
          </p:nvGrpSpPr>
          <p:grpSpPr>
            <a:xfrm>
              <a:off x="7925875" y="3720600"/>
              <a:ext cx="767350" cy="221100"/>
              <a:chOff x="7925875" y="3720600"/>
              <a:chExt cx="767350" cy="221100"/>
            </a:xfrm>
          </p:grpSpPr>
          <p:cxnSp>
            <p:nvCxnSpPr>
              <p:cNvPr id="172" name="Google Shape;172;p12"/>
              <p:cNvCxnSpPr/>
              <p:nvPr/>
            </p:nvCxnSpPr>
            <p:spPr>
              <a:xfrm>
                <a:off x="7925875" y="3848550"/>
                <a:ext cx="610200" cy="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3" name="Google Shape;173;p12"/>
              <p:cNvSpPr/>
              <p:nvPr/>
            </p:nvSpPr>
            <p:spPr>
              <a:xfrm>
                <a:off x="8519525" y="3720600"/>
                <a:ext cx="173700" cy="22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74" name="Google Shape;174;p12"/>
            <p:cNvSpPr txBox="1"/>
            <p:nvPr/>
          </p:nvSpPr>
          <p:spPr>
            <a:xfrm>
              <a:off x="8048525" y="3655550"/>
              <a:ext cx="6102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 panose="020B0604020202020204"/>
                <a:buNone/>
              </a:pPr>
              <a:r>
                <a:rPr lang="en-GB" sz="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Código</a:t>
              </a:r>
              <a:endPara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75" name="Google Shape;175;p12"/>
          <p:cNvGrpSpPr/>
          <p:nvPr/>
        </p:nvGrpSpPr>
        <p:grpSpPr>
          <a:xfrm>
            <a:off x="7925875" y="4330200"/>
            <a:ext cx="767350" cy="221100"/>
            <a:chOff x="7925875" y="3720600"/>
            <a:chExt cx="767350" cy="221100"/>
          </a:xfrm>
        </p:grpSpPr>
        <p:cxnSp>
          <p:nvCxnSpPr>
            <p:cNvPr id="176" name="Google Shape;176;p12"/>
            <p:cNvCxnSpPr/>
            <p:nvPr/>
          </p:nvCxnSpPr>
          <p:spPr>
            <a:xfrm>
              <a:off x="7925875" y="3848550"/>
              <a:ext cx="6102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12"/>
            <p:cNvSpPr/>
            <p:nvPr/>
          </p:nvSpPr>
          <p:spPr>
            <a:xfrm>
              <a:off x="8519525" y="3720600"/>
              <a:ext cx="173700" cy="22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12"/>
          <p:cNvSpPr txBox="1"/>
          <p:nvPr/>
        </p:nvSpPr>
        <p:spPr>
          <a:xfrm>
            <a:off x="8004450" y="4271800"/>
            <a:ext cx="6102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/>
              <a:buNone/>
            </a:pPr>
            <a:r>
              <a:rPr lang="en-GB"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Professor</a:t>
            </a:r>
            <a:endParaRPr sz="7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Entidade</a:t>
            </a:r>
            <a:endParaRPr lang="en-GB"/>
          </a:p>
        </p:txBody>
      </p:sp>
      <p:sp>
        <p:nvSpPr>
          <p:cNvPr id="184" name="Google Shape;184;p13"/>
          <p:cNvSpPr txBox="1"/>
          <p:nvPr>
            <p:ph type="body" idx="1"/>
          </p:nvPr>
        </p:nvSpPr>
        <p:spPr>
          <a:xfrm>
            <a:off x="311785" y="1079500"/>
            <a:ext cx="8520430" cy="298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Uma Entidade é um conjunto de objetos que deseja-se manter informações no banco de dados</a:t>
            </a:r>
            <a:endParaRPr lang="en-GB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Em geral é representado por um substantivo no singular e cada entidade deve representar uma única “coisa”</a:t>
            </a:r>
            <a:endParaRPr lang="en-GB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Sua representação no MER é dada por retângulos dentro dos quais deve ser colocado o nome da entidade.</a:t>
            </a:r>
            <a:endParaRPr lang="en-GB" sz="1600"/>
          </a:p>
        </p:txBody>
      </p:sp>
      <p:sp>
        <p:nvSpPr>
          <p:cNvPr id="185" name="Google Shape;185;p13"/>
          <p:cNvSpPr/>
          <p:nvPr/>
        </p:nvSpPr>
        <p:spPr>
          <a:xfrm>
            <a:off x="800925" y="3077810"/>
            <a:ext cx="1690800" cy="8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</a:t>
            </a:r>
            <a:endParaRPr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2941575" y="3077810"/>
            <a:ext cx="1690800" cy="8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Disciplina</a:t>
            </a:r>
            <a:endParaRPr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5082225" y="3077810"/>
            <a:ext cx="1690800" cy="8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Sala</a:t>
            </a:r>
            <a:endParaRPr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7141500" y="3077810"/>
            <a:ext cx="1690800" cy="8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Professor</a:t>
            </a:r>
            <a:endParaRPr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Entidade</a:t>
            </a:r>
            <a:endParaRPr lang="en-GB"/>
          </a:p>
        </p:txBody>
      </p:sp>
      <p:sp>
        <p:nvSpPr>
          <p:cNvPr id="2" name="Caixa de Texto 1"/>
          <p:cNvSpPr txBox="1"/>
          <p:nvPr/>
        </p:nvSpPr>
        <p:spPr>
          <a:xfrm>
            <a:off x="640080" y="1144270"/>
            <a:ext cx="634428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/>
              <a:t>Bo</a:t>
            </a:r>
            <a:r>
              <a:rPr lang="pt-BR" altLang="en-US" sz="1600" b="1"/>
              <a:t>as práticas</a:t>
            </a:r>
            <a:endParaRPr lang="pt-BR" altLang="en-US" sz="1600"/>
          </a:p>
          <a:p>
            <a:endParaRPr lang="pt-BR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pt-BR" altLang="en-US" sz="1600"/>
              <a:t>Começar com uma letra e estar no singular</a:t>
            </a:r>
            <a:endParaRPr lang="pt-BR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pt-BR" altLang="en-US" sz="1600"/>
              <a:t>De preferência letras minúsculas</a:t>
            </a:r>
            <a:endParaRPr lang="pt-BR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pt-BR" altLang="en-US" sz="1600"/>
              <a:t>Sem espaços ou caracteres especiais</a:t>
            </a:r>
            <a:endParaRPr lang="pt-BR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Entidade</a:t>
            </a:r>
            <a:endParaRPr lang="en-GB"/>
          </a:p>
        </p:txBody>
      </p:sp>
      <p:sp>
        <p:nvSpPr>
          <p:cNvPr id="2" name="Caixa de Texto 1"/>
          <p:cNvSpPr txBox="1"/>
          <p:nvPr/>
        </p:nvSpPr>
        <p:spPr>
          <a:xfrm>
            <a:off x="488315" y="1116330"/>
            <a:ext cx="83432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Forte 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Sua existência independe de outras entidades. São entidades que por si só possuem total sentido de existir.</a:t>
            </a: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20" y="2069465"/>
            <a:ext cx="3794760" cy="57912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592455" y="2648585"/>
            <a:ext cx="83921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Fraca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Precisa de outra entidade para garantir a sua existência. O identificador de uma entidade fraca possui em sua composição o(s) atributo(s) identificador(es) da entidade forte à qual está associada.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40" y="4100195"/>
            <a:ext cx="378714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/>
              <a:t>Entidade</a:t>
            </a:r>
            <a:endParaRPr lang="en-GB" sz="2400" b="1"/>
          </a:p>
        </p:txBody>
      </p:sp>
      <p:sp>
        <p:nvSpPr>
          <p:cNvPr id="2" name="Caixa de Texto 1"/>
          <p:cNvSpPr txBox="1"/>
          <p:nvPr/>
        </p:nvSpPr>
        <p:spPr>
          <a:xfrm>
            <a:off x="433070" y="1017905"/>
            <a:ext cx="80391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Exercícios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Desenvolva o DER para as seguintes regras de negócio abaixo: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16610" y="2094865"/>
            <a:ext cx="77819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Um aluno desenvolve vários projetos. Um projeto é desenvolvido por um ou mais alunos.</a:t>
            </a:r>
            <a:endParaRPr lang="pt-BR" alt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2741295"/>
            <a:ext cx="541782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body" idx="1"/>
          </p:nvPr>
        </p:nvSpPr>
        <p:spPr>
          <a:xfrm>
            <a:off x="311785" y="1152525"/>
            <a:ext cx="8520430" cy="141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Os atributos são propriedades que descrevem cada entidade</a:t>
            </a:r>
            <a:endParaRPr lang="en-GB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São representados por um círculo e ligados a uma entidade</a:t>
            </a:r>
            <a:endParaRPr lang="en-GB"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Toda Entidade deve possuir um atributo identificador chamado de chave primária. Este atributo é um código único.</a:t>
            </a:r>
            <a:endParaRPr lang="en-GB" sz="1600"/>
          </a:p>
        </p:txBody>
      </p:sp>
      <p:sp>
        <p:nvSpPr>
          <p:cNvPr id="194" name="Google Shape;19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Atributo</a:t>
            </a:r>
            <a:endParaRPr lang="en-GB"/>
          </a:p>
        </p:txBody>
      </p:sp>
      <p:sp>
        <p:nvSpPr>
          <p:cNvPr id="195" name="Google Shape;195;p14"/>
          <p:cNvSpPr/>
          <p:nvPr/>
        </p:nvSpPr>
        <p:spPr>
          <a:xfrm>
            <a:off x="1963565" y="2828410"/>
            <a:ext cx="2526900" cy="138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</a:t>
            </a:r>
            <a:endParaRPr lang="pt-BR"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96" name="Google Shape;196;p14"/>
          <p:cNvCxnSpPr>
            <a:stCxn id="195" idx="1"/>
          </p:cNvCxnSpPr>
          <p:nvPr/>
        </p:nvCxnSpPr>
        <p:spPr>
          <a:xfrm flipH="1">
            <a:off x="918965" y="3519910"/>
            <a:ext cx="10446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14"/>
          <p:cNvCxnSpPr/>
          <p:nvPr/>
        </p:nvCxnSpPr>
        <p:spPr>
          <a:xfrm flipH="1">
            <a:off x="918965" y="2986510"/>
            <a:ext cx="10446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4"/>
          <p:cNvCxnSpPr/>
          <p:nvPr/>
        </p:nvCxnSpPr>
        <p:spPr>
          <a:xfrm flipH="1">
            <a:off x="918965" y="4053310"/>
            <a:ext cx="10446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14"/>
          <p:cNvSpPr/>
          <p:nvPr/>
        </p:nvSpPr>
        <p:spPr>
          <a:xfrm>
            <a:off x="690065" y="2891710"/>
            <a:ext cx="228900" cy="198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690065" y="3425110"/>
            <a:ext cx="228900" cy="19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690065" y="3958510"/>
            <a:ext cx="228900" cy="19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968690" y="2745435"/>
            <a:ext cx="786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matricula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968690" y="3278835"/>
            <a:ext cx="786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endParaRPr lang="pt-BR" altLang="en-GB"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968690" y="3812235"/>
            <a:ext cx="786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email</a:t>
            </a:r>
            <a:endParaRPr lang="pt-BR"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95;p14"/>
          <p:cNvSpPr/>
          <p:nvPr/>
        </p:nvSpPr>
        <p:spPr>
          <a:xfrm>
            <a:off x="6167265" y="2825870"/>
            <a:ext cx="2526900" cy="138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endParaRPr lang="pt-BR"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" name="Google Shape;196;p14"/>
          <p:cNvCxnSpPr>
            <a:stCxn id="1" idx="1"/>
          </p:cNvCxnSpPr>
          <p:nvPr/>
        </p:nvCxnSpPr>
        <p:spPr>
          <a:xfrm flipH="1">
            <a:off x="5122665" y="3517370"/>
            <a:ext cx="10446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197;p14"/>
          <p:cNvCxnSpPr/>
          <p:nvPr/>
        </p:nvCxnSpPr>
        <p:spPr>
          <a:xfrm flipH="1">
            <a:off x="5122665" y="2983970"/>
            <a:ext cx="10446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198;p14"/>
          <p:cNvCxnSpPr/>
          <p:nvPr/>
        </p:nvCxnSpPr>
        <p:spPr>
          <a:xfrm flipH="1">
            <a:off x="5122665" y="4050770"/>
            <a:ext cx="10446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99;p14"/>
          <p:cNvSpPr/>
          <p:nvPr/>
        </p:nvSpPr>
        <p:spPr>
          <a:xfrm>
            <a:off x="4893765" y="2889170"/>
            <a:ext cx="228900" cy="198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200;p14"/>
          <p:cNvSpPr/>
          <p:nvPr/>
        </p:nvSpPr>
        <p:spPr>
          <a:xfrm>
            <a:off x="4893765" y="3422570"/>
            <a:ext cx="228900" cy="19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201;p14"/>
          <p:cNvSpPr/>
          <p:nvPr/>
        </p:nvSpPr>
        <p:spPr>
          <a:xfrm>
            <a:off x="4893765" y="3955970"/>
            <a:ext cx="228900" cy="19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202;p14"/>
          <p:cNvSpPr txBox="1"/>
          <p:nvPr/>
        </p:nvSpPr>
        <p:spPr>
          <a:xfrm>
            <a:off x="5172390" y="2742895"/>
            <a:ext cx="786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codigo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203;p14"/>
          <p:cNvSpPr txBox="1"/>
          <p:nvPr/>
        </p:nvSpPr>
        <p:spPr>
          <a:xfrm>
            <a:off x="5172390" y="3276295"/>
            <a:ext cx="786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pt-BR" altLang="en-GB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tema</a:t>
            </a:r>
            <a:endParaRPr lang="pt-BR" altLang="en-GB"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204;p14"/>
          <p:cNvSpPr txBox="1"/>
          <p:nvPr/>
        </p:nvSpPr>
        <p:spPr>
          <a:xfrm>
            <a:off x="5172390" y="3809695"/>
            <a:ext cx="786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</a:t>
            </a:r>
            <a:endParaRPr lang="pt-BR"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body" idx="1"/>
          </p:nvPr>
        </p:nvSpPr>
        <p:spPr>
          <a:xfrm>
            <a:off x="311785" y="1152525"/>
            <a:ext cx="8520430" cy="141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Tipos de atributos</a:t>
            </a:r>
            <a:endParaRPr lang="en-GB"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● Simples: atômico, indivisível. Ex.: nome</a:t>
            </a:r>
            <a:endParaRPr lang="en-GB"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● Composto: pode ser subdividido em outros atributos. Ex.: endereço</a:t>
            </a:r>
            <a:endParaRPr lang="en-GB"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● Multivalorado: vários valores para um mesmo registro. Ex.: idioma</a:t>
            </a:r>
            <a:endParaRPr lang="en-GB"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● Determinante: define de forma única a instância de uma entidade. Ex.: matrícula</a:t>
            </a:r>
            <a:endParaRPr lang="en-GB"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● Derivado: atributo que tem relação com outro. Ex. idade (nascimento)</a:t>
            </a:r>
            <a:endParaRPr lang="en-GB"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● Chaves: identifica uma instância da entidade. Ex.: CPF</a:t>
            </a:r>
            <a:endParaRPr lang="en-GB" sz="1600"/>
          </a:p>
        </p:txBody>
      </p:sp>
      <p:sp>
        <p:nvSpPr>
          <p:cNvPr id="194" name="Google Shape;19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Atributo</a:t>
            </a:r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Relacionamentos</a:t>
            </a:r>
            <a:endParaRPr lang="en-GB"/>
          </a:p>
        </p:txBody>
      </p:sp>
      <p:sp>
        <p:nvSpPr>
          <p:cNvPr id="210" name="Google Shape;210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Relacionamentos servem para ligar duas entidades mostrando como estas entidades se relacionam.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É através destes relacionamentos que o SGBDR permite realizar as seguintes buscas: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Que médico atendeu que paciente?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Qual livro foi emprestado para qual aluno?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Qual produto foi enviado para qual cliente?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 que são Banco de Dados ?</a:t>
            </a:r>
            <a:endParaRPr lang="en-GB"/>
          </a:p>
        </p:txBody>
      </p:sp>
      <p:sp>
        <p:nvSpPr>
          <p:cNvPr id="71" name="Google Shape;71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Um banco de dados é uma coleção de dados inter-relacionados, que representam informações sobre um domínio específico.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São coleções organizadas de dados que se relacionam de forma a criar algum sentido (Informação) e dar mais eficiência durante uma pesquisa ou estudo científico.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19425" y="3097788"/>
            <a:ext cx="2458115" cy="18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32575" y="3097800"/>
            <a:ext cx="1377575" cy="18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Relacionamentos</a:t>
            </a:r>
            <a:endParaRPr lang="en-GB"/>
          </a:p>
        </p:txBody>
      </p:sp>
      <p:sp>
        <p:nvSpPr>
          <p:cNvPr id="5" name="Espaço Reservado para Texto 4"/>
          <p:cNvSpPr/>
          <p:nvPr>
            <p:ph type="body" idx="1"/>
          </p:nvPr>
        </p:nvSpPr>
        <p:spPr>
          <a:xfrm>
            <a:off x="311785" y="1017905"/>
            <a:ext cx="8520430" cy="2225675"/>
          </a:xfrm>
        </p:spPr>
        <p:txBody>
          <a:bodyPr/>
          <a:p>
            <a:pPr marL="114300" indent="0">
              <a:buNone/>
            </a:pPr>
            <a:r>
              <a:rPr lang="pt-BR" altLang="en-US" sz="1400" b="1"/>
              <a:t>Grau de um relacionamento</a:t>
            </a:r>
            <a:endParaRPr lang="pt-BR" altLang="en-US" sz="1400" b="1"/>
          </a:p>
          <a:p>
            <a:pPr marL="114300" indent="0">
              <a:buNone/>
            </a:pPr>
            <a:r>
              <a:rPr lang="pt-BR" altLang="en-US" sz="1400"/>
              <a:t>Identificado pelo número de entidades que participam de um relacionamento.</a:t>
            </a:r>
            <a:endParaRPr lang="pt-BR" altLang="en-US" sz="1400"/>
          </a:p>
          <a:p>
            <a:pPr marL="114300" indent="0">
              <a:buNone/>
            </a:pPr>
            <a:endParaRPr lang="pt-BR" altLang="en-US" sz="1400"/>
          </a:p>
          <a:p>
            <a:pPr marL="114300" indent="0">
              <a:buNone/>
            </a:pPr>
            <a:r>
              <a:rPr lang="pt-BR" altLang="en-US" sz="1400" b="1"/>
              <a:t>Unário - </a:t>
            </a:r>
            <a:r>
              <a:rPr lang="pt-BR" altLang="en-US" sz="1400"/>
              <a:t>Uma única entidade participante (auto-relacionamento)</a:t>
            </a:r>
            <a:endParaRPr lang="pt-BR" altLang="en-US" sz="1400" b="1"/>
          </a:p>
          <a:p>
            <a:pPr marL="114300" indent="0">
              <a:buNone/>
            </a:pPr>
            <a:endParaRPr lang="pt-BR" altLang="en-US" sz="1400"/>
          </a:p>
          <a:p>
            <a:pPr marL="114300" indent="0">
              <a:buNone/>
            </a:pPr>
            <a:r>
              <a:rPr lang="pt-BR" altLang="en-US" sz="1400" b="1"/>
              <a:t>Binário - </a:t>
            </a:r>
            <a:r>
              <a:rPr lang="pt-BR" altLang="en-US" sz="1400"/>
              <a:t>Duas entidades participando do relacionamento</a:t>
            </a:r>
            <a:endParaRPr lang="pt-BR" altLang="en-US" sz="1400" b="1"/>
          </a:p>
          <a:p>
            <a:pPr marL="114300" indent="0">
              <a:buNone/>
            </a:pPr>
            <a:endParaRPr lang="pt-BR" altLang="en-US" sz="1400"/>
          </a:p>
          <a:p>
            <a:pPr marL="114300" indent="0">
              <a:buNone/>
            </a:pPr>
            <a:r>
              <a:rPr lang="pt-BR" altLang="en-US" sz="1400" b="1"/>
              <a:t>Ternário - </a:t>
            </a:r>
            <a:r>
              <a:rPr lang="pt-BR" altLang="en-US" sz="1400"/>
              <a:t>Três entidades participando do mesmo relacionamento</a:t>
            </a:r>
            <a:endParaRPr lang="pt-BR" altLang="en-US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3363595"/>
            <a:ext cx="2082165" cy="7023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65" y="3363595"/>
            <a:ext cx="2475230" cy="59563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3363595"/>
            <a:ext cx="2729865" cy="9118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239310" y="2659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Cardinalidade</a:t>
            </a:r>
            <a:endParaRPr lang="en-GB" sz="2000"/>
          </a:p>
        </p:txBody>
      </p:sp>
      <p:sp>
        <p:nvSpPr>
          <p:cNvPr id="216" name="Google Shape;216;p16"/>
          <p:cNvSpPr txBox="1"/>
          <p:nvPr>
            <p:ph type="body" idx="1"/>
          </p:nvPr>
        </p:nvSpPr>
        <p:spPr>
          <a:xfrm>
            <a:off x="212725" y="598805"/>
            <a:ext cx="8864600" cy="456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Número de ocorrências que podem estar associadas a um registro da outra entidade.</a:t>
            </a:r>
            <a:endParaRPr lang="en-GB" sz="12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 b="1"/>
              <a:t>Tipos de cardinalidade</a:t>
            </a:r>
            <a:endParaRPr lang="en-GB" sz="1200" b="1"/>
          </a:p>
          <a:p>
            <a:pPr marL="11430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 </a:t>
            </a:r>
            <a:r>
              <a:rPr lang="en-GB" sz="1200" b="1"/>
              <a:t>Mínima</a:t>
            </a:r>
            <a:r>
              <a:rPr lang="en-GB" sz="1200"/>
              <a:t>: número mínimo de instâncias de entidade que devem participar de um relacionamento</a:t>
            </a:r>
            <a:endParaRPr lang="en-GB" sz="12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	</a:t>
            </a:r>
            <a:r>
              <a:rPr lang="en-GB" sz="1200" b="1"/>
              <a:t>0 - opcional ou 1 - obrigatório</a:t>
            </a:r>
            <a:endParaRPr lang="en-GB" sz="1200" b="1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 b="1"/>
              <a:t>Máxima</a:t>
            </a:r>
            <a:r>
              <a:rPr lang="en-GB" sz="1200"/>
              <a:t>: número máximo de instâncias de entidade que podem participar de um relacionamento</a:t>
            </a:r>
            <a:endParaRPr lang="en-GB" sz="12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	</a:t>
            </a:r>
            <a:r>
              <a:rPr lang="en-GB" sz="1200" b="1"/>
              <a:t>1 ou N - muitos</a:t>
            </a:r>
            <a:endParaRPr lang="en-GB" sz="12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2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 b="1"/>
              <a:t>Tipos de relacionamento</a:t>
            </a:r>
            <a:endParaRPr lang="en-GB" sz="1200" b="1"/>
          </a:p>
          <a:p>
            <a:pPr marL="11430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●</a:t>
            </a:r>
            <a:r>
              <a:rPr lang="en-GB" sz="1200" b="1"/>
              <a:t> Relacionamento 1:1 (um para um):</a:t>
            </a:r>
            <a:r>
              <a:rPr lang="en-GB" sz="1200"/>
              <a:t> cada uma das duas entidades envolvidas referenciam obrigatoriamente</a:t>
            </a: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apenas uma instância da outra.</a:t>
            </a: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Exemplo: </a:t>
            </a:r>
            <a:r>
              <a:rPr lang="en-GB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Usuário - Currículo</a:t>
            </a:r>
            <a:endParaRPr lang="en-GB" sz="1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● </a:t>
            </a:r>
            <a:r>
              <a:rPr lang="en-GB" sz="1200" b="1"/>
              <a:t>Relacionamento 1:n ou 1:*</a:t>
            </a:r>
            <a:r>
              <a:rPr lang="en-GB" sz="1200"/>
              <a:t> (um para muitos): uma das entidades envolvidas pode referenciar várias instâncias</a:t>
            </a:r>
            <a:r>
              <a:rPr lang="pt-BR" altLang="en-GB" sz="1200"/>
              <a:t> </a:t>
            </a:r>
            <a:r>
              <a:rPr lang="en-GB" sz="1200"/>
              <a:t>da outra, porém, do outro lado cada uma das várias unidades referenciadas só pode estar ligada uma instância</a:t>
            </a:r>
            <a:r>
              <a:rPr lang="pt-BR" altLang="en-GB" sz="1200"/>
              <a:t> </a:t>
            </a:r>
            <a:r>
              <a:rPr lang="en-GB" sz="1200"/>
              <a:t>da outra entidade.</a:t>
            </a: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Exemplo: Usuário - Dependente</a:t>
            </a: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● Relacionamento n..n ou *..* (muitos para muitos): cada entidade, de ambos os lados, podem referenciar múltiplas</a:t>
            </a: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instâncias da outra.</a:t>
            </a:r>
            <a:endParaRPr lang="en-GB" sz="1200"/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 b="1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Exemplo: Livro - Autor</a:t>
            </a:r>
            <a:endParaRPr lang="en-GB" sz="12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12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2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239310" y="2659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altLang="en-GB" sz="2000"/>
              <a:t>Relacionamentos</a:t>
            </a:r>
            <a:endParaRPr lang="pt-BR" altLang="en-GB" sz="200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130425"/>
            <a:ext cx="5539740" cy="156972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353060" y="1303655"/>
            <a:ext cx="77819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Um aluno desenvolve vários projetos. Um projeto é desenvolvido por um ou mais alunos.</a:t>
            </a:r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414441" y="2150509"/>
            <a:ext cx="47123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Prática e Exercícios</a:t>
            </a:r>
            <a:endParaRPr lang="en-GB"/>
          </a:p>
        </p:txBody>
      </p:sp>
      <p:pic>
        <p:nvPicPr>
          <p:cNvPr id="229" name="Google Shape;229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87725" y="944838"/>
            <a:ext cx="3069050" cy="38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296545" y="376555"/>
            <a:ext cx="695833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Montar o DER a seguir: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1) Um diretor gerencia no máximo um departamento.</a:t>
            </a:r>
            <a:endParaRPr lang="pt-BR" altLang="en-US"/>
          </a:p>
          <a:p>
            <a:pPr indent="210820"/>
            <a:r>
              <a:rPr lang="pt-BR" altLang="en-US"/>
              <a:t>Um departamento tem no máximo um diretor.</a:t>
            </a:r>
            <a:endParaRPr lang="pt-BR" altLang="en-US"/>
          </a:p>
          <a:p>
            <a:pPr indent="210820"/>
            <a:endParaRPr lang="pt-BR" altLang="en-US"/>
          </a:p>
          <a:p>
            <a:pPr indent="35560"/>
            <a:r>
              <a:rPr lang="pt-BR" altLang="en-US"/>
              <a:t>2) Um autor escreve vários livros. Um livro pode ser escrito por vários autores.</a:t>
            </a:r>
            <a:endParaRPr lang="pt-BR" altLang="en-US"/>
          </a:p>
          <a:p>
            <a:pPr indent="35560"/>
            <a:endParaRPr lang="pt-BR" altLang="en-US"/>
          </a:p>
          <a:p>
            <a:pPr indent="35560"/>
            <a:r>
              <a:rPr lang="pt-BR" altLang="en-US"/>
              <a:t>3) Um autor escreve vários livros. Um livro pode ser escrito por vários autores.</a:t>
            </a:r>
            <a:endParaRPr lang="pt-BR" altLang="en-US"/>
          </a:p>
          <a:p>
            <a:pPr indent="35560"/>
            <a:endParaRPr lang="pt-BR" altLang="en-US"/>
          </a:p>
          <a:p>
            <a:pPr indent="35560"/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 que são Banco de Dados ?</a:t>
            </a:r>
            <a:endParaRPr lang="en-GB"/>
          </a:p>
        </p:txBody>
      </p:sp>
      <p:sp>
        <p:nvSpPr>
          <p:cNvPr id="79" name="Google Shape;79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400">
                <a:solidFill>
                  <a:srgbClr val="434343"/>
                </a:solidFill>
              </a:rPr>
              <a:t>Um banco de dados é uma coleção de dados inter-relacionados, que representam informações sobre um domínio específico.</a:t>
            </a:r>
            <a:endParaRPr lang="en-GB" sz="14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altLang="en-US" sz="1400">
                <a:sym typeface="+mn-ea"/>
              </a:rPr>
              <a:t>Representa alguns aspectos do mundo real, sendo chamado, às vezes, de mini-mundo</a:t>
            </a:r>
            <a:endParaRPr sz="14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São coleções organizadas de dados que se relacionam de forma a criar algum sentido (Informação) e dar mais eficiência durante uma pesquisa ou estudo científico.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17300" y="2720975"/>
            <a:ext cx="2806290" cy="23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9425" y="3097788"/>
            <a:ext cx="2458115" cy="18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Sistema de banco de dados</a:t>
            </a:r>
            <a:endParaRPr lang="en-GB"/>
          </a:p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componentes : Hardware, Software, Dados e Usuários</a:t>
            </a:r>
            <a:endParaRPr lang="en-GB"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39649" y="2854161"/>
            <a:ext cx="1380950" cy="13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65350" y="2854174"/>
            <a:ext cx="1380950" cy="13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90100" y="2753688"/>
            <a:ext cx="1581900" cy="15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3725" y="2753700"/>
            <a:ext cx="1581900" cy="1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552450" y="423545"/>
            <a:ext cx="766254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/>
              <a:t>Por que usar bancos de dados?</a:t>
            </a:r>
            <a:endParaRPr lang="pt-BR" altLang="en-US" sz="1600" b="1"/>
          </a:p>
          <a:p>
            <a:endParaRPr lang="pt-BR" altLang="en-US"/>
          </a:p>
          <a:p>
            <a:r>
              <a:rPr lang="pt-BR" altLang="en-US" sz="1600"/>
              <a:t>● Organização e tratamento estruturado dos dados</a:t>
            </a:r>
            <a:endParaRPr lang="pt-BR" altLang="en-US" sz="1600"/>
          </a:p>
          <a:p>
            <a:r>
              <a:rPr lang="pt-BR" altLang="en-US" sz="1600"/>
              <a:t>● Padronização e eficiência do acesso, útil para o desenvolvimento de aplicações</a:t>
            </a:r>
            <a:endParaRPr lang="pt-BR" altLang="en-US" sz="1600"/>
          </a:p>
          <a:p>
            <a:r>
              <a:rPr lang="pt-BR" altLang="en-US" sz="1600"/>
              <a:t>● Independência de dados em relação às aplicações</a:t>
            </a:r>
            <a:endParaRPr lang="pt-BR" altLang="en-US" sz="1600"/>
          </a:p>
          <a:p>
            <a:r>
              <a:rPr lang="pt-BR" altLang="en-US" sz="1600"/>
              <a:t>● Facilidade de recuperação de informações</a:t>
            </a:r>
            <a:endParaRPr lang="pt-BR" altLang="en-US" sz="1600"/>
          </a:p>
          <a:p>
            <a:r>
              <a:rPr lang="pt-BR" altLang="en-US" sz="1600"/>
              <a:t>● Consistência de acordo com as regras de negócio definidas</a:t>
            </a:r>
            <a:endParaRPr lang="pt-BR" altLang="en-US" sz="1600"/>
          </a:p>
          <a:p>
            <a:r>
              <a:rPr lang="pt-BR" altLang="en-US" sz="1600"/>
              <a:t>● Controle de redundância</a:t>
            </a:r>
            <a:endParaRPr lang="pt-BR" altLang="en-US" sz="1600"/>
          </a:p>
          <a:p>
            <a:r>
              <a:rPr lang="pt-BR" altLang="en-US" sz="1600"/>
              <a:t>● Restrições de integridade</a:t>
            </a:r>
            <a:endParaRPr lang="pt-BR" altLang="en-US" sz="1600"/>
          </a:p>
          <a:p>
            <a:r>
              <a:rPr lang="pt-BR" altLang="en-US" sz="1600"/>
              <a:t>● Backup e restauração</a:t>
            </a:r>
            <a:endParaRPr lang="pt-BR" altLang="en-US" sz="1600"/>
          </a:p>
          <a:p>
            <a:r>
              <a:rPr lang="pt-BR" altLang="en-US" sz="1600"/>
              <a:t>● Controle de concorrência</a:t>
            </a:r>
            <a:endParaRPr lang="pt-BR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9405" y="389255"/>
            <a:ext cx="1111250" cy="572770"/>
          </a:xfrm>
        </p:spPr>
        <p:txBody>
          <a:bodyPr/>
          <a:p>
            <a:r>
              <a:rPr lang="pt-BR" altLang="en-US" sz="1600" b="1"/>
              <a:t>Histórico</a:t>
            </a:r>
            <a:endParaRPr lang="pt-BR" altLang="en-US" sz="1600" b="1"/>
          </a:p>
        </p:txBody>
      </p:sp>
      <p:sp>
        <p:nvSpPr>
          <p:cNvPr id="4" name="Caixa de Texto 3"/>
          <p:cNvSpPr txBox="1"/>
          <p:nvPr/>
        </p:nvSpPr>
        <p:spPr>
          <a:xfrm>
            <a:off x="560070" y="857885"/>
            <a:ext cx="7303135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Antes de 1960</a:t>
            </a:r>
            <a:endParaRPr lang="pt-BR" altLang="en-US" b="1"/>
          </a:p>
          <a:p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Registros eram feitos em papéis (listas, arquivos, jornais)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Acesso difícil e trabalhoso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Problemas de segurança, registros fora do lugar, incêndios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1960s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O uso de computadores se tornou uma opção viável para organizações privadas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Dados passam a ser armazenados em arquivos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Surgimento dos modelos hierárquico (IMS) e rede (CODASYL)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9405" y="389255"/>
            <a:ext cx="1111250" cy="572770"/>
          </a:xfrm>
        </p:spPr>
        <p:txBody>
          <a:bodyPr/>
          <a:p>
            <a:r>
              <a:rPr lang="pt-BR" altLang="en-US" sz="1600" b="1"/>
              <a:t>Histórico</a:t>
            </a:r>
            <a:endParaRPr lang="pt-BR" altLang="en-US" sz="1600" b="1"/>
          </a:p>
        </p:txBody>
      </p:sp>
      <p:sp>
        <p:nvSpPr>
          <p:cNvPr id="3" name="Caixa de Texto 2"/>
          <p:cNvSpPr txBox="1"/>
          <p:nvPr/>
        </p:nvSpPr>
        <p:spPr>
          <a:xfrm>
            <a:off x="449580" y="884555"/>
            <a:ext cx="8694420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1970</a:t>
            </a:r>
            <a:endParaRPr lang="pt-BR" altLang="en-US" b="1"/>
          </a:p>
          <a:p>
            <a:pPr algn="just"/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Surgimento do modelo relacional (E.F. Codd, pesquisador da IBM)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Separação dos níveis lógico e físico do esquema do banco de dados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Baseado em álgebra relacional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Se tornou o princípio padrão para sistemas de banco de dados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Representado por uma coleção de tabelas (entidade/relação) e um conjunto de 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linhas (tuplas) e colunas (atributos)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Entre 1974 e 1977 Surgimento de dois sistemas de banco de dados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INGRES, Universidade da Califórnia, Berkeley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System R, IBM, San Jose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1976 Criação do modelo entidade-relacionamento (Dr. Peter Chen)</a:t>
            </a:r>
            <a:endParaRPr lang="pt-BR" altLang="en-US"/>
          </a:p>
          <a:p>
            <a:pPr algn="just">
              <a:lnSpc>
                <a:spcPct val="150000"/>
              </a:lnSpc>
            </a:pPr>
            <a:r>
              <a:rPr lang="pt-BR" altLang="en-US"/>
              <a:t>● Foco na aplicação dos dados ao invés da estrutura lógica das tabelas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245110"/>
            <a:ext cx="1111250" cy="572770"/>
          </a:xfrm>
        </p:spPr>
        <p:txBody>
          <a:bodyPr/>
          <a:p>
            <a:r>
              <a:rPr lang="pt-BR" altLang="en-US" sz="1600" b="1"/>
              <a:t>Histórico</a:t>
            </a:r>
            <a:endParaRPr lang="pt-BR" altLang="en-US" sz="1600" b="1"/>
          </a:p>
        </p:txBody>
      </p:sp>
      <p:sp>
        <p:nvSpPr>
          <p:cNvPr id="4" name="Caixa de Texto 3"/>
          <p:cNvSpPr txBox="1"/>
          <p:nvPr/>
        </p:nvSpPr>
        <p:spPr>
          <a:xfrm>
            <a:off x="471805" y="764540"/>
            <a:ext cx="83343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pt-BR" altLang="en-US" b="1"/>
              <a:t>1980</a:t>
            </a:r>
            <a:endParaRPr lang="pt-BR" altLang="en-US" b="1"/>
          </a:p>
          <a:p>
            <a:pPr>
              <a:lnSpc>
                <a:spcPct val="150000"/>
              </a:lnSpc>
            </a:pPr>
            <a:r>
              <a:rPr lang="pt-BR" altLang="en-US"/>
              <a:t>● A linguagem SQL (Structured Query Language) se tornou o padrão para consultas em bancos de dados 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relacionais (ISO e ANSI)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Surgimento de novos SGBDs (DB2, ORACLE, PostgreSQL, Dbase)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1985 Surgimento de bancos de dados orientados a objetos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Objeto: classes, atributos, métodos, herança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1990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Esforço para a criação de bancos de dados que estendem a teoria relacional com formas mais naturais de armazenar objetos</a:t>
            </a:r>
            <a:endParaRPr lang="pt-BR" altLang="en-US"/>
          </a:p>
          <a:p>
            <a:pPr algn="l">
              <a:lnSpc>
                <a:spcPct val="150000"/>
              </a:lnSpc>
              <a:buSzTx/>
            </a:pPr>
            <a:r>
              <a:rPr lang="pt-BR" altLang="en-US"/>
              <a:t>1995 Surgimento das primeiras aplicações na Internet com acesso à bancos de dados</a:t>
            </a:r>
            <a:endParaRPr lang="pt-BR" altLang="en-US"/>
          </a:p>
          <a:p>
            <a:pPr>
              <a:lnSpc>
                <a:spcPct val="150000"/>
              </a:lnSpc>
            </a:pPr>
            <a:r>
              <a:rPr lang="pt-BR" altLang="en-US"/>
              <a:t>● Demanda maior por arquitetura cliente/servidor (MySQL)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10756</Words>
  <Application>WPS Presentation</Application>
  <PresentationFormat/>
  <Paragraphs>340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SimSun</vt:lpstr>
      <vt:lpstr>Wingdings</vt:lpstr>
      <vt:lpstr>Arial</vt:lpstr>
      <vt:lpstr>Microsoft YaHei</vt:lpstr>
      <vt:lpstr>Arial Unicode MS</vt:lpstr>
      <vt:lpstr>Wingdings</vt:lpstr>
      <vt:lpstr>Roboto</vt:lpstr>
      <vt:lpstr>Wide Latin</vt:lpstr>
      <vt:lpstr>Simple Light</vt:lpstr>
      <vt:lpstr>PowerPoint 演示文稿</vt:lpstr>
      <vt:lpstr>Objetivos da Disciplina</vt:lpstr>
      <vt:lpstr>O que são Banco de Dados ?</vt:lpstr>
      <vt:lpstr>O que são Banco de Dados ?</vt:lpstr>
      <vt:lpstr>Sistema de banco de dados</vt:lpstr>
      <vt:lpstr>PowerPoint 演示文稿</vt:lpstr>
      <vt:lpstr>Histórico</vt:lpstr>
      <vt:lpstr>Histórico</vt:lpstr>
      <vt:lpstr>Histórico</vt:lpstr>
      <vt:lpstr>Histórico</vt:lpstr>
      <vt:lpstr>Sistema Gerenciador de Banco de Dados ( SGBD )</vt:lpstr>
      <vt:lpstr>Sistema Gerenciador de Banco de Dados ( SGBD )</vt:lpstr>
      <vt:lpstr>Ranking SGDB</vt:lpstr>
      <vt:lpstr>Ranking SGDB</vt:lpstr>
      <vt:lpstr>Mas vamos deixar a linguagem para depois</vt:lpstr>
      <vt:lpstr>Modelo de Banco de Dados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Modelo Entidade-Relacionamento</vt:lpstr>
      <vt:lpstr>Entidade</vt:lpstr>
      <vt:lpstr>Entidade</vt:lpstr>
      <vt:lpstr>Entidade</vt:lpstr>
      <vt:lpstr>Entidade</vt:lpstr>
      <vt:lpstr>Atributo</vt:lpstr>
      <vt:lpstr>Atributo</vt:lpstr>
      <vt:lpstr>Relacionamentos</vt:lpstr>
      <vt:lpstr>Relacionamentos</vt:lpstr>
      <vt:lpstr>Cardinalidade</vt:lpstr>
      <vt:lpstr>Relacionamentos</vt:lpstr>
      <vt:lpstr>Prática e Exercícios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Residência de Software</dc:title>
  <dc:creator/>
  <cp:lastModifiedBy>Admin</cp:lastModifiedBy>
  <cp:revision>28</cp:revision>
  <dcterms:created xsi:type="dcterms:W3CDTF">2022-02-22T11:34:00Z</dcterms:created>
  <dcterms:modified xsi:type="dcterms:W3CDTF">2022-03-30T18:34:46Z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  <property fmtid="{D5CDD505-2E9C-101B-9397-08002B2CF9AE}" pid="3" name="ICV">
    <vt:lpwstr>E6E9974E583B4F8B92C83C0179219C7D</vt:lpwstr>
  </property>
  <property fmtid="{D5CDD505-2E9C-101B-9397-08002B2CF9AE}" pid="4" name="KSOProductBuildVer">
    <vt:lpwstr>1046-11.2.0.11042</vt:lpwstr>
  </property>
</Properties>
</file>