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347" r:id="rId3"/>
    <p:sldId id="257" r:id="rId5"/>
    <p:sldId id="304" r:id="rId6"/>
    <p:sldId id="305" r:id="rId7"/>
    <p:sldId id="306" r:id="rId8"/>
    <p:sldId id="307" r:id="rId9"/>
    <p:sldId id="319" r:id="rId10"/>
    <p:sldId id="308" r:id="rId11"/>
    <p:sldId id="330" r:id="rId12"/>
    <p:sldId id="310" r:id="rId13"/>
    <p:sldId id="311" r:id="rId14"/>
    <p:sldId id="312" r:id="rId15"/>
    <p:sldId id="313" r:id="rId16"/>
    <p:sldId id="315" r:id="rId17"/>
    <p:sldId id="316" r:id="rId18"/>
    <p:sldId id="317" r:id="rId19"/>
    <p:sldId id="318" r:id="rId20"/>
    <p:sldId id="314" r:id="rId21"/>
    <p:sldId id="340" r:id="rId22"/>
    <p:sldId id="341" r:id="rId23"/>
    <p:sldId id="342" r:id="rId24"/>
    <p:sldId id="343" r:id="rId25"/>
    <p:sldId id="345" r:id="rId26"/>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1"/>
          </p:nvPr>
        </p:nvSpPr>
        <p:spPr/>
        <p:txBody>
          <a:bodyPr/>
          <a:p>
            <a:endParaRPr lang="pt-B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1"/>
          </p:nvPr>
        </p:nvSpPr>
        <p:spPr/>
        <p:txBody>
          <a:bodyPr/>
          <a:p>
            <a:endParaRPr lang="pt-B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1"/>
          </p:nvPr>
        </p:nvSpPr>
        <p:spPr/>
        <p:txBody>
          <a:bodyPr/>
          <a:p>
            <a:endParaRPr lang="pt-B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19"/>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9"/>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28"/>
          <p:cNvSpPr txBox="1"/>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8"/>
          <p:cNvSpPr txBox="1"/>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47" name="Google Shape;47;p2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2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3" name="Shape 13"/>
        <p:cNvGrpSpPr/>
        <p:nvPr/>
      </p:nvGrpSpPr>
      <p:grpSpPr>
        <a:xfrm>
          <a:off x="0" y="0"/>
          <a:ext cx="0" cy="0"/>
          <a:chOff x="0" y="0"/>
          <a:chExt cx="0" cy="0"/>
        </a:xfrm>
      </p:grpSpPr>
      <p:sp>
        <p:nvSpPr>
          <p:cNvPr id="14" name="Google Shape;14;p20"/>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0"/>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6" name="Google Shape;16;p2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7" name="Shape 17"/>
        <p:cNvGrpSpPr/>
        <p:nvPr/>
      </p:nvGrpSpPr>
      <p:grpSpPr>
        <a:xfrm>
          <a:off x="0" y="0"/>
          <a:ext cx="0" cy="0"/>
          <a:chOff x="0" y="0"/>
          <a:chExt cx="0" cy="0"/>
        </a:xfrm>
      </p:grpSpPr>
      <p:sp>
        <p:nvSpPr>
          <p:cNvPr id="18" name="Google Shape;18;p21"/>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22"/>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2"/>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2"/>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2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24"/>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4"/>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2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25"/>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26"/>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6"/>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6"/>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2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27"/>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2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8"/>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m 13" descr="Foto editada de grupo de pessoas posando para foto&#10;&#10;Descrição gerada automaticament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31218" y="1139082"/>
            <a:ext cx="5705558" cy="3210142"/>
          </a:xfrm>
          <a:prstGeom prst="rect">
            <a:avLst/>
          </a:prstGeom>
        </p:spPr>
      </p:pic>
      <p:pic>
        <p:nvPicPr>
          <p:cNvPr id="7" name="Imagem 6"/>
          <p:cNvPicPr>
            <a:picLocks noChangeAspect="1"/>
          </p:cNvPicPr>
          <p:nvPr/>
        </p:nvPicPr>
        <p:blipFill rotWithShape="1">
          <a:blip r:embed="rId2">
            <a:extLst>
              <a:ext uri="{28A0092B-C50C-407E-A947-70E740481C1C}">
                <a14:useLocalDpi xmlns:a14="http://schemas.microsoft.com/office/drawing/2010/main" val="0"/>
              </a:ext>
            </a:extLst>
          </a:blip>
          <a:srcRect t="18079" b="23585"/>
          <a:stretch>
            <a:fillRect/>
          </a:stretch>
        </p:blipFill>
        <p:spPr>
          <a:xfrm>
            <a:off x="3790382" y="0"/>
            <a:ext cx="1945801" cy="1135116"/>
          </a:xfrm>
          <a:prstGeom prst="rect">
            <a:avLst/>
          </a:prstGeom>
        </p:spPr>
      </p:pic>
      <p:sp>
        <p:nvSpPr>
          <p:cNvPr id="6" name="Retângulo 5"/>
          <p:cNvSpPr/>
          <p:nvPr/>
        </p:nvSpPr>
        <p:spPr>
          <a:xfrm>
            <a:off x="6671707" y="3093467"/>
            <a:ext cx="2311328" cy="334707"/>
          </a:xfrm>
          <a:prstGeom prst="rect">
            <a:avLst/>
          </a:prstGeom>
        </p:spPr>
        <p:txBody>
          <a:bodyPr wrap="square">
            <a:spAutoFit/>
          </a:bodyPr>
          <a:lstStyle/>
          <a:p>
            <a:pPr algn="r" fontAlgn="base"/>
            <a:endParaRPr lang="pt-BR" sz="1575" b="1" dirty="0">
              <a:solidFill>
                <a:schemeClr val="bg1"/>
              </a:solidFill>
              <a:latin typeface="Roboto" panose="02000000000000000000"/>
            </a:endParaRPr>
          </a:p>
        </p:txBody>
      </p:sp>
      <p:sp>
        <p:nvSpPr>
          <p:cNvPr id="5" name="Retângulo 4"/>
          <p:cNvSpPr/>
          <p:nvPr/>
        </p:nvSpPr>
        <p:spPr>
          <a:xfrm>
            <a:off x="-3407" y="0"/>
            <a:ext cx="3421856" cy="51282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5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283" y="2584096"/>
            <a:ext cx="1868919" cy="1209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magem 7"/>
          <p:cNvPicPr>
            <a:picLocks noChangeAspect="1"/>
          </p:cNvPicPr>
          <p:nvPr/>
        </p:nvPicPr>
        <p:blipFill rotWithShape="1">
          <a:blip r:embed="rId4">
            <a:extLst>
              <a:ext uri="{28A0092B-C50C-407E-A947-70E740481C1C}">
                <a14:useLocalDpi xmlns:a14="http://schemas.microsoft.com/office/drawing/2010/main" val="0"/>
              </a:ext>
            </a:extLst>
          </a:blip>
          <a:srcRect l="24600" t="16538" r="22080" b="16309"/>
          <a:stretch>
            <a:fillRect/>
          </a:stretch>
        </p:blipFill>
        <p:spPr>
          <a:xfrm>
            <a:off x="485336" y="158262"/>
            <a:ext cx="2373923" cy="2349762"/>
          </a:xfrm>
          <a:prstGeom prst="rect">
            <a:avLst/>
          </a:prstGeom>
        </p:spPr>
      </p:pic>
      <p:pic>
        <p:nvPicPr>
          <p:cNvPr id="3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7743" y="271833"/>
            <a:ext cx="2741415" cy="548640"/>
          </a:xfrm>
          <a:prstGeom prst="rect">
            <a:avLst/>
          </a:prstGeom>
          <a:noFill/>
          <a:extLst>
            <a:ext uri="{909E8E84-426E-40DD-AFC4-6F175D3DCCD1}">
              <a14:hiddenFill xmlns:a14="http://schemas.microsoft.com/office/drawing/2010/main">
                <a:solidFill>
                  <a:srgbClr val="FFFFFF"/>
                </a:solidFill>
              </a14:hiddenFill>
            </a:ext>
          </a:extLst>
        </p:spPr>
      </p:pic>
      <p:sp>
        <p:nvSpPr>
          <p:cNvPr id="12" name="Retângulo 11"/>
          <p:cNvSpPr/>
          <p:nvPr/>
        </p:nvSpPr>
        <p:spPr>
          <a:xfrm>
            <a:off x="3410825" y="-25325"/>
            <a:ext cx="5725551" cy="3988190"/>
          </a:xfrm>
          <a:prstGeom prst="rect">
            <a:avLst/>
          </a:prstGeom>
          <a:solidFill>
            <a:schemeClr val="accent5">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endParaRPr lang="pt-BR" altLang="en-GB" sz="2400" b="1">
              <a:solidFill>
                <a:schemeClr val="tx1"/>
              </a:solidFill>
              <a:sym typeface="+mn-ea"/>
            </a:endParaRPr>
          </a:p>
        </p:txBody>
      </p:sp>
      <p:pic>
        <p:nvPicPr>
          <p:cNvPr id="13" name="Imagem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49" y="2974417"/>
            <a:ext cx="9144000" cy="2211132"/>
          </a:xfrm>
          <a:prstGeom prst="rect">
            <a:avLst/>
          </a:prstGeom>
        </p:spPr>
      </p:pic>
      <p:sp>
        <p:nvSpPr>
          <p:cNvPr id="16" name="Google Shape;113;p13"/>
          <p:cNvSpPr txBox="1"/>
          <p:nvPr/>
        </p:nvSpPr>
        <p:spPr>
          <a:xfrm>
            <a:off x="2630170" y="3793315"/>
            <a:ext cx="6353100" cy="492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r"/>
            <a:r>
              <a:rPr lang="pt-BR" altLang="en-GB"/>
              <a:t>Aula 2</a:t>
            </a:r>
            <a:endParaRPr lang="pt-BR" altLang="en-GB"/>
          </a:p>
          <a:p>
            <a:pPr algn="r"/>
            <a:endParaRPr lang="pt-BR" altLang="en-GB"/>
          </a:p>
          <a:p>
            <a:pPr algn="r"/>
            <a:endParaRPr lang="pt-BR" altLang="en-GB"/>
          </a:p>
          <a:p>
            <a:pPr algn="r"/>
            <a:r>
              <a:rPr lang="pt-BR" altLang="en-GB"/>
              <a:t>Roni Schanuel</a:t>
            </a:r>
            <a:endParaRPr lang="pt-BR" altLang="en-GB"/>
          </a:p>
          <a:p>
            <a:pPr algn="r"/>
            <a:r>
              <a:rPr lang="pt-BR" altLang="en-GB"/>
              <a:t>31-03-2022</a:t>
            </a:r>
            <a:endParaRPr lang="pt-BR" altLang="en-GB"/>
          </a:p>
          <a:p>
            <a:pPr algn="r"/>
            <a:endParaRPr lang="pt-BR" altLang="en-GB"/>
          </a:p>
        </p:txBody>
      </p:sp>
      <p:sp>
        <p:nvSpPr>
          <p:cNvPr id="3" name="Caixa de Texto 2"/>
          <p:cNvSpPr txBox="1"/>
          <p:nvPr/>
        </p:nvSpPr>
        <p:spPr>
          <a:xfrm>
            <a:off x="4671060" y="850900"/>
            <a:ext cx="3647440" cy="337185"/>
          </a:xfrm>
          <a:prstGeom prst="rect">
            <a:avLst/>
          </a:prstGeom>
          <a:noFill/>
        </p:spPr>
        <p:txBody>
          <a:bodyPr wrap="square" rtlCol="0" anchor="t">
            <a:spAutoFit/>
          </a:bodyPr>
          <a:p>
            <a:pPr marL="0" lvl="0" indent="0" algn="ctr" rtl="0">
              <a:spcBef>
                <a:spcPts val="0"/>
              </a:spcBef>
              <a:spcAft>
                <a:spcPts val="0"/>
              </a:spcAft>
              <a:buNone/>
            </a:pPr>
            <a:r>
              <a:rPr lang="pt-BR" altLang="en-GB" sz="1600" b="1">
                <a:solidFill>
                  <a:schemeClr val="tx2">
                    <a:lumMod val="50000"/>
                  </a:schemeClr>
                </a:solidFill>
                <a:sym typeface="+mn-ea"/>
              </a:rPr>
              <a:t>Banco de Dados</a:t>
            </a:r>
            <a:endParaRPr lang="pt-BR" altLang="en-GB" sz="1600" b="1">
              <a:solidFill>
                <a:schemeClr val="tx2">
                  <a:lumMod val="50000"/>
                </a:schemeClr>
              </a:solidFill>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p:txBody>
          <a:bodyPr/>
          <a:p>
            <a:r>
              <a:rPr lang="pt-BR" altLang="en-US" sz="2000" b="1"/>
              <a:t>Derivação do modelo conceitual para o lógico</a:t>
            </a:r>
            <a:endParaRPr lang="pt-BR" altLang="en-US" sz="2000" b="1"/>
          </a:p>
        </p:txBody>
      </p:sp>
      <p:pic>
        <p:nvPicPr>
          <p:cNvPr id="4" name="Imagem 3"/>
          <p:cNvPicPr>
            <a:picLocks noChangeAspect="1"/>
          </p:cNvPicPr>
          <p:nvPr/>
        </p:nvPicPr>
        <p:blipFill>
          <a:blip r:embed="rId1"/>
          <a:stretch>
            <a:fillRect/>
          </a:stretch>
        </p:blipFill>
        <p:spPr>
          <a:xfrm>
            <a:off x="729615" y="3566160"/>
            <a:ext cx="5280660" cy="1356360"/>
          </a:xfrm>
          <a:prstGeom prst="rect">
            <a:avLst/>
          </a:prstGeom>
        </p:spPr>
      </p:pic>
      <p:pic>
        <p:nvPicPr>
          <p:cNvPr id="5" name="Imagem 4"/>
          <p:cNvPicPr>
            <a:picLocks noChangeAspect="1"/>
          </p:cNvPicPr>
          <p:nvPr/>
        </p:nvPicPr>
        <p:blipFill>
          <a:blip r:embed="rId2"/>
          <a:stretch>
            <a:fillRect/>
          </a:stretch>
        </p:blipFill>
        <p:spPr>
          <a:xfrm>
            <a:off x="729615" y="1392555"/>
            <a:ext cx="5386070" cy="1057910"/>
          </a:xfrm>
          <a:prstGeom prst="rect">
            <a:avLst/>
          </a:prstGeom>
        </p:spPr>
      </p:pic>
      <p:sp>
        <p:nvSpPr>
          <p:cNvPr id="6" name="Caixa de Texto 5"/>
          <p:cNvSpPr txBox="1"/>
          <p:nvPr/>
        </p:nvSpPr>
        <p:spPr>
          <a:xfrm>
            <a:off x="729615" y="1082675"/>
            <a:ext cx="1332865" cy="245110"/>
          </a:xfrm>
          <a:prstGeom prst="rect">
            <a:avLst/>
          </a:prstGeom>
          <a:noFill/>
        </p:spPr>
        <p:txBody>
          <a:bodyPr wrap="square" rtlCol="0" anchor="t">
            <a:spAutoFit/>
          </a:bodyPr>
          <a:p>
            <a:r>
              <a:rPr lang="pt-BR" altLang="en-US" sz="1000" b="1">
                <a:solidFill>
                  <a:srgbClr val="00B0F0"/>
                </a:solidFill>
              </a:rPr>
              <a:t>Modelo Conceitual</a:t>
            </a:r>
            <a:endParaRPr lang="pt-BR" altLang="en-US" sz="1000" b="1">
              <a:solidFill>
                <a:srgbClr val="00B0F0"/>
              </a:solidFill>
            </a:endParaRPr>
          </a:p>
        </p:txBody>
      </p:sp>
      <p:sp>
        <p:nvSpPr>
          <p:cNvPr id="8" name="Caixa de Texto 7"/>
          <p:cNvSpPr txBox="1"/>
          <p:nvPr/>
        </p:nvSpPr>
        <p:spPr>
          <a:xfrm>
            <a:off x="729615" y="3321050"/>
            <a:ext cx="1332865" cy="245110"/>
          </a:xfrm>
          <a:prstGeom prst="rect">
            <a:avLst/>
          </a:prstGeom>
          <a:noFill/>
        </p:spPr>
        <p:txBody>
          <a:bodyPr wrap="square" rtlCol="0" anchor="t">
            <a:spAutoFit/>
          </a:bodyPr>
          <a:p>
            <a:r>
              <a:rPr lang="pt-BR" altLang="en-US" sz="1000" b="1">
                <a:gradFill>
                  <a:gsLst>
                    <a:gs pos="0">
                      <a:srgbClr val="14CD68"/>
                    </a:gs>
                    <a:gs pos="100000">
                      <a:srgbClr val="0B6E38"/>
                    </a:gs>
                  </a:gsLst>
                  <a:lin scaled="0"/>
                </a:gradFill>
              </a:rPr>
              <a:t>Modelo Lógico</a:t>
            </a:r>
            <a:endParaRPr lang="pt-BR" altLang="en-US" sz="1000" b="1">
              <a:gradFill>
                <a:gsLst>
                  <a:gs pos="0">
                    <a:srgbClr val="14CD68"/>
                  </a:gs>
                  <a:gs pos="100000">
                    <a:srgbClr val="0B6E38"/>
                  </a:gs>
                </a:gsLst>
                <a:lin scaled="0"/>
              </a:gra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Imagem 2"/>
          <p:cNvPicPr>
            <a:picLocks noChangeAspect="1"/>
          </p:cNvPicPr>
          <p:nvPr/>
        </p:nvPicPr>
        <p:blipFill>
          <a:blip r:embed="rId1"/>
          <a:stretch>
            <a:fillRect/>
          </a:stretch>
        </p:blipFill>
        <p:spPr>
          <a:xfrm>
            <a:off x="1115060" y="1252855"/>
            <a:ext cx="1779270" cy="2272665"/>
          </a:xfrm>
          <a:prstGeom prst="rect">
            <a:avLst/>
          </a:prstGeom>
        </p:spPr>
      </p:pic>
      <p:sp>
        <p:nvSpPr>
          <p:cNvPr id="2" name="Título 1"/>
          <p:cNvSpPr/>
          <p:nvPr>
            <p:ph type="title"/>
          </p:nvPr>
        </p:nvSpPr>
        <p:spPr>
          <a:xfrm>
            <a:off x="311700" y="204995"/>
            <a:ext cx="8520600" cy="572700"/>
          </a:xfrm>
        </p:spPr>
        <p:txBody>
          <a:bodyPr/>
          <a:p>
            <a:r>
              <a:rPr lang="pt-BR" altLang="en-US" sz="2000" b="1"/>
              <a:t>Derivação do modelo conceitual para o lógico</a:t>
            </a:r>
            <a:endParaRPr lang="pt-BR" altLang="en-US" sz="2000" b="1"/>
          </a:p>
        </p:txBody>
      </p:sp>
      <p:sp>
        <p:nvSpPr>
          <p:cNvPr id="6" name="Caixa de Texto 5"/>
          <p:cNvSpPr txBox="1"/>
          <p:nvPr/>
        </p:nvSpPr>
        <p:spPr>
          <a:xfrm>
            <a:off x="673735" y="892810"/>
            <a:ext cx="1332865" cy="245110"/>
          </a:xfrm>
          <a:prstGeom prst="rect">
            <a:avLst/>
          </a:prstGeom>
          <a:noFill/>
        </p:spPr>
        <p:txBody>
          <a:bodyPr wrap="square" rtlCol="0" anchor="t">
            <a:spAutoFit/>
          </a:bodyPr>
          <a:p>
            <a:r>
              <a:rPr lang="pt-BR" altLang="en-US" sz="1000" b="1">
                <a:solidFill>
                  <a:srgbClr val="00B0F0"/>
                </a:solidFill>
              </a:rPr>
              <a:t>Modelo Conceitual</a:t>
            </a:r>
            <a:endParaRPr lang="pt-BR" altLang="en-US" sz="1000" b="1">
              <a:solidFill>
                <a:srgbClr val="00B0F0"/>
              </a:solidFill>
            </a:endParaRPr>
          </a:p>
        </p:txBody>
      </p:sp>
      <p:sp>
        <p:nvSpPr>
          <p:cNvPr id="8" name="Caixa de Texto 7"/>
          <p:cNvSpPr txBox="1"/>
          <p:nvPr/>
        </p:nvSpPr>
        <p:spPr>
          <a:xfrm>
            <a:off x="4945380" y="892810"/>
            <a:ext cx="1332865" cy="245110"/>
          </a:xfrm>
          <a:prstGeom prst="rect">
            <a:avLst/>
          </a:prstGeom>
          <a:noFill/>
        </p:spPr>
        <p:txBody>
          <a:bodyPr wrap="square" rtlCol="0" anchor="t">
            <a:spAutoFit/>
          </a:bodyPr>
          <a:p>
            <a:r>
              <a:rPr lang="pt-BR" altLang="en-US" sz="1000" b="1">
                <a:solidFill>
                  <a:srgbClr val="00B050"/>
                </a:solidFill>
              </a:rPr>
              <a:t>Modelo Lógico</a:t>
            </a:r>
            <a:endParaRPr lang="pt-BR" altLang="en-US" sz="1000" b="1">
              <a:solidFill>
                <a:srgbClr val="00B050"/>
              </a:solidFill>
            </a:endParaRPr>
          </a:p>
        </p:txBody>
      </p:sp>
      <p:pic>
        <p:nvPicPr>
          <p:cNvPr id="7" name="Imagem 6"/>
          <p:cNvPicPr>
            <a:picLocks noChangeAspect="1"/>
          </p:cNvPicPr>
          <p:nvPr/>
        </p:nvPicPr>
        <p:blipFill>
          <a:blip r:embed="rId2"/>
          <a:stretch>
            <a:fillRect/>
          </a:stretch>
        </p:blipFill>
        <p:spPr>
          <a:xfrm>
            <a:off x="4549140" y="1406525"/>
            <a:ext cx="1982470" cy="1828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a:xfrm>
            <a:off x="311700" y="204995"/>
            <a:ext cx="8520600" cy="572700"/>
          </a:xfrm>
        </p:spPr>
        <p:txBody>
          <a:bodyPr/>
          <a:p>
            <a:r>
              <a:rPr lang="pt-BR" altLang="en-US" sz="2000" b="1"/>
              <a:t>Derivação do modelo conceitual para o lógico</a:t>
            </a:r>
            <a:endParaRPr lang="pt-BR" altLang="en-US" sz="2000" b="1"/>
          </a:p>
        </p:txBody>
      </p:sp>
      <p:sp>
        <p:nvSpPr>
          <p:cNvPr id="6" name="Caixa de Texto 5"/>
          <p:cNvSpPr txBox="1"/>
          <p:nvPr/>
        </p:nvSpPr>
        <p:spPr>
          <a:xfrm>
            <a:off x="673735" y="892810"/>
            <a:ext cx="1332865" cy="245110"/>
          </a:xfrm>
          <a:prstGeom prst="rect">
            <a:avLst/>
          </a:prstGeom>
          <a:noFill/>
        </p:spPr>
        <p:txBody>
          <a:bodyPr wrap="square" rtlCol="0" anchor="t">
            <a:spAutoFit/>
          </a:bodyPr>
          <a:p>
            <a:r>
              <a:rPr lang="pt-BR" altLang="en-US" sz="1000" b="1">
                <a:solidFill>
                  <a:srgbClr val="00B0F0"/>
                </a:solidFill>
              </a:rPr>
              <a:t>Modelo Conceitual</a:t>
            </a:r>
            <a:endParaRPr lang="pt-BR" altLang="en-US" sz="1000" b="1">
              <a:solidFill>
                <a:srgbClr val="00B0F0"/>
              </a:solidFill>
            </a:endParaRPr>
          </a:p>
        </p:txBody>
      </p:sp>
      <p:sp>
        <p:nvSpPr>
          <p:cNvPr id="8" name="Caixa de Texto 7"/>
          <p:cNvSpPr txBox="1"/>
          <p:nvPr/>
        </p:nvSpPr>
        <p:spPr>
          <a:xfrm>
            <a:off x="4877435" y="969645"/>
            <a:ext cx="1332865" cy="245110"/>
          </a:xfrm>
          <a:prstGeom prst="rect">
            <a:avLst/>
          </a:prstGeom>
          <a:noFill/>
        </p:spPr>
        <p:txBody>
          <a:bodyPr wrap="square" rtlCol="0" anchor="t">
            <a:spAutoFit/>
          </a:bodyPr>
          <a:p>
            <a:r>
              <a:rPr lang="pt-BR" altLang="en-US" sz="1000" b="1">
                <a:solidFill>
                  <a:srgbClr val="00B050"/>
                </a:solidFill>
              </a:rPr>
              <a:t>Modelo Lógico</a:t>
            </a:r>
            <a:endParaRPr lang="pt-BR" altLang="en-US" sz="1000" b="1">
              <a:solidFill>
                <a:srgbClr val="00B050"/>
              </a:solidFill>
            </a:endParaRPr>
          </a:p>
        </p:txBody>
      </p:sp>
      <p:pic>
        <p:nvPicPr>
          <p:cNvPr id="5" name="Imagem 4"/>
          <p:cNvPicPr>
            <a:picLocks noChangeAspect="1"/>
          </p:cNvPicPr>
          <p:nvPr/>
        </p:nvPicPr>
        <p:blipFill>
          <a:blip r:embed="rId1"/>
          <a:stretch>
            <a:fillRect/>
          </a:stretch>
        </p:blipFill>
        <p:spPr>
          <a:xfrm>
            <a:off x="516890" y="1429385"/>
            <a:ext cx="3489960" cy="1508760"/>
          </a:xfrm>
          <a:prstGeom prst="rect">
            <a:avLst/>
          </a:prstGeom>
        </p:spPr>
      </p:pic>
      <p:pic>
        <p:nvPicPr>
          <p:cNvPr id="9" name="Imagem 8"/>
          <p:cNvPicPr>
            <a:picLocks noChangeAspect="1"/>
          </p:cNvPicPr>
          <p:nvPr/>
        </p:nvPicPr>
        <p:blipFill>
          <a:blip r:embed="rId2"/>
          <a:stretch>
            <a:fillRect/>
          </a:stretch>
        </p:blipFill>
        <p:spPr>
          <a:xfrm>
            <a:off x="4719320" y="1406525"/>
            <a:ext cx="2773680" cy="15316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m 3"/>
          <p:cNvPicPr>
            <a:picLocks noChangeAspect="1"/>
          </p:cNvPicPr>
          <p:nvPr/>
        </p:nvPicPr>
        <p:blipFill>
          <a:blip r:embed="rId1"/>
          <a:stretch>
            <a:fillRect/>
          </a:stretch>
        </p:blipFill>
        <p:spPr>
          <a:xfrm>
            <a:off x="524510" y="1021715"/>
            <a:ext cx="4218940" cy="1116330"/>
          </a:xfrm>
          <a:prstGeom prst="rect">
            <a:avLst/>
          </a:prstGeom>
        </p:spPr>
      </p:pic>
      <p:sp>
        <p:nvSpPr>
          <p:cNvPr id="2" name="Título 1"/>
          <p:cNvSpPr/>
          <p:nvPr>
            <p:ph type="title"/>
          </p:nvPr>
        </p:nvSpPr>
        <p:spPr>
          <a:xfrm>
            <a:off x="311700" y="204995"/>
            <a:ext cx="8520600" cy="572700"/>
          </a:xfrm>
        </p:spPr>
        <p:txBody>
          <a:bodyPr/>
          <a:p>
            <a:r>
              <a:rPr lang="pt-BR" altLang="en-US" sz="2000" b="1"/>
              <a:t>Derivação do modelo conceitual para o lógico</a:t>
            </a:r>
            <a:endParaRPr lang="pt-BR" altLang="en-US" sz="2000" b="1"/>
          </a:p>
        </p:txBody>
      </p:sp>
      <p:sp>
        <p:nvSpPr>
          <p:cNvPr id="6" name="Caixa de Texto 5"/>
          <p:cNvSpPr txBox="1"/>
          <p:nvPr/>
        </p:nvSpPr>
        <p:spPr>
          <a:xfrm>
            <a:off x="673735" y="892810"/>
            <a:ext cx="1332865" cy="245110"/>
          </a:xfrm>
          <a:prstGeom prst="rect">
            <a:avLst/>
          </a:prstGeom>
          <a:noFill/>
        </p:spPr>
        <p:txBody>
          <a:bodyPr wrap="square" rtlCol="0" anchor="t">
            <a:spAutoFit/>
          </a:bodyPr>
          <a:p>
            <a:r>
              <a:rPr lang="pt-BR" altLang="en-US" sz="1000" b="1">
                <a:gradFill>
                  <a:gsLst>
                    <a:gs pos="0">
                      <a:srgbClr val="007BD3"/>
                    </a:gs>
                    <a:gs pos="100000">
                      <a:srgbClr val="034373"/>
                    </a:gs>
                  </a:gsLst>
                  <a:lin scaled="0"/>
                </a:gradFill>
              </a:rPr>
              <a:t>Modelo Conceitual</a:t>
            </a:r>
            <a:endParaRPr lang="pt-BR" altLang="en-US" sz="1000" b="1">
              <a:gradFill>
                <a:gsLst>
                  <a:gs pos="0">
                    <a:srgbClr val="007BD3"/>
                  </a:gs>
                  <a:gs pos="100000">
                    <a:srgbClr val="034373"/>
                  </a:gs>
                </a:gsLst>
                <a:lin scaled="0"/>
              </a:gradFill>
            </a:endParaRPr>
          </a:p>
        </p:txBody>
      </p:sp>
      <p:sp>
        <p:nvSpPr>
          <p:cNvPr id="8" name="Caixa de Texto 7"/>
          <p:cNvSpPr txBox="1"/>
          <p:nvPr/>
        </p:nvSpPr>
        <p:spPr>
          <a:xfrm>
            <a:off x="654685" y="2396490"/>
            <a:ext cx="1332865" cy="245110"/>
          </a:xfrm>
          <a:prstGeom prst="rect">
            <a:avLst/>
          </a:prstGeom>
          <a:noFill/>
        </p:spPr>
        <p:txBody>
          <a:bodyPr wrap="square" rtlCol="0" anchor="t">
            <a:spAutoFit/>
          </a:bodyPr>
          <a:p>
            <a:r>
              <a:rPr lang="pt-BR" altLang="en-US" sz="1000" b="1">
                <a:gradFill>
                  <a:gsLst>
                    <a:gs pos="0">
                      <a:srgbClr val="14CD68"/>
                    </a:gs>
                    <a:gs pos="100000">
                      <a:srgbClr val="0B6E38"/>
                    </a:gs>
                  </a:gsLst>
                  <a:lin scaled="0"/>
                </a:gradFill>
              </a:rPr>
              <a:t>Modelo Lógico</a:t>
            </a:r>
            <a:endParaRPr lang="pt-BR" altLang="en-US" sz="1000" b="1">
              <a:gradFill>
                <a:gsLst>
                  <a:gs pos="0">
                    <a:srgbClr val="14CD68"/>
                  </a:gs>
                  <a:gs pos="100000">
                    <a:srgbClr val="0B6E38"/>
                  </a:gs>
                </a:gsLst>
                <a:lin scaled="0"/>
              </a:gradFill>
            </a:endParaRPr>
          </a:p>
        </p:txBody>
      </p:sp>
      <p:pic>
        <p:nvPicPr>
          <p:cNvPr id="7" name="Imagem 6"/>
          <p:cNvPicPr>
            <a:picLocks noChangeAspect="1"/>
          </p:cNvPicPr>
          <p:nvPr/>
        </p:nvPicPr>
        <p:blipFill>
          <a:blip r:embed="rId2"/>
          <a:stretch>
            <a:fillRect/>
          </a:stretch>
        </p:blipFill>
        <p:spPr>
          <a:xfrm>
            <a:off x="464185" y="2564765"/>
            <a:ext cx="1744980" cy="1913890"/>
          </a:xfrm>
          <a:prstGeom prst="rect">
            <a:avLst/>
          </a:prstGeom>
        </p:spPr>
      </p:pic>
      <p:sp>
        <p:nvSpPr>
          <p:cNvPr id="10" name="Caixa de Texto 9"/>
          <p:cNvSpPr txBox="1"/>
          <p:nvPr/>
        </p:nvSpPr>
        <p:spPr>
          <a:xfrm>
            <a:off x="378460" y="4565015"/>
            <a:ext cx="8453755" cy="398780"/>
          </a:xfrm>
          <a:prstGeom prst="rect">
            <a:avLst/>
          </a:prstGeom>
          <a:noFill/>
        </p:spPr>
        <p:txBody>
          <a:bodyPr wrap="square" rtlCol="0" anchor="t">
            <a:spAutoFit/>
          </a:bodyPr>
          <a:p>
            <a:pPr algn="just"/>
            <a:r>
              <a:rPr lang="pt-BR" altLang="en-US" sz="1000"/>
              <a:t>Em um relacionamento 1x1 podemos ter os atributos incorporados a tabela de funcionario ou então podemos criar um nova tabela de documento com a chave do funcionario sendo incorporado pela tabela documento.</a:t>
            </a:r>
            <a:endParaRPr lang="pt-BR" altLang="en-US" sz="1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Imagem 8"/>
          <p:cNvPicPr>
            <a:picLocks noChangeAspect="1"/>
          </p:cNvPicPr>
          <p:nvPr/>
        </p:nvPicPr>
        <p:blipFill>
          <a:blip r:embed="rId1"/>
          <a:stretch>
            <a:fillRect/>
          </a:stretch>
        </p:blipFill>
        <p:spPr>
          <a:xfrm>
            <a:off x="1235075" y="3289300"/>
            <a:ext cx="5909945" cy="1156970"/>
          </a:xfrm>
          <a:prstGeom prst="rect">
            <a:avLst/>
          </a:prstGeom>
        </p:spPr>
      </p:pic>
      <p:pic>
        <p:nvPicPr>
          <p:cNvPr id="5" name="Imagem 4"/>
          <p:cNvPicPr>
            <a:picLocks noChangeAspect="1"/>
          </p:cNvPicPr>
          <p:nvPr/>
        </p:nvPicPr>
        <p:blipFill>
          <a:blip r:embed="rId2"/>
          <a:stretch>
            <a:fillRect/>
          </a:stretch>
        </p:blipFill>
        <p:spPr>
          <a:xfrm>
            <a:off x="1304290" y="1333500"/>
            <a:ext cx="4965065" cy="1543050"/>
          </a:xfrm>
          <a:prstGeom prst="rect">
            <a:avLst/>
          </a:prstGeom>
        </p:spPr>
      </p:pic>
      <p:sp>
        <p:nvSpPr>
          <p:cNvPr id="2" name="Título 1"/>
          <p:cNvSpPr/>
          <p:nvPr>
            <p:ph type="title"/>
          </p:nvPr>
        </p:nvSpPr>
        <p:spPr>
          <a:xfrm>
            <a:off x="311700" y="204995"/>
            <a:ext cx="8520600" cy="572700"/>
          </a:xfrm>
        </p:spPr>
        <p:txBody>
          <a:bodyPr/>
          <a:p>
            <a:r>
              <a:rPr lang="pt-BR" altLang="en-US" sz="2000" b="1"/>
              <a:t>Derivação do modelo conceitual para o lógico</a:t>
            </a:r>
            <a:endParaRPr lang="pt-BR" altLang="en-US" sz="2000" b="1"/>
          </a:p>
        </p:txBody>
      </p:sp>
      <p:sp>
        <p:nvSpPr>
          <p:cNvPr id="6" name="Caixa de Texto 5"/>
          <p:cNvSpPr txBox="1"/>
          <p:nvPr/>
        </p:nvSpPr>
        <p:spPr>
          <a:xfrm>
            <a:off x="1120140" y="1390015"/>
            <a:ext cx="1332865" cy="245110"/>
          </a:xfrm>
          <a:prstGeom prst="rect">
            <a:avLst/>
          </a:prstGeom>
          <a:noFill/>
        </p:spPr>
        <p:txBody>
          <a:bodyPr wrap="square" rtlCol="0" anchor="t">
            <a:spAutoFit/>
          </a:bodyPr>
          <a:p>
            <a:r>
              <a:rPr lang="pt-BR" altLang="en-US" sz="1000" b="1">
                <a:gradFill>
                  <a:gsLst>
                    <a:gs pos="0">
                      <a:srgbClr val="007BD3"/>
                    </a:gs>
                    <a:gs pos="100000">
                      <a:srgbClr val="034373"/>
                    </a:gs>
                  </a:gsLst>
                  <a:lin scaled="0"/>
                </a:gradFill>
              </a:rPr>
              <a:t>Modelo Conceitual</a:t>
            </a:r>
            <a:endParaRPr lang="pt-BR" altLang="en-US" sz="1000" b="1">
              <a:gradFill>
                <a:gsLst>
                  <a:gs pos="0">
                    <a:srgbClr val="007BD3"/>
                  </a:gs>
                  <a:gs pos="100000">
                    <a:srgbClr val="034373"/>
                  </a:gs>
                </a:gsLst>
                <a:lin scaled="0"/>
              </a:gradFill>
            </a:endParaRPr>
          </a:p>
        </p:txBody>
      </p:sp>
      <p:sp>
        <p:nvSpPr>
          <p:cNvPr id="8" name="Caixa de Texto 7"/>
          <p:cNvSpPr txBox="1"/>
          <p:nvPr/>
        </p:nvSpPr>
        <p:spPr>
          <a:xfrm>
            <a:off x="1120140" y="3209290"/>
            <a:ext cx="1332865" cy="245110"/>
          </a:xfrm>
          <a:prstGeom prst="rect">
            <a:avLst/>
          </a:prstGeom>
          <a:noFill/>
        </p:spPr>
        <p:txBody>
          <a:bodyPr wrap="square" rtlCol="0" anchor="t">
            <a:spAutoFit/>
          </a:bodyPr>
          <a:p>
            <a:r>
              <a:rPr lang="pt-BR" altLang="en-US" sz="1000" b="1">
                <a:gradFill>
                  <a:gsLst>
                    <a:gs pos="0">
                      <a:srgbClr val="14CD68"/>
                    </a:gs>
                    <a:gs pos="100000">
                      <a:srgbClr val="0B6E38"/>
                    </a:gs>
                  </a:gsLst>
                  <a:lin scaled="0"/>
                </a:gradFill>
              </a:rPr>
              <a:t>Modelo Lógico</a:t>
            </a:r>
            <a:endParaRPr lang="pt-BR" altLang="en-US" sz="1000" b="1">
              <a:gradFill>
                <a:gsLst>
                  <a:gs pos="0">
                    <a:srgbClr val="14CD68"/>
                  </a:gs>
                  <a:gs pos="100000">
                    <a:srgbClr val="0B6E38"/>
                  </a:gs>
                </a:gsLst>
                <a:lin scaled="0"/>
              </a:gradFill>
            </a:endParaRPr>
          </a:p>
        </p:txBody>
      </p:sp>
      <p:sp>
        <p:nvSpPr>
          <p:cNvPr id="10" name="Caixa de Texto 9"/>
          <p:cNvSpPr txBox="1"/>
          <p:nvPr/>
        </p:nvSpPr>
        <p:spPr>
          <a:xfrm>
            <a:off x="769620" y="4622800"/>
            <a:ext cx="6280150" cy="245110"/>
          </a:xfrm>
          <a:prstGeom prst="rect">
            <a:avLst/>
          </a:prstGeom>
          <a:noFill/>
        </p:spPr>
        <p:txBody>
          <a:bodyPr wrap="square" rtlCol="0" anchor="t">
            <a:spAutoFit/>
          </a:bodyPr>
          <a:p>
            <a:pPr algn="just"/>
            <a:r>
              <a:rPr lang="pt-BR" altLang="en-US" sz="1000"/>
              <a:t>Em um relacionamento nxn é gerada uma nova tabela  a partir deste relacionamento.</a:t>
            </a:r>
            <a:endParaRPr lang="pt-BR" altLang="en-US" sz="1000"/>
          </a:p>
        </p:txBody>
      </p:sp>
      <p:sp>
        <p:nvSpPr>
          <p:cNvPr id="3" name="Caixa de Texto 2"/>
          <p:cNvSpPr txBox="1"/>
          <p:nvPr/>
        </p:nvSpPr>
        <p:spPr>
          <a:xfrm>
            <a:off x="2997835" y="777875"/>
            <a:ext cx="2204085" cy="245110"/>
          </a:xfrm>
          <a:prstGeom prst="rect">
            <a:avLst/>
          </a:prstGeom>
          <a:noFill/>
        </p:spPr>
        <p:txBody>
          <a:bodyPr wrap="square" rtlCol="0" anchor="t">
            <a:spAutoFit/>
          </a:bodyPr>
          <a:p>
            <a:r>
              <a:rPr lang="pt-BR" altLang="en-US" sz="1000" b="1" u="sng"/>
              <a:t>Relacionamento N para N </a:t>
            </a:r>
            <a:endParaRPr lang="pt-BR" altLang="en-US" sz="1000" b="1" u="sng"/>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Imagem 6"/>
          <p:cNvPicPr>
            <a:picLocks noChangeAspect="1"/>
          </p:cNvPicPr>
          <p:nvPr/>
        </p:nvPicPr>
        <p:blipFill>
          <a:blip r:embed="rId1"/>
          <a:stretch>
            <a:fillRect/>
          </a:stretch>
        </p:blipFill>
        <p:spPr>
          <a:xfrm>
            <a:off x="1052195" y="3244215"/>
            <a:ext cx="5200015" cy="1839595"/>
          </a:xfrm>
          <a:prstGeom prst="rect">
            <a:avLst/>
          </a:prstGeom>
        </p:spPr>
      </p:pic>
      <p:sp>
        <p:nvSpPr>
          <p:cNvPr id="2" name="Título 1"/>
          <p:cNvSpPr/>
          <p:nvPr>
            <p:ph type="title"/>
          </p:nvPr>
        </p:nvSpPr>
        <p:spPr>
          <a:xfrm>
            <a:off x="311700" y="204995"/>
            <a:ext cx="8520600" cy="572700"/>
          </a:xfrm>
        </p:spPr>
        <p:txBody>
          <a:bodyPr/>
          <a:p>
            <a:r>
              <a:rPr lang="pt-BR" altLang="en-US" sz="1800" b="1"/>
              <a:t>Derivação do modelo conceitual para o lógico</a:t>
            </a:r>
            <a:endParaRPr lang="pt-BR" altLang="en-US" sz="1800" b="1"/>
          </a:p>
        </p:txBody>
      </p:sp>
      <p:sp>
        <p:nvSpPr>
          <p:cNvPr id="6" name="Caixa de Texto 5"/>
          <p:cNvSpPr txBox="1"/>
          <p:nvPr/>
        </p:nvSpPr>
        <p:spPr>
          <a:xfrm>
            <a:off x="685165" y="988060"/>
            <a:ext cx="1332865" cy="245110"/>
          </a:xfrm>
          <a:prstGeom prst="rect">
            <a:avLst/>
          </a:prstGeom>
          <a:noFill/>
        </p:spPr>
        <p:txBody>
          <a:bodyPr wrap="square" rtlCol="0" anchor="t">
            <a:spAutoFit/>
          </a:bodyPr>
          <a:p>
            <a:r>
              <a:rPr lang="pt-BR" altLang="en-US" sz="1000" b="1">
                <a:gradFill>
                  <a:gsLst>
                    <a:gs pos="0">
                      <a:srgbClr val="007BD3"/>
                    </a:gs>
                    <a:gs pos="100000">
                      <a:srgbClr val="034373"/>
                    </a:gs>
                  </a:gsLst>
                  <a:lin scaled="0"/>
                </a:gradFill>
              </a:rPr>
              <a:t>Modelo Conceitual</a:t>
            </a:r>
            <a:endParaRPr lang="pt-BR" altLang="en-US" sz="1000" b="1">
              <a:gradFill>
                <a:gsLst>
                  <a:gs pos="0">
                    <a:srgbClr val="007BD3"/>
                  </a:gs>
                  <a:gs pos="100000">
                    <a:srgbClr val="034373"/>
                  </a:gs>
                </a:gsLst>
                <a:lin scaled="0"/>
              </a:gradFill>
            </a:endParaRPr>
          </a:p>
        </p:txBody>
      </p:sp>
      <p:sp>
        <p:nvSpPr>
          <p:cNvPr id="8" name="Caixa de Texto 7"/>
          <p:cNvSpPr txBox="1"/>
          <p:nvPr/>
        </p:nvSpPr>
        <p:spPr>
          <a:xfrm>
            <a:off x="755015" y="2999105"/>
            <a:ext cx="1332865" cy="245110"/>
          </a:xfrm>
          <a:prstGeom prst="rect">
            <a:avLst/>
          </a:prstGeom>
          <a:noFill/>
        </p:spPr>
        <p:txBody>
          <a:bodyPr wrap="square" rtlCol="0" anchor="t">
            <a:spAutoFit/>
          </a:bodyPr>
          <a:p>
            <a:r>
              <a:rPr lang="pt-BR" altLang="en-US" sz="1000" b="1">
                <a:gradFill>
                  <a:gsLst>
                    <a:gs pos="0">
                      <a:srgbClr val="14CD68"/>
                    </a:gs>
                    <a:gs pos="100000">
                      <a:srgbClr val="0B6E38"/>
                    </a:gs>
                  </a:gsLst>
                  <a:lin scaled="0"/>
                </a:gradFill>
              </a:rPr>
              <a:t>Modelo Lógico</a:t>
            </a:r>
            <a:endParaRPr lang="pt-BR" altLang="en-US" sz="1000" b="1">
              <a:gradFill>
                <a:gsLst>
                  <a:gs pos="0">
                    <a:srgbClr val="14CD68"/>
                  </a:gs>
                  <a:gs pos="100000">
                    <a:srgbClr val="0B6E38"/>
                  </a:gs>
                </a:gsLst>
                <a:lin scaled="0"/>
              </a:gradFill>
            </a:endParaRPr>
          </a:p>
        </p:txBody>
      </p:sp>
      <p:sp>
        <p:nvSpPr>
          <p:cNvPr id="3" name="Caixa de Texto 2"/>
          <p:cNvSpPr txBox="1"/>
          <p:nvPr/>
        </p:nvSpPr>
        <p:spPr>
          <a:xfrm>
            <a:off x="2997835" y="777875"/>
            <a:ext cx="3481705" cy="245110"/>
          </a:xfrm>
          <a:prstGeom prst="rect">
            <a:avLst/>
          </a:prstGeom>
          <a:noFill/>
        </p:spPr>
        <p:txBody>
          <a:bodyPr wrap="square" rtlCol="0" anchor="t">
            <a:spAutoFit/>
          </a:bodyPr>
          <a:p>
            <a:r>
              <a:rPr lang="pt-BR" altLang="en-US" sz="1000" b="1" u="sng"/>
              <a:t>Mapeamento de relacionamentos n-ários</a:t>
            </a:r>
            <a:endParaRPr lang="pt-BR" altLang="en-US" sz="1000" b="1" u="sng"/>
          </a:p>
        </p:txBody>
      </p:sp>
      <p:pic>
        <p:nvPicPr>
          <p:cNvPr id="4" name="Imagem 3"/>
          <p:cNvPicPr>
            <a:picLocks noChangeAspect="1"/>
          </p:cNvPicPr>
          <p:nvPr/>
        </p:nvPicPr>
        <p:blipFill>
          <a:blip r:embed="rId2"/>
          <a:stretch>
            <a:fillRect/>
          </a:stretch>
        </p:blipFill>
        <p:spPr>
          <a:xfrm>
            <a:off x="1812290" y="1233170"/>
            <a:ext cx="3134360" cy="1528445"/>
          </a:xfrm>
          <a:prstGeom prst="rect">
            <a:avLst/>
          </a:prstGeom>
        </p:spPr>
      </p:pic>
      <p:sp>
        <p:nvSpPr>
          <p:cNvPr id="10" name="Caixa de Texto 9"/>
          <p:cNvSpPr txBox="1"/>
          <p:nvPr/>
        </p:nvSpPr>
        <p:spPr>
          <a:xfrm>
            <a:off x="5457190" y="2415540"/>
            <a:ext cx="3117215" cy="583565"/>
          </a:xfrm>
          <a:prstGeom prst="rect">
            <a:avLst/>
          </a:prstGeom>
        </p:spPr>
        <p:style>
          <a:lnRef idx="2">
            <a:schemeClr val="accent5"/>
          </a:lnRef>
          <a:fillRef idx="1">
            <a:schemeClr val="lt1"/>
          </a:fillRef>
          <a:effectRef idx="0">
            <a:schemeClr val="accent5"/>
          </a:effectRef>
          <a:fontRef idx="minor">
            <a:schemeClr val="dk1"/>
          </a:fontRef>
        </p:style>
        <p:txBody>
          <a:bodyPr wrap="square" rtlCol="0" anchor="t">
            <a:spAutoFit/>
          </a:bodyPr>
          <a:p>
            <a:pPr algn="just"/>
            <a:r>
              <a:rPr lang="pt-BR" altLang="en-US" sz="800"/>
              <a:t>Criar nova relação para representar o relacionamento, incluir na relação as chaves primárias das relações que participam do relacionamento.  Incluir o atributo de chave primária </a:t>
            </a:r>
            <a:r>
              <a:rPr lang="pt-BR" altLang="en-US" sz="800" b="1"/>
              <a:t>codigo_area_atuacao</a:t>
            </a:r>
            <a:r>
              <a:rPr lang="pt-BR" altLang="en-US" sz="800"/>
              <a:t> na tabela de </a:t>
            </a:r>
            <a:r>
              <a:rPr lang="pt-BR" altLang="en-US" sz="800" b="1"/>
              <a:t>alocacao</a:t>
            </a:r>
            <a:r>
              <a:rPr lang="pt-BR" altLang="en-US" sz="800"/>
              <a:t>..</a:t>
            </a:r>
            <a:endParaRPr lang="pt-BR" altLang="en-US" sz="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a:xfrm>
            <a:off x="311700" y="204995"/>
            <a:ext cx="8520600" cy="572700"/>
          </a:xfrm>
        </p:spPr>
        <p:txBody>
          <a:bodyPr/>
          <a:p>
            <a:r>
              <a:rPr lang="pt-BR" altLang="en-US" sz="1800" b="1"/>
              <a:t>Derivação do modelo conceitual para o lógico</a:t>
            </a:r>
            <a:endParaRPr lang="pt-BR" altLang="en-US" sz="1800" b="1"/>
          </a:p>
        </p:txBody>
      </p:sp>
      <p:sp>
        <p:nvSpPr>
          <p:cNvPr id="6" name="Caixa de Texto 5"/>
          <p:cNvSpPr txBox="1"/>
          <p:nvPr/>
        </p:nvSpPr>
        <p:spPr>
          <a:xfrm>
            <a:off x="685165" y="988060"/>
            <a:ext cx="1332865" cy="245110"/>
          </a:xfrm>
          <a:prstGeom prst="rect">
            <a:avLst/>
          </a:prstGeom>
          <a:noFill/>
        </p:spPr>
        <p:txBody>
          <a:bodyPr wrap="square" rtlCol="0" anchor="t">
            <a:spAutoFit/>
          </a:bodyPr>
          <a:p>
            <a:r>
              <a:rPr lang="pt-BR" altLang="en-US" sz="1000" b="1">
                <a:gradFill>
                  <a:gsLst>
                    <a:gs pos="0">
                      <a:srgbClr val="007BD3"/>
                    </a:gs>
                    <a:gs pos="100000">
                      <a:srgbClr val="034373"/>
                    </a:gs>
                  </a:gsLst>
                  <a:lin scaled="0"/>
                </a:gradFill>
              </a:rPr>
              <a:t>Modelo Conceitual</a:t>
            </a:r>
            <a:endParaRPr lang="pt-BR" altLang="en-US" sz="1000" b="1">
              <a:gradFill>
                <a:gsLst>
                  <a:gs pos="0">
                    <a:srgbClr val="007BD3"/>
                  </a:gs>
                  <a:gs pos="100000">
                    <a:srgbClr val="034373"/>
                  </a:gs>
                </a:gsLst>
                <a:lin scaled="0"/>
              </a:gradFill>
            </a:endParaRPr>
          </a:p>
        </p:txBody>
      </p:sp>
      <p:sp>
        <p:nvSpPr>
          <p:cNvPr id="3" name="Caixa de Texto 2"/>
          <p:cNvSpPr txBox="1"/>
          <p:nvPr/>
        </p:nvSpPr>
        <p:spPr>
          <a:xfrm>
            <a:off x="2997835" y="777875"/>
            <a:ext cx="5109210" cy="245110"/>
          </a:xfrm>
          <a:prstGeom prst="rect">
            <a:avLst/>
          </a:prstGeom>
          <a:noFill/>
        </p:spPr>
        <p:txBody>
          <a:bodyPr wrap="square" rtlCol="0" anchor="t">
            <a:spAutoFit/>
          </a:bodyPr>
          <a:p>
            <a:r>
              <a:rPr lang="pt-BR" altLang="en-US" sz="1000" b="1" u="sng"/>
              <a:t>Generalização / Especialização</a:t>
            </a:r>
            <a:endParaRPr lang="pt-BR" altLang="en-US" sz="1000" b="1" u="sng"/>
          </a:p>
        </p:txBody>
      </p:sp>
      <p:pic>
        <p:nvPicPr>
          <p:cNvPr id="9" name="Imagem 8"/>
          <p:cNvPicPr>
            <a:picLocks noChangeAspect="1"/>
          </p:cNvPicPr>
          <p:nvPr/>
        </p:nvPicPr>
        <p:blipFill>
          <a:blip r:embed="rId1"/>
          <a:stretch>
            <a:fillRect/>
          </a:stretch>
        </p:blipFill>
        <p:spPr>
          <a:xfrm>
            <a:off x="829945" y="1443355"/>
            <a:ext cx="6362700" cy="29343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a:xfrm>
            <a:off x="311700" y="204995"/>
            <a:ext cx="8520600" cy="572700"/>
          </a:xfrm>
        </p:spPr>
        <p:txBody>
          <a:bodyPr/>
          <a:p>
            <a:r>
              <a:rPr lang="pt-BR" altLang="en-US" sz="1800" b="1"/>
              <a:t>Derivação do modelo conceitual para o lógico</a:t>
            </a:r>
            <a:endParaRPr lang="pt-BR" altLang="en-US" sz="1800" b="1"/>
          </a:p>
        </p:txBody>
      </p:sp>
      <p:sp>
        <p:nvSpPr>
          <p:cNvPr id="8" name="Caixa de Texto 7"/>
          <p:cNvSpPr txBox="1"/>
          <p:nvPr/>
        </p:nvSpPr>
        <p:spPr>
          <a:xfrm>
            <a:off x="610235" y="1123950"/>
            <a:ext cx="1332865" cy="245110"/>
          </a:xfrm>
          <a:prstGeom prst="rect">
            <a:avLst/>
          </a:prstGeom>
          <a:noFill/>
        </p:spPr>
        <p:txBody>
          <a:bodyPr wrap="square" rtlCol="0" anchor="t">
            <a:spAutoFit/>
          </a:bodyPr>
          <a:p>
            <a:r>
              <a:rPr lang="pt-BR" altLang="en-US" sz="1000" b="1">
                <a:gradFill>
                  <a:gsLst>
                    <a:gs pos="0">
                      <a:srgbClr val="14CD68"/>
                    </a:gs>
                    <a:gs pos="100000">
                      <a:srgbClr val="0B6E38"/>
                    </a:gs>
                  </a:gsLst>
                  <a:lin scaled="0"/>
                </a:gradFill>
              </a:rPr>
              <a:t>Modelo Lógico</a:t>
            </a:r>
            <a:endParaRPr lang="pt-BR" altLang="en-US" sz="1000" b="1">
              <a:gradFill>
                <a:gsLst>
                  <a:gs pos="0">
                    <a:srgbClr val="14CD68"/>
                  </a:gs>
                  <a:gs pos="100000">
                    <a:srgbClr val="0B6E38"/>
                  </a:gs>
                </a:gsLst>
                <a:lin scaled="0"/>
              </a:gradFill>
            </a:endParaRPr>
          </a:p>
        </p:txBody>
      </p:sp>
      <p:sp>
        <p:nvSpPr>
          <p:cNvPr id="3" name="Caixa de Texto 2"/>
          <p:cNvSpPr txBox="1"/>
          <p:nvPr/>
        </p:nvSpPr>
        <p:spPr>
          <a:xfrm>
            <a:off x="2997835" y="777875"/>
            <a:ext cx="5109210" cy="245110"/>
          </a:xfrm>
          <a:prstGeom prst="rect">
            <a:avLst/>
          </a:prstGeom>
          <a:noFill/>
        </p:spPr>
        <p:txBody>
          <a:bodyPr wrap="square" rtlCol="0" anchor="t">
            <a:spAutoFit/>
          </a:bodyPr>
          <a:p>
            <a:r>
              <a:rPr lang="pt-BR" altLang="en-US" sz="1000" b="1" u="sng"/>
              <a:t>Generalização / Especialização</a:t>
            </a:r>
            <a:endParaRPr lang="pt-BR" altLang="en-US" sz="1000" b="1" u="sng"/>
          </a:p>
        </p:txBody>
      </p:sp>
      <p:pic>
        <p:nvPicPr>
          <p:cNvPr id="5" name="Imagem 4"/>
          <p:cNvPicPr>
            <a:picLocks noChangeAspect="1"/>
          </p:cNvPicPr>
          <p:nvPr/>
        </p:nvPicPr>
        <p:blipFill>
          <a:blip r:embed="rId1"/>
          <a:stretch>
            <a:fillRect/>
          </a:stretch>
        </p:blipFill>
        <p:spPr>
          <a:xfrm>
            <a:off x="777240" y="1320800"/>
            <a:ext cx="6651625" cy="33331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p:txBody>
          <a:bodyPr/>
          <a:p>
            <a:r>
              <a:rPr lang="pt-BR" altLang="en-US" b="1"/>
              <a:t>Modelo Relacional</a:t>
            </a:r>
            <a:endParaRPr lang="pt-BR" altLang="en-US" b="1"/>
          </a:p>
        </p:txBody>
      </p:sp>
      <p:sp>
        <p:nvSpPr>
          <p:cNvPr id="3" name="Espaço Reservado para Texto 2"/>
          <p:cNvSpPr/>
          <p:nvPr>
            <p:ph type="body" idx="1"/>
          </p:nvPr>
        </p:nvSpPr>
        <p:spPr/>
        <p:txBody>
          <a:bodyPr/>
          <a:p>
            <a:pPr marL="114300" indent="0">
              <a:buNone/>
            </a:pPr>
            <a:r>
              <a:rPr lang="pt-BR" altLang="en-US" sz="1200" b="1"/>
              <a:t>Restrições de integridade</a:t>
            </a:r>
            <a:endParaRPr lang="pt-BR" altLang="en-US" sz="1200" b="1"/>
          </a:p>
          <a:p>
            <a:pPr marL="114300" indent="0">
              <a:buNone/>
            </a:pPr>
            <a:r>
              <a:rPr lang="pt-BR" altLang="en-US" sz="1200"/>
              <a:t>São condições para garantir a consistência dos dados em um banco de dados como:</a:t>
            </a:r>
            <a:endParaRPr lang="pt-BR" altLang="en-US" sz="1200"/>
          </a:p>
          <a:p>
            <a:endParaRPr lang="pt-BR" altLang="en-US" sz="1200"/>
          </a:p>
          <a:p>
            <a:pPr>
              <a:lnSpc>
                <a:spcPct val="135000"/>
              </a:lnSpc>
            </a:pPr>
            <a:r>
              <a:rPr lang="pt-BR" altLang="en-US" sz="1200"/>
              <a:t>Garantem que os dados representem o modelo/regras de negócio</a:t>
            </a:r>
            <a:endParaRPr lang="pt-BR" altLang="en-US" sz="1200"/>
          </a:p>
          <a:p>
            <a:pPr>
              <a:lnSpc>
                <a:spcPct val="135000"/>
              </a:lnSpc>
            </a:pPr>
            <a:r>
              <a:rPr lang="pt-BR" altLang="en-US" sz="1200"/>
              <a:t>Restrição de chave: Impede que uma chave primária se repita. A chave primária diferencia de forma única os</a:t>
            </a:r>
            <a:endParaRPr lang="pt-BR" altLang="en-US" sz="1200"/>
          </a:p>
          <a:p>
            <a:pPr marL="114300" indent="386080">
              <a:lnSpc>
                <a:spcPct val="135000"/>
              </a:lnSpc>
              <a:buNone/>
            </a:pPr>
            <a:r>
              <a:rPr lang="pt-BR" altLang="en-US" sz="1200"/>
              <a:t>registros (linhas) de uma relação (tabela)</a:t>
            </a:r>
            <a:endParaRPr lang="pt-BR" altLang="en-US" sz="1200"/>
          </a:p>
          <a:p>
            <a:pPr>
              <a:lnSpc>
                <a:spcPct val="135000"/>
              </a:lnSpc>
            </a:pPr>
            <a:r>
              <a:rPr lang="pt-BR" altLang="en-US" sz="1200"/>
              <a:t>Restrição de domínio: Define o conjunto de valores possíveis ou permitidos que um campo pode ter.</a:t>
            </a:r>
            <a:endParaRPr lang="pt-BR" altLang="en-US" sz="1200"/>
          </a:p>
          <a:p>
            <a:pPr>
              <a:lnSpc>
                <a:spcPct val="135000"/>
              </a:lnSpc>
            </a:pPr>
            <a:r>
              <a:rPr lang="pt-BR" altLang="en-US" sz="1200"/>
              <a:t>Integridade de vazios: Verifica se um campo pode ou não receber valor nulo (NULL)</a:t>
            </a:r>
            <a:endParaRPr lang="pt-BR" altLang="en-US" sz="1200"/>
          </a:p>
          <a:p>
            <a:pPr>
              <a:lnSpc>
                <a:spcPct val="135000"/>
              </a:lnSpc>
            </a:pPr>
            <a:r>
              <a:rPr lang="pt-BR" altLang="en-US" sz="1200"/>
              <a:t>Integridade referencial: Uma chave estrangeira de uma relação tem que coincidir com uma chave primária da</a:t>
            </a:r>
            <a:endParaRPr lang="pt-BR" altLang="en-US" sz="1200"/>
          </a:p>
          <a:p>
            <a:pPr marL="114300" indent="353695">
              <a:lnSpc>
                <a:spcPct val="135000"/>
              </a:lnSpc>
              <a:buNone/>
            </a:pPr>
            <a:r>
              <a:rPr lang="pt-BR" altLang="en-US" sz="1200"/>
              <a:t>tabela origem a que a chave estrangeira se refere</a:t>
            </a:r>
            <a:endParaRPr lang="pt-BR" altLang="en-US" sz="1200"/>
          </a:p>
          <a:p>
            <a:pPr>
              <a:lnSpc>
                <a:spcPct val="135000"/>
              </a:lnSpc>
            </a:pPr>
            <a:r>
              <a:rPr lang="pt-BR" altLang="en-US" sz="1200"/>
              <a:t>Integridade definida pelo usuário: Permite definir regras que não se encaixam em outras categorias de</a:t>
            </a:r>
            <a:endParaRPr lang="pt-BR" altLang="en-US" sz="1200"/>
          </a:p>
          <a:p>
            <a:pPr marL="114300" indent="361950">
              <a:lnSpc>
                <a:spcPct val="135000"/>
              </a:lnSpc>
              <a:buNone/>
            </a:pPr>
            <a:r>
              <a:rPr lang="pt-BR" altLang="en-US" sz="1200"/>
              <a:t>integridade</a:t>
            </a:r>
            <a:endParaRPr lang="pt-BR"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a:xfrm>
            <a:off x="238675" y="163720"/>
            <a:ext cx="8520600" cy="572700"/>
          </a:xfrm>
        </p:spPr>
        <p:txBody>
          <a:bodyPr/>
          <a:p>
            <a:r>
              <a:rPr lang="pt-BR" altLang="en-US" sz="1600" b="1"/>
              <a:t>Exercícios</a:t>
            </a:r>
            <a:endParaRPr lang="pt-BR" altLang="en-US" sz="1600" b="1"/>
          </a:p>
        </p:txBody>
      </p:sp>
      <p:sp>
        <p:nvSpPr>
          <p:cNvPr id="5" name="Caixa de Texto 4"/>
          <p:cNvSpPr txBox="1"/>
          <p:nvPr/>
        </p:nvSpPr>
        <p:spPr>
          <a:xfrm>
            <a:off x="479425" y="831850"/>
            <a:ext cx="8458835" cy="2676525"/>
          </a:xfrm>
          <a:prstGeom prst="rect">
            <a:avLst/>
          </a:prstGeom>
          <a:noFill/>
        </p:spPr>
        <p:txBody>
          <a:bodyPr wrap="square" rtlCol="0" anchor="t">
            <a:spAutoFit/>
          </a:bodyPr>
          <a:p>
            <a:pPr algn="just"/>
            <a:r>
              <a:rPr lang="pt-BR" altLang="en-US" sz="1200"/>
              <a:t>1) Um curso de técnico de programação vai oferecer cursos de redes, programação entre outros.</a:t>
            </a:r>
            <a:endParaRPr lang="pt-BR" altLang="en-US" sz="1200"/>
          </a:p>
          <a:p>
            <a:pPr algn="just"/>
            <a:endParaRPr lang="pt-BR" altLang="en-US" sz="1200"/>
          </a:p>
          <a:p>
            <a:pPr algn="just"/>
            <a:r>
              <a:rPr lang="pt-BR" altLang="en-US" sz="1200"/>
              <a:t>As informações como nome do curso, valor e carga horaria devem ser consideradas.</a:t>
            </a:r>
            <a:endParaRPr lang="pt-BR" altLang="en-US" sz="1200"/>
          </a:p>
          <a:p>
            <a:pPr algn="just"/>
            <a:endParaRPr lang="pt-BR" altLang="en-US" sz="1200"/>
          </a:p>
          <a:p>
            <a:pPr algn="just"/>
            <a:r>
              <a:rPr lang="pt-BR" altLang="en-US" sz="1200"/>
              <a:t>O curso irá contratar diversos instrutores e alguns deles, ministram mais de um curso. Para cada</a:t>
            </a:r>
            <a:endParaRPr lang="pt-BR" altLang="en-US" sz="1200"/>
          </a:p>
          <a:p>
            <a:pPr algn="just"/>
            <a:r>
              <a:rPr lang="pt-BR" altLang="en-US" sz="1200"/>
              <a:t>um deles devemos preencher um cadastro com informações pessoais como nome, telefone, email e etc.</a:t>
            </a:r>
            <a:endParaRPr lang="pt-BR" altLang="en-US" sz="1200"/>
          </a:p>
          <a:p>
            <a:pPr algn="just"/>
            <a:r>
              <a:rPr lang="pt-BR" altLang="en-US" sz="1200"/>
              <a:t>Cada curso é ministrado por um único instrutor.</a:t>
            </a:r>
            <a:endParaRPr lang="pt-BR" altLang="en-US" sz="1200"/>
          </a:p>
          <a:p>
            <a:pPr algn="just"/>
            <a:endParaRPr lang="pt-BR" altLang="en-US" sz="1200"/>
          </a:p>
          <a:p>
            <a:pPr algn="just"/>
            <a:r>
              <a:rPr lang="pt-BR" altLang="en-US" sz="1200"/>
              <a:t>Para cada aluno inscrito há um cadastro com as informações pessoais do aluno. </a:t>
            </a:r>
            <a:endParaRPr lang="pt-BR" altLang="en-US" sz="1200"/>
          </a:p>
          <a:p>
            <a:pPr algn="just"/>
            <a:endParaRPr lang="pt-BR" altLang="en-US" sz="1200"/>
          </a:p>
          <a:p>
            <a:pPr algn="just"/>
            <a:r>
              <a:rPr lang="pt-BR" altLang="en-US" sz="1200"/>
              <a:t>Para que o aluno receba o certificado e deverá ser submetido a uma avalição onde deverá ser</a:t>
            </a:r>
            <a:endParaRPr lang="pt-BR" altLang="en-US" sz="1200"/>
          </a:p>
          <a:p>
            <a:pPr algn="just"/>
            <a:r>
              <a:rPr lang="pt-BR" altLang="en-US" sz="1200"/>
              <a:t>registrada a nota do aluno.</a:t>
            </a:r>
            <a:endParaRPr lang="pt-BR" altLang="en-US" sz="1200"/>
          </a:p>
          <a:p>
            <a:pPr algn="just"/>
            <a:endParaRPr lang="pt-BR" altLang="en-US" sz="1200"/>
          </a:p>
          <a:p>
            <a:pPr algn="just"/>
            <a:r>
              <a:rPr lang="pt-BR" altLang="en-US" sz="1200"/>
              <a:t>Construa um modelo conceitual para o contexto acima utilizando o BRModelo.</a:t>
            </a:r>
            <a:endParaRPr lang="pt-BR"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2"/>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pt-BR" altLang="en-GB" sz="2400"/>
              <a:t>Revisão aula anterior</a:t>
            </a:r>
            <a:endParaRPr lang="pt-BR" altLang="en-GB" sz="2400"/>
          </a:p>
        </p:txBody>
      </p:sp>
      <p:sp>
        <p:nvSpPr>
          <p:cNvPr id="62" name="Google Shape;62;p2"/>
          <p:cNvSpPr txBox="1"/>
          <p:nvPr>
            <p:ph type="body" idx="1"/>
          </p:nvPr>
        </p:nvSpPr>
        <p:spPr>
          <a:xfrm>
            <a:off x="311785" y="1120140"/>
            <a:ext cx="8520430" cy="217805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pt-BR" altLang="en-GB" sz="1400" b="1"/>
              <a:t>Requisitos</a:t>
            </a:r>
            <a:endParaRPr lang="pt-BR" altLang="en-GB" sz="1400" b="1"/>
          </a:p>
          <a:p>
            <a:pPr marL="114300" lvl="0" indent="0" algn="l" rtl="0">
              <a:lnSpc>
                <a:spcPct val="115000"/>
              </a:lnSpc>
              <a:spcBef>
                <a:spcPts val="0"/>
              </a:spcBef>
              <a:spcAft>
                <a:spcPts val="0"/>
              </a:spcAft>
              <a:buSzPts val="1800"/>
              <a:buNone/>
            </a:pPr>
            <a:endParaRPr lang="en-GB" sz="1400"/>
          </a:p>
          <a:p>
            <a:pPr marL="114300" lvl="0" indent="0" algn="just" rtl="0">
              <a:lnSpc>
                <a:spcPct val="115000"/>
              </a:lnSpc>
              <a:spcBef>
                <a:spcPts val="0"/>
              </a:spcBef>
              <a:spcAft>
                <a:spcPts val="0"/>
              </a:spcAft>
              <a:buSzPts val="1800"/>
              <a:buNone/>
            </a:pPr>
            <a:r>
              <a:rPr lang="en-GB" sz="1400"/>
              <a:t>Uma Escola tem várias turmas. Uma turma</a:t>
            </a:r>
            <a:r>
              <a:rPr lang="pt-BR" altLang="en-GB" sz="1400"/>
              <a:t> </a:t>
            </a:r>
            <a:r>
              <a:rPr lang="en-GB" sz="1400"/>
              <a:t>tem vários professores, sendo que um</a:t>
            </a:r>
            <a:r>
              <a:rPr lang="pt-BR" altLang="en-GB" sz="1400"/>
              <a:t> </a:t>
            </a:r>
            <a:r>
              <a:rPr lang="en-GB" sz="1400"/>
              <a:t>professor pode </a:t>
            </a:r>
            <a:r>
              <a:rPr lang="pt-BR" altLang="en-GB" sz="1400"/>
              <a:t>estar </a:t>
            </a:r>
            <a:r>
              <a:rPr lang="en-GB" sz="1400"/>
              <a:t>em mais de</a:t>
            </a:r>
            <a:r>
              <a:rPr lang="pt-BR" altLang="en-GB" sz="1400"/>
              <a:t> </a:t>
            </a:r>
            <a:r>
              <a:rPr lang="en-GB" sz="1400"/>
              <a:t>uma turma. Uma turma tem sempre aulas na</a:t>
            </a:r>
            <a:r>
              <a:rPr lang="pt-BR" altLang="en-GB" sz="1400"/>
              <a:t> </a:t>
            </a:r>
            <a:r>
              <a:rPr lang="en-GB" sz="1400"/>
              <a:t>mesma sala, mas uma sala pode estar</a:t>
            </a:r>
            <a:r>
              <a:rPr lang="pt-BR" altLang="en-GB" sz="1400"/>
              <a:t> </a:t>
            </a:r>
            <a:r>
              <a:rPr lang="en-GB" sz="1400"/>
              <a:t>associada a várias turmas. </a:t>
            </a:r>
            <a:endParaRPr lang="pt-BR" altLang="en-GB"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a:xfrm>
            <a:off x="238675" y="163720"/>
            <a:ext cx="8520600" cy="572700"/>
          </a:xfrm>
        </p:spPr>
        <p:txBody>
          <a:bodyPr/>
          <a:p>
            <a:r>
              <a:rPr lang="pt-BR" altLang="en-US" sz="1600" b="1"/>
              <a:t>Exercícios</a:t>
            </a:r>
            <a:endParaRPr lang="pt-BR" altLang="en-US" sz="1600" b="1"/>
          </a:p>
        </p:txBody>
      </p:sp>
      <p:sp>
        <p:nvSpPr>
          <p:cNvPr id="5" name="Caixa de Texto 4"/>
          <p:cNvSpPr txBox="1"/>
          <p:nvPr/>
        </p:nvSpPr>
        <p:spPr>
          <a:xfrm>
            <a:off x="479425" y="831850"/>
            <a:ext cx="8458835" cy="1938020"/>
          </a:xfrm>
          <a:prstGeom prst="rect">
            <a:avLst/>
          </a:prstGeom>
          <a:noFill/>
        </p:spPr>
        <p:txBody>
          <a:bodyPr wrap="square" rtlCol="0" anchor="t">
            <a:spAutoFit/>
          </a:bodyPr>
          <a:p>
            <a:pPr algn="just"/>
            <a:r>
              <a:rPr lang="pt-BR" altLang="en-US" sz="1200"/>
              <a:t>2) Uma empresa vende produtos de limpeza, e deseja controlar os produtos que vende, seus clientes e os pedidos. Cada produto é caracterizado por um código, nome do produto, categoria (exemplo: detergente, sabão em pó, sabonete, etc), e seu preço. A categoria é uma classificação criada pela própria empresa. A empresa possui informações sobre todos seus clientes.   Cada cliente é identificado por um código, nome, endereço, telefone, status ("bom", "médio", "ruim") e o seu limite de crédito.  Guarda-se igualmente a informação dos pedidos feitos pelos clientes. Cada pedido possui um número e a data de criação do pedido. Cada pedido pode ter vários produtos, e para cada produto, indica-se a quantidade deste pedido</a:t>
            </a:r>
            <a:endParaRPr lang="pt-BR" altLang="en-US" sz="1200"/>
          </a:p>
          <a:p>
            <a:pPr algn="just"/>
            <a:endParaRPr lang="pt-BR" altLang="en-US" sz="1200"/>
          </a:p>
          <a:p>
            <a:pPr algn="just"/>
            <a:endParaRPr lang="pt-BR" altLang="en-US" sz="1200"/>
          </a:p>
          <a:p>
            <a:pPr algn="just"/>
            <a:r>
              <a:rPr lang="pt-BR" altLang="en-US" sz="1200"/>
              <a:t>Liste as entidades, atributos e relacionamentos e monte o DER no BRModelo.</a:t>
            </a:r>
            <a:endParaRPr lang="pt-BR"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a:xfrm>
            <a:off x="238675" y="163720"/>
            <a:ext cx="8520600" cy="572700"/>
          </a:xfrm>
        </p:spPr>
        <p:txBody>
          <a:bodyPr/>
          <a:p>
            <a:r>
              <a:rPr lang="pt-BR" altLang="en-US" sz="1600" b="1"/>
              <a:t>Exercícios</a:t>
            </a:r>
            <a:endParaRPr lang="pt-BR" altLang="en-US" sz="1600" b="1"/>
          </a:p>
        </p:txBody>
      </p:sp>
      <p:sp>
        <p:nvSpPr>
          <p:cNvPr id="5" name="Caixa de Texto 4"/>
          <p:cNvSpPr txBox="1"/>
          <p:nvPr/>
        </p:nvSpPr>
        <p:spPr>
          <a:xfrm>
            <a:off x="479425" y="831850"/>
            <a:ext cx="8458835" cy="1568450"/>
          </a:xfrm>
          <a:prstGeom prst="rect">
            <a:avLst/>
          </a:prstGeom>
          <a:noFill/>
        </p:spPr>
        <p:txBody>
          <a:bodyPr wrap="square" rtlCol="0" anchor="t">
            <a:spAutoFit/>
          </a:bodyPr>
          <a:p>
            <a:pPr algn="just"/>
            <a:r>
              <a:rPr lang="pt-BR" altLang="en-US" sz="1200"/>
              <a:t>3) Crie um modelo conceitual para a seguinte situação. Em uma empresa, deseja-se manter informações sobre seus empregados (nome, sexo, matrícula, endereço). Eles, por sua vez, participam de um único departamento (código, sigla, nome). Associado a cada departamento há diversos projetos (código, nome, data de início, data de término) que são coordenados por engenheiros (CREA, nome, telefone), sendo que um projeto pode envolver mais do que um departamento e um engenheiro pode atuar em mais do que um projeto. Por fim, cada empregado (com papel de subordinado) tem um único gerente que o gerencia.</a:t>
            </a:r>
            <a:endParaRPr lang="pt-BR" altLang="en-US" sz="1200"/>
          </a:p>
          <a:p>
            <a:pPr algn="just"/>
            <a:endParaRPr lang="pt-BR" altLang="en-US" sz="1200"/>
          </a:p>
          <a:p>
            <a:pPr algn="just"/>
            <a:r>
              <a:rPr lang="pt-BR" altLang="en-US" sz="1200"/>
              <a:t>Liste as entidades, atributos e relacionamentos e monte o DER no BRModelo.</a:t>
            </a:r>
            <a:endParaRPr lang="pt-BR"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a:xfrm>
            <a:off x="238675" y="163720"/>
            <a:ext cx="8520600" cy="572700"/>
          </a:xfrm>
        </p:spPr>
        <p:txBody>
          <a:bodyPr/>
          <a:p>
            <a:r>
              <a:rPr lang="pt-BR" altLang="en-US" sz="1600" b="1"/>
              <a:t>Exercícios</a:t>
            </a:r>
            <a:endParaRPr lang="pt-BR" altLang="en-US" sz="1600" b="1"/>
          </a:p>
        </p:txBody>
      </p:sp>
      <p:sp>
        <p:nvSpPr>
          <p:cNvPr id="5" name="Caixa de Texto 4"/>
          <p:cNvSpPr txBox="1"/>
          <p:nvPr/>
        </p:nvSpPr>
        <p:spPr>
          <a:xfrm>
            <a:off x="479425" y="831850"/>
            <a:ext cx="8458835" cy="2122805"/>
          </a:xfrm>
          <a:prstGeom prst="rect">
            <a:avLst/>
          </a:prstGeom>
          <a:noFill/>
        </p:spPr>
        <p:txBody>
          <a:bodyPr wrap="square" rtlCol="0" anchor="t">
            <a:spAutoFit/>
          </a:bodyPr>
          <a:p>
            <a:pPr algn="just"/>
            <a:r>
              <a:rPr lang="pt-BR" altLang="en-US" sz="1200"/>
              <a:t>4) O TCC em curso de Sistemas de Informação necessita-se manter informações sobre as seguintes entidades:</a:t>
            </a:r>
            <a:endParaRPr lang="pt-BR" altLang="en-US" sz="1200"/>
          </a:p>
          <a:p>
            <a:pPr marL="372110" indent="-146685" algn="just">
              <a:buFont typeface="Arial" panose="020B0604020202020204" pitchFamily="34" charset="0"/>
              <a:buChar char="•"/>
            </a:pPr>
            <a:r>
              <a:rPr lang="pt-BR" altLang="en-US" sz="1200"/>
              <a:t>Orientando (aluno)</a:t>
            </a:r>
            <a:endParaRPr lang="pt-BR" altLang="en-US" sz="1200"/>
          </a:p>
          <a:p>
            <a:pPr marL="372110" indent="-146685" algn="just">
              <a:buFont typeface="Arial" panose="020B0604020202020204" pitchFamily="34" charset="0"/>
              <a:buChar char="•"/>
            </a:pPr>
            <a:r>
              <a:rPr lang="pt-BR" altLang="en-US" sz="1200"/>
              <a:t>Orientador (professor)</a:t>
            </a:r>
            <a:endParaRPr lang="pt-BR" altLang="en-US" sz="1200"/>
          </a:p>
          <a:p>
            <a:pPr marL="372110" indent="-146685" algn="just">
              <a:buFont typeface="Arial" panose="020B0604020202020204" pitchFamily="34" charset="0"/>
              <a:buChar char="•"/>
            </a:pPr>
            <a:r>
              <a:rPr lang="pt-BR" altLang="en-US" sz="1200"/>
              <a:t>Departamento de origem do professor</a:t>
            </a:r>
            <a:endParaRPr lang="pt-BR" altLang="en-US" sz="1200"/>
          </a:p>
          <a:p>
            <a:pPr marL="171450" indent="-171450" algn="just"/>
            <a:endParaRPr lang="pt-BR" altLang="en-US" sz="1200"/>
          </a:p>
          <a:p>
            <a:pPr algn="just"/>
            <a:r>
              <a:rPr lang="pt-BR" altLang="en-US" sz="1200"/>
              <a:t>Relacionamentos:</a:t>
            </a:r>
            <a:endParaRPr lang="pt-BR" altLang="en-US" sz="1200"/>
          </a:p>
          <a:p>
            <a:pPr marL="360680" indent="-171450" algn="just">
              <a:buFont typeface="Arial" panose="020B0604020202020204" pitchFamily="34" charset="0"/>
              <a:buChar char="•"/>
            </a:pPr>
            <a:r>
              <a:rPr lang="pt-BR" altLang="en-US" sz="1200"/>
              <a:t>Lotado</a:t>
            </a:r>
            <a:endParaRPr lang="pt-BR" altLang="en-US" sz="1200"/>
          </a:p>
          <a:p>
            <a:pPr marL="360680" indent="-171450" algn="just">
              <a:buFont typeface="Arial" panose="020B0604020202020204" pitchFamily="34" charset="0"/>
              <a:buChar char="•"/>
            </a:pPr>
            <a:r>
              <a:rPr lang="pt-BR" altLang="en-US" sz="1200"/>
              <a:t>Orienta</a:t>
            </a:r>
            <a:endParaRPr lang="pt-BR" altLang="en-US" sz="1200"/>
          </a:p>
          <a:p>
            <a:pPr marL="360680" indent="-171450" algn="just">
              <a:buFont typeface="Arial" panose="020B0604020202020204" pitchFamily="34" charset="0"/>
              <a:buChar char="•"/>
            </a:pPr>
            <a:r>
              <a:rPr lang="pt-BR" altLang="en-US" sz="1200"/>
              <a:t>Realiza</a:t>
            </a:r>
            <a:endParaRPr lang="pt-BR" altLang="en-US" sz="1200"/>
          </a:p>
          <a:p>
            <a:pPr marL="171450" indent="-171450" algn="just"/>
            <a:endParaRPr lang="pt-BR" altLang="en-US" sz="1200"/>
          </a:p>
          <a:p>
            <a:pPr algn="just"/>
            <a:r>
              <a:rPr lang="pt-BR" altLang="en-US" sz="1200"/>
              <a:t>Liste as entidades, atributos e relacionamentos e monte o DER no BRModelo.</a:t>
            </a:r>
            <a:endParaRPr lang="pt-BR"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a:xfrm>
            <a:off x="238675" y="163720"/>
            <a:ext cx="8520600" cy="572700"/>
          </a:xfrm>
        </p:spPr>
        <p:txBody>
          <a:bodyPr/>
          <a:p>
            <a:r>
              <a:rPr lang="pt-BR" altLang="en-US" sz="1600" b="1"/>
              <a:t>Exercícios</a:t>
            </a:r>
            <a:endParaRPr lang="pt-BR" altLang="en-US" sz="1600" b="1"/>
          </a:p>
        </p:txBody>
      </p:sp>
      <p:sp>
        <p:nvSpPr>
          <p:cNvPr id="5" name="Caixa de Texto 4"/>
          <p:cNvSpPr txBox="1"/>
          <p:nvPr/>
        </p:nvSpPr>
        <p:spPr>
          <a:xfrm>
            <a:off x="479425" y="831850"/>
            <a:ext cx="8458835" cy="1198880"/>
          </a:xfrm>
          <a:prstGeom prst="rect">
            <a:avLst/>
          </a:prstGeom>
          <a:noFill/>
        </p:spPr>
        <p:txBody>
          <a:bodyPr wrap="square" rtlCol="0" anchor="t">
            <a:spAutoFit/>
          </a:bodyPr>
          <a:p>
            <a:pPr algn="just"/>
            <a:r>
              <a:rPr lang="pt-BR" altLang="en-US" sz="1200"/>
              <a:t>5) Uma empresa efetua sua compra de materiais de fornecedores.  Os fornecedores podem ser pessoas físicas ou jurídicas.</a:t>
            </a:r>
            <a:endParaRPr lang="pt-BR" altLang="en-US" sz="1200"/>
          </a:p>
          <a:p>
            <a:pPr algn="just"/>
            <a:endParaRPr lang="pt-BR" altLang="en-US" sz="1200"/>
          </a:p>
          <a:p>
            <a:pPr algn="just"/>
            <a:endParaRPr lang="pt-BR" altLang="en-US" sz="1200"/>
          </a:p>
          <a:p>
            <a:pPr algn="just"/>
            <a:r>
              <a:rPr lang="pt-BR" altLang="en-US" sz="1200">
                <a:sym typeface="+mn-ea"/>
              </a:rPr>
              <a:t>Liste as entidades, atributos e relacionamentos e monte o DER no BRModelo.</a:t>
            </a:r>
            <a:endParaRPr lang="pt-BR" altLang="en-US" sz="1200"/>
          </a:p>
          <a:p>
            <a:pPr algn="just"/>
            <a:r>
              <a:rPr lang="pt-BR" altLang="en-US" sz="1200"/>
              <a:t>	</a:t>
            </a:r>
            <a:endParaRPr lang="pt-BR"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2"/>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pt-BR" altLang="en-GB" sz="2400"/>
              <a:t>Revisão aula anterior</a:t>
            </a:r>
            <a:endParaRPr lang="pt-BR" altLang="en-GB" sz="2400"/>
          </a:p>
        </p:txBody>
      </p:sp>
      <p:sp>
        <p:nvSpPr>
          <p:cNvPr id="62" name="Google Shape;62;p2"/>
          <p:cNvSpPr txBox="1"/>
          <p:nvPr>
            <p:ph type="body" idx="1"/>
          </p:nvPr>
        </p:nvSpPr>
        <p:spPr>
          <a:xfrm>
            <a:off x="311785" y="1120140"/>
            <a:ext cx="8520430" cy="217805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pt-BR" altLang="en-GB" sz="1400" b="1"/>
              <a:t>Liste das entidades encontradas</a:t>
            </a:r>
            <a:endParaRPr lang="pt-BR" altLang="en-GB" sz="1400" b="1"/>
          </a:p>
          <a:p>
            <a:pPr marL="114300" lvl="0" indent="0" algn="l" rtl="0">
              <a:lnSpc>
                <a:spcPct val="115000"/>
              </a:lnSpc>
              <a:spcBef>
                <a:spcPts val="0"/>
              </a:spcBef>
              <a:spcAft>
                <a:spcPts val="0"/>
              </a:spcAft>
              <a:buSzPts val="1800"/>
              <a:buNone/>
            </a:pPr>
            <a:endParaRPr lang="pt-BR" altLang="en-GB" sz="1400" b="1"/>
          </a:p>
          <a:p>
            <a:pPr lvl="0" algn="l" rtl="0">
              <a:lnSpc>
                <a:spcPct val="115000"/>
              </a:lnSpc>
              <a:spcBef>
                <a:spcPts val="0"/>
              </a:spcBef>
              <a:spcAft>
                <a:spcPts val="0"/>
              </a:spcAft>
              <a:buSzPts val="1800"/>
            </a:pPr>
            <a:r>
              <a:rPr lang="pt-BR" altLang="en-GB" sz="1400"/>
              <a:t>Escola</a:t>
            </a:r>
            <a:endParaRPr lang="pt-BR" altLang="en-GB" sz="1400"/>
          </a:p>
          <a:p>
            <a:pPr lvl="0" algn="l" rtl="0">
              <a:lnSpc>
                <a:spcPct val="115000"/>
              </a:lnSpc>
              <a:spcBef>
                <a:spcPts val="0"/>
              </a:spcBef>
              <a:spcAft>
                <a:spcPts val="0"/>
              </a:spcAft>
              <a:buSzPts val="1800"/>
            </a:pPr>
            <a:r>
              <a:rPr lang="pt-BR" altLang="en-GB" sz="1400"/>
              <a:t>Turma</a:t>
            </a:r>
            <a:endParaRPr lang="pt-BR" altLang="en-GB" sz="1400"/>
          </a:p>
          <a:p>
            <a:pPr lvl="0" algn="l" rtl="0">
              <a:lnSpc>
                <a:spcPct val="115000"/>
              </a:lnSpc>
              <a:spcBef>
                <a:spcPts val="0"/>
              </a:spcBef>
              <a:spcAft>
                <a:spcPts val="0"/>
              </a:spcAft>
              <a:buSzPts val="1800"/>
            </a:pPr>
            <a:r>
              <a:rPr lang="pt-BR" altLang="en-GB" sz="1400"/>
              <a:t>Professor</a:t>
            </a:r>
            <a:endParaRPr lang="pt-BR" altLang="en-GB" sz="1400"/>
          </a:p>
          <a:p>
            <a:pPr lvl="0" algn="l" rtl="0">
              <a:lnSpc>
                <a:spcPct val="115000"/>
              </a:lnSpc>
              <a:spcBef>
                <a:spcPts val="0"/>
              </a:spcBef>
              <a:spcAft>
                <a:spcPts val="0"/>
              </a:spcAft>
              <a:buSzPts val="1800"/>
            </a:pPr>
            <a:r>
              <a:rPr lang="pt-BR" altLang="en-GB" sz="1400"/>
              <a:t>Aula</a:t>
            </a:r>
            <a:endParaRPr lang="pt-BR" altLang="en-GB" sz="1400"/>
          </a:p>
          <a:p>
            <a:pPr lvl="0" algn="l" rtl="0">
              <a:lnSpc>
                <a:spcPct val="115000"/>
              </a:lnSpc>
              <a:spcBef>
                <a:spcPts val="0"/>
              </a:spcBef>
              <a:spcAft>
                <a:spcPts val="0"/>
              </a:spcAft>
              <a:buSzPts val="1800"/>
            </a:pPr>
            <a:r>
              <a:rPr lang="pt-BR" altLang="en-GB" sz="1400"/>
              <a:t>Sala</a:t>
            </a:r>
            <a:endParaRPr lang="pt-BR" altLang="en-GB"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2"/>
          <p:cNvSpPr txBox="1"/>
          <p:nvPr>
            <p:ph type="title"/>
          </p:nvPr>
        </p:nvSpPr>
        <p:spPr>
          <a:xfrm>
            <a:off x="311700" y="27103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pt-BR" altLang="en-GB" sz="2400"/>
              <a:t>Revisão aula anterior</a:t>
            </a:r>
            <a:endParaRPr lang="pt-BR" altLang="en-GB" sz="2400"/>
          </a:p>
        </p:txBody>
      </p:sp>
      <p:sp>
        <p:nvSpPr>
          <p:cNvPr id="62" name="Google Shape;62;p2"/>
          <p:cNvSpPr txBox="1"/>
          <p:nvPr>
            <p:ph type="body" idx="1"/>
          </p:nvPr>
        </p:nvSpPr>
        <p:spPr>
          <a:xfrm>
            <a:off x="311785" y="843915"/>
            <a:ext cx="8520430" cy="50165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pt-BR" altLang="en-GB" sz="1400" b="1"/>
              <a:t>Desenvolvendo o DER com seus atributos e relacionamentos</a:t>
            </a:r>
            <a:endParaRPr lang="pt-BR" altLang="en-GB" sz="1400"/>
          </a:p>
        </p:txBody>
      </p:sp>
      <p:pic>
        <p:nvPicPr>
          <p:cNvPr id="2" name="Imagem 1"/>
          <p:cNvPicPr>
            <a:picLocks noChangeAspect="1"/>
          </p:cNvPicPr>
          <p:nvPr/>
        </p:nvPicPr>
        <p:blipFill>
          <a:blip r:embed="rId1"/>
          <a:stretch>
            <a:fillRect/>
          </a:stretch>
        </p:blipFill>
        <p:spPr>
          <a:xfrm>
            <a:off x="1300480" y="1258570"/>
            <a:ext cx="5657850" cy="37344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2"/>
          <p:cNvSpPr txBox="1"/>
          <p:nvPr>
            <p:ph type="title"/>
          </p:nvPr>
        </p:nvSpPr>
        <p:spPr>
          <a:xfrm>
            <a:off x="311700" y="27103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pt-BR" altLang="en-GB" sz="2400" b="1">
                <a:sym typeface="+mn-ea"/>
              </a:rPr>
              <a:t>Modelo Relacional</a:t>
            </a:r>
            <a:endParaRPr lang="pt-BR" altLang="en-GB" sz="2400"/>
          </a:p>
        </p:txBody>
      </p:sp>
      <p:sp>
        <p:nvSpPr>
          <p:cNvPr id="62" name="Google Shape;62;p2"/>
          <p:cNvSpPr txBox="1"/>
          <p:nvPr>
            <p:ph type="body" idx="1"/>
          </p:nvPr>
        </p:nvSpPr>
        <p:spPr>
          <a:xfrm>
            <a:off x="311785" y="843915"/>
            <a:ext cx="8520430" cy="346837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pt-BR" altLang="en-GB" sz="1400" b="1"/>
              <a:t>● </a:t>
            </a:r>
            <a:r>
              <a:rPr lang="pt-BR" altLang="en-GB" sz="1400"/>
              <a:t>Surgiu em 1970 pelo pesquisador da IBM, E. Codd</a:t>
            </a:r>
            <a:endParaRPr lang="pt-BR" altLang="en-GB" sz="1400"/>
          </a:p>
          <a:p>
            <a:pPr marL="114300" lvl="0" indent="0" algn="l" rtl="0">
              <a:lnSpc>
                <a:spcPct val="115000"/>
              </a:lnSpc>
              <a:spcBef>
                <a:spcPts val="0"/>
              </a:spcBef>
              <a:spcAft>
                <a:spcPts val="0"/>
              </a:spcAft>
              <a:buSzPts val="1800"/>
              <a:buNone/>
            </a:pPr>
            <a:r>
              <a:rPr lang="pt-BR" altLang="en-GB" sz="1400"/>
              <a:t>● Dados são organizados em tabelas</a:t>
            </a:r>
            <a:endParaRPr lang="pt-BR" altLang="en-GB" sz="1400"/>
          </a:p>
          <a:p>
            <a:pPr marL="114300" lvl="0" indent="0" algn="l" rtl="0">
              <a:lnSpc>
                <a:spcPct val="115000"/>
              </a:lnSpc>
              <a:spcBef>
                <a:spcPts val="0"/>
              </a:spcBef>
              <a:spcAft>
                <a:spcPts val="0"/>
              </a:spcAft>
              <a:buSzPts val="1800"/>
              <a:buNone/>
            </a:pPr>
            <a:endParaRPr lang="pt-BR" altLang="en-GB" sz="1400"/>
          </a:p>
          <a:p>
            <a:pPr marL="114300" lvl="0" indent="0" algn="l" rtl="0">
              <a:lnSpc>
                <a:spcPct val="115000"/>
              </a:lnSpc>
              <a:spcBef>
                <a:spcPts val="0"/>
              </a:spcBef>
              <a:spcAft>
                <a:spcPts val="0"/>
              </a:spcAft>
              <a:buSzPts val="1800"/>
              <a:buNone/>
            </a:pPr>
            <a:r>
              <a:rPr lang="pt-BR" altLang="en-GB" sz="1400"/>
              <a:t>● Tabela: estrutura básica que armazena os dados</a:t>
            </a:r>
            <a:endParaRPr lang="pt-BR" altLang="en-GB" sz="1400"/>
          </a:p>
          <a:p>
            <a:pPr marL="114300" lvl="0" indent="0" algn="l" rtl="0">
              <a:lnSpc>
                <a:spcPct val="115000"/>
              </a:lnSpc>
              <a:spcBef>
                <a:spcPts val="0"/>
              </a:spcBef>
              <a:spcAft>
                <a:spcPts val="0"/>
              </a:spcAft>
              <a:buSzPts val="1800"/>
              <a:buNone/>
            </a:pPr>
            <a:r>
              <a:rPr lang="pt-BR" altLang="en-GB" sz="1400"/>
              <a:t>● Tupla: linha/registro que define a ocorrência de uma entidade</a:t>
            </a:r>
            <a:endParaRPr lang="pt-BR" altLang="en-GB" sz="1400"/>
          </a:p>
          <a:p>
            <a:pPr marL="114300" lvl="0" indent="0" algn="l" rtl="0">
              <a:lnSpc>
                <a:spcPct val="115000"/>
              </a:lnSpc>
              <a:spcBef>
                <a:spcPts val="0"/>
              </a:spcBef>
              <a:spcAft>
                <a:spcPts val="0"/>
              </a:spcAft>
              <a:buSzPts val="1800"/>
              <a:buNone/>
            </a:pPr>
            <a:endParaRPr lang="pt-BR" altLang="en-GB" sz="1400"/>
          </a:p>
          <a:p>
            <a:pPr marL="114300" lvl="0" indent="0" algn="l" rtl="0">
              <a:lnSpc>
                <a:spcPct val="115000"/>
              </a:lnSpc>
              <a:spcBef>
                <a:spcPts val="0"/>
              </a:spcBef>
              <a:spcAft>
                <a:spcPts val="0"/>
              </a:spcAft>
              <a:buSzPts val="1800"/>
              <a:buNone/>
            </a:pPr>
            <a:r>
              <a:rPr lang="pt-BR" altLang="en-GB" sz="1400"/>
              <a:t>● Colunas: armazena um tipo de dado na tabela - pode ser nulo</a:t>
            </a:r>
            <a:endParaRPr lang="pt-BR" altLang="en-GB" sz="1400"/>
          </a:p>
          <a:p>
            <a:pPr marL="114300" lvl="0" indent="0" algn="l" rtl="0">
              <a:lnSpc>
                <a:spcPct val="115000"/>
              </a:lnSpc>
              <a:spcBef>
                <a:spcPts val="0"/>
              </a:spcBef>
              <a:spcAft>
                <a:spcPts val="0"/>
              </a:spcAft>
              <a:buSzPts val="1800"/>
              <a:buNone/>
            </a:pPr>
            <a:r>
              <a:rPr lang="pt-BR" altLang="en-GB" sz="1400"/>
              <a:t>○ Chave primária (PK): identifica um registro de forma única</a:t>
            </a:r>
            <a:endParaRPr lang="pt-BR" altLang="en-GB" sz="1400"/>
          </a:p>
          <a:p>
            <a:pPr marL="114300" lvl="0" indent="0" algn="l" rtl="0">
              <a:lnSpc>
                <a:spcPct val="115000"/>
              </a:lnSpc>
              <a:spcBef>
                <a:spcPts val="0"/>
              </a:spcBef>
              <a:spcAft>
                <a:spcPts val="0"/>
              </a:spcAft>
              <a:buSzPts val="1800"/>
              <a:buNone/>
            </a:pPr>
            <a:endParaRPr lang="pt-BR" altLang="en-GB" sz="1400"/>
          </a:p>
          <a:p>
            <a:pPr marL="114300" lvl="0" indent="0" algn="l" rtl="0">
              <a:lnSpc>
                <a:spcPct val="115000"/>
              </a:lnSpc>
              <a:spcBef>
                <a:spcPts val="0"/>
              </a:spcBef>
              <a:spcAft>
                <a:spcPts val="0"/>
              </a:spcAft>
              <a:buSzPts val="1800"/>
              <a:buNone/>
            </a:pPr>
            <a:r>
              <a:rPr lang="pt-BR" altLang="en-GB" sz="1400"/>
              <a:t>● Relacionamento: associação entre as tabelas </a:t>
            </a:r>
            <a:endParaRPr lang="pt-BR" altLang="en-GB" sz="1400"/>
          </a:p>
          <a:p>
            <a:pPr marL="114300" lvl="0" indent="0" algn="l" rtl="0">
              <a:lnSpc>
                <a:spcPct val="115000"/>
              </a:lnSpc>
              <a:spcBef>
                <a:spcPts val="0"/>
              </a:spcBef>
              <a:spcAft>
                <a:spcPts val="0"/>
              </a:spcAft>
              <a:buSzPts val="1800"/>
              <a:buNone/>
            </a:pPr>
            <a:r>
              <a:rPr lang="pt-BR" altLang="en-GB" sz="1400"/>
              <a:t>○ Chave estrangeira (FK): define como as tabelas se relacionam de fato</a:t>
            </a:r>
            <a:endParaRPr lang="pt-BR" altLang="en-GB" sz="1400"/>
          </a:p>
          <a:p>
            <a:pPr marL="114300" lvl="0" indent="154940" algn="l" rtl="0">
              <a:lnSpc>
                <a:spcPct val="115000"/>
              </a:lnSpc>
              <a:spcBef>
                <a:spcPts val="0"/>
              </a:spcBef>
              <a:spcAft>
                <a:spcPts val="0"/>
              </a:spcAft>
              <a:buSzPts val="1800"/>
              <a:buNone/>
            </a:pPr>
            <a:r>
              <a:rPr lang="pt-BR" altLang="en-GB" sz="1400"/>
              <a:t>Uma FK faz referência a uma PK de outra tabela</a:t>
            </a:r>
            <a:endParaRPr lang="pt-BR" altLang="en-GB"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2"/>
          <p:cNvSpPr txBox="1"/>
          <p:nvPr>
            <p:ph type="title"/>
          </p:nvPr>
        </p:nvSpPr>
        <p:spPr>
          <a:xfrm>
            <a:off x="311700" y="27103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pt-BR" altLang="en-GB" sz="2400" b="1">
                <a:sym typeface="+mn-ea"/>
              </a:rPr>
              <a:t>Modelo Relacional</a:t>
            </a:r>
            <a:endParaRPr lang="pt-BR" altLang="en-GB" sz="2400"/>
          </a:p>
        </p:txBody>
      </p:sp>
      <p:sp>
        <p:nvSpPr>
          <p:cNvPr id="62" name="Google Shape;62;p2"/>
          <p:cNvSpPr txBox="1"/>
          <p:nvPr>
            <p:ph type="body" idx="1"/>
          </p:nvPr>
        </p:nvSpPr>
        <p:spPr>
          <a:xfrm>
            <a:off x="247650" y="843915"/>
            <a:ext cx="8751570" cy="3893185"/>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pt-BR" altLang="en-GB" sz="1400" b="1"/>
              <a:t>Atributos</a:t>
            </a:r>
            <a:endParaRPr lang="pt-BR" altLang="en-GB" sz="1400" b="1"/>
          </a:p>
          <a:p>
            <a:pPr marL="114300" lvl="0" indent="0" algn="l" rtl="0">
              <a:lnSpc>
                <a:spcPct val="115000"/>
              </a:lnSpc>
              <a:spcBef>
                <a:spcPts val="0"/>
              </a:spcBef>
              <a:spcAft>
                <a:spcPts val="0"/>
              </a:spcAft>
              <a:buSzPts val="1800"/>
              <a:buNone/>
            </a:pPr>
            <a:endParaRPr lang="pt-BR" altLang="en-GB" sz="1400"/>
          </a:p>
          <a:p>
            <a:pPr marL="114300" lvl="0" indent="0" algn="just" rtl="0">
              <a:lnSpc>
                <a:spcPct val="115000"/>
              </a:lnSpc>
              <a:spcBef>
                <a:spcPts val="0"/>
              </a:spcBef>
              <a:spcAft>
                <a:spcPts val="0"/>
              </a:spcAft>
              <a:buSzPts val="1800"/>
              <a:buNone/>
            </a:pPr>
            <a:r>
              <a:rPr lang="pt-BR" altLang="en-GB" sz="1000"/>
              <a:t> </a:t>
            </a:r>
            <a:r>
              <a:rPr lang="pt-BR" altLang="en-GB" sz="1000" b="1"/>
              <a:t>Atributos Simples</a:t>
            </a:r>
            <a:r>
              <a:rPr lang="pt-BR" altLang="en-GB" sz="1000"/>
              <a:t>:  A maioria dos atributos serão simples, recebe um valor único como nome, identidade, email por exemplo e não é um atributo chave.</a:t>
            </a:r>
            <a:endParaRPr lang="pt-BR" altLang="en-GB" sz="1000"/>
          </a:p>
          <a:p>
            <a:pPr marL="114300" lvl="0" indent="0" algn="l" rtl="0">
              <a:lnSpc>
                <a:spcPct val="115000"/>
              </a:lnSpc>
              <a:spcBef>
                <a:spcPts val="0"/>
              </a:spcBef>
              <a:spcAft>
                <a:spcPts val="0"/>
              </a:spcAft>
              <a:buSzPts val="1800"/>
              <a:buNone/>
            </a:pPr>
            <a:endParaRPr lang="pt-BR" altLang="en-GB" sz="1000"/>
          </a:p>
          <a:p>
            <a:pPr marL="114300" lvl="0" indent="0" algn="just" rtl="0">
              <a:lnSpc>
                <a:spcPct val="115000"/>
              </a:lnSpc>
              <a:spcBef>
                <a:spcPts val="0"/>
              </a:spcBef>
              <a:spcAft>
                <a:spcPts val="0"/>
              </a:spcAft>
              <a:buSzPts val="1800"/>
              <a:buNone/>
            </a:pPr>
            <a:r>
              <a:rPr lang="pt-BR" altLang="en-GB" sz="1000" b="1"/>
              <a:t>Atributos Compostos</a:t>
            </a:r>
            <a:r>
              <a:rPr lang="pt-BR" altLang="en-GB" sz="1000"/>
              <a:t>: Podem ser divididos em várias partes com significados independentes. O atributo endereço, por exemplo, pode ser dividido em rua, número e bairro.</a:t>
            </a:r>
            <a:endParaRPr lang="pt-BR" altLang="en-GB" sz="1000"/>
          </a:p>
          <a:p>
            <a:pPr marL="114300" lvl="0" indent="0" algn="l" rtl="0">
              <a:lnSpc>
                <a:spcPct val="115000"/>
              </a:lnSpc>
              <a:spcBef>
                <a:spcPts val="0"/>
              </a:spcBef>
              <a:spcAft>
                <a:spcPts val="0"/>
              </a:spcAft>
              <a:buSzPts val="1800"/>
              <a:buNone/>
            </a:pPr>
            <a:endParaRPr lang="pt-BR" altLang="en-GB" sz="1000"/>
          </a:p>
          <a:p>
            <a:pPr marL="114300" lvl="0" indent="0" algn="just" rtl="0">
              <a:lnSpc>
                <a:spcPct val="115000"/>
              </a:lnSpc>
              <a:spcBef>
                <a:spcPts val="0"/>
              </a:spcBef>
              <a:spcAft>
                <a:spcPts val="0"/>
              </a:spcAft>
              <a:buSzPts val="1800"/>
              <a:buNone/>
            </a:pPr>
            <a:r>
              <a:rPr lang="pt-BR" altLang="en-GB" sz="1000" b="1"/>
              <a:t>Atributos Monovalorados</a:t>
            </a:r>
            <a:r>
              <a:rPr lang="pt-BR" altLang="en-GB" sz="1000"/>
              <a:t>: São aqueles que possuem apenas um valor para aquela entidade. O atributo número da casa, por exemplo, só pode receber um valor.</a:t>
            </a:r>
            <a:endParaRPr lang="pt-BR" altLang="en-GB" sz="1000"/>
          </a:p>
          <a:p>
            <a:pPr marL="114300" lvl="0" indent="0" algn="l" rtl="0">
              <a:lnSpc>
                <a:spcPct val="115000"/>
              </a:lnSpc>
              <a:spcBef>
                <a:spcPts val="0"/>
              </a:spcBef>
              <a:spcAft>
                <a:spcPts val="0"/>
              </a:spcAft>
              <a:buSzPts val="1800"/>
              <a:buNone/>
            </a:pPr>
            <a:endParaRPr lang="pt-BR" altLang="en-GB" sz="1000"/>
          </a:p>
          <a:p>
            <a:pPr marL="114300" lvl="0" indent="0" algn="just" rtl="0">
              <a:lnSpc>
                <a:spcPct val="115000"/>
              </a:lnSpc>
              <a:spcBef>
                <a:spcPts val="0"/>
              </a:spcBef>
              <a:spcAft>
                <a:spcPts val="0"/>
              </a:spcAft>
              <a:buSzPts val="1800"/>
              <a:buNone/>
            </a:pPr>
            <a:r>
              <a:rPr lang="pt-BR" altLang="en-GB" sz="1000" b="1"/>
              <a:t>Atributos Multivalorados</a:t>
            </a:r>
            <a:r>
              <a:rPr lang="pt-BR" altLang="en-GB" sz="1000"/>
              <a:t>: podem assumir diversos valores. Como por exemplo, o atributo telefone que pode assumir diversos valores.</a:t>
            </a:r>
            <a:endParaRPr lang="pt-BR" altLang="en-GB" sz="1000"/>
          </a:p>
          <a:p>
            <a:pPr marL="114300" lvl="0" indent="0" algn="l" rtl="0">
              <a:lnSpc>
                <a:spcPct val="115000"/>
              </a:lnSpc>
              <a:spcBef>
                <a:spcPts val="0"/>
              </a:spcBef>
              <a:spcAft>
                <a:spcPts val="0"/>
              </a:spcAft>
              <a:buSzPts val="1800"/>
              <a:buNone/>
            </a:pPr>
            <a:endParaRPr lang="pt-BR" altLang="en-GB" sz="1000"/>
          </a:p>
          <a:p>
            <a:pPr marL="114300" lvl="0" indent="0" algn="just" rtl="0">
              <a:lnSpc>
                <a:spcPct val="115000"/>
              </a:lnSpc>
              <a:spcBef>
                <a:spcPts val="0"/>
              </a:spcBef>
              <a:spcAft>
                <a:spcPts val="0"/>
              </a:spcAft>
              <a:buSzPts val="1800"/>
              <a:buNone/>
            </a:pPr>
            <a:r>
              <a:rPr lang="pt-BR" altLang="en-GB" sz="1000" b="1"/>
              <a:t>Atributos Derivados</a:t>
            </a:r>
            <a:r>
              <a:rPr lang="pt-BR" altLang="en-GB" sz="1000"/>
              <a:t>: Em alguns casos, dois ou mais atributos estão relacionados, por exemplo, a idade e data de nascimento. Podemos determinar a sua idade por meio da data de nascimento e da data atual. Atributos como a idade são chamados de atributos derivados.</a:t>
            </a:r>
            <a:endParaRPr lang="pt-BR" altLang="en-GB" sz="1000"/>
          </a:p>
          <a:p>
            <a:pPr marL="114300" lvl="0" indent="0" algn="l" rtl="0">
              <a:lnSpc>
                <a:spcPct val="115000"/>
              </a:lnSpc>
              <a:spcBef>
                <a:spcPts val="0"/>
              </a:spcBef>
              <a:spcAft>
                <a:spcPts val="0"/>
              </a:spcAft>
              <a:buSzPts val="1800"/>
              <a:buNone/>
            </a:pPr>
            <a:endParaRPr lang="pt-BR" altLang="en-GB" sz="1000"/>
          </a:p>
          <a:p>
            <a:pPr marL="114300" lvl="0" indent="0" algn="l" rtl="0">
              <a:lnSpc>
                <a:spcPct val="115000"/>
              </a:lnSpc>
              <a:spcBef>
                <a:spcPts val="0"/>
              </a:spcBef>
              <a:spcAft>
                <a:spcPts val="0"/>
              </a:spcAft>
              <a:buSzPts val="1800"/>
              <a:buNone/>
            </a:pPr>
            <a:r>
              <a:rPr lang="pt-BR" altLang="en-GB" sz="1000" b="1"/>
              <a:t>Atributo Chave</a:t>
            </a:r>
            <a:r>
              <a:rPr lang="pt-BR" altLang="en-GB" sz="1000"/>
              <a:t>: Tipo de atributo cujos valores são distintos para cada entidade em um conjunto de entidades. O RG de um funcionário, por exemplo, constitui um atributo-chave para o tipo de entidades FUNCIONÁRIO. Algumas vezes, um conjunto de atributos pode formar uma chave. Mais do que isso, alguns tipos de entidades podem ter mais que um atributo-chave.</a:t>
            </a:r>
            <a:endParaRPr lang="pt-BR" altLang="en-GB"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2"/>
          <p:cNvSpPr txBox="1"/>
          <p:nvPr>
            <p:ph type="title"/>
          </p:nvPr>
        </p:nvSpPr>
        <p:spPr>
          <a:xfrm>
            <a:off x="311700" y="27103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pt-BR" altLang="en-GB" sz="2400" b="1">
                <a:sym typeface="+mn-ea"/>
              </a:rPr>
              <a:t>Modelo Relacional</a:t>
            </a:r>
            <a:endParaRPr lang="pt-BR" altLang="en-GB" sz="2400"/>
          </a:p>
        </p:txBody>
      </p:sp>
      <p:sp>
        <p:nvSpPr>
          <p:cNvPr id="62" name="Google Shape;62;p2"/>
          <p:cNvSpPr txBox="1"/>
          <p:nvPr>
            <p:ph type="body" idx="1"/>
          </p:nvPr>
        </p:nvSpPr>
        <p:spPr>
          <a:xfrm>
            <a:off x="247650" y="843915"/>
            <a:ext cx="8751570" cy="3893185"/>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pt-BR" altLang="en-GB" sz="1400" b="1"/>
              <a:t>Atributos</a:t>
            </a:r>
            <a:endParaRPr lang="pt-BR" altLang="en-GB" sz="1400" b="1"/>
          </a:p>
          <a:p>
            <a:pPr marL="114300" lvl="0" indent="0" algn="l" rtl="0">
              <a:lnSpc>
                <a:spcPct val="115000"/>
              </a:lnSpc>
              <a:spcBef>
                <a:spcPts val="0"/>
              </a:spcBef>
              <a:spcAft>
                <a:spcPts val="0"/>
              </a:spcAft>
              <a:buSzPts val="1800"/>
              <a:buNone/>
            </a:pPr>
            <a:endParaRPr lang="pt-BR" altLang="en-GB" sz="1400"/>
          </a:p>
          <a:p>
            <a:pPr marL="114300" lvl="0" indent="0" algn="just" rtl="0">
              <a:lnSpc>
                <a:spcPct val="115000"/>
              </a:lnSpc>
              <a:spcBef>
                <a:spcPts val="0"/>
              </a:spcBef>
              <a:spcAft>
                <a:spcPts val="0"/>
              </a:spcAft>
              <a:buSzPts val="1800"/>
              <a:buNone/>
            </a:pPr>
            <a:r>
              <a:rPr lang="pt-BR" altLang="en-GB" sz="1000"/>
              <a:t> </a:t>
            </a:r>
            <a:r>
              <a:rPr lang="pt-BR" altLang="en-GB" sz="1000" b="1"/>
              <a:t>Atributos Simples</a:t>
            </a:r>
            <a:r>
              <a:rPr lang="pt-BR" altLang="en-GB" sz="1000"/>
              <a:t>:  A maioria dos atributos serão simples, recebe um valor único como nome, identidade, email por exemplo e não é um atributo chave.</a:t>
            </a:r>
            <a:endParaRPr lang="pt-BR" altLang="en-GB" sz="1000"/>
          </a:p>
          <a:p>
            <a:pPr marL="114300" lvl="0" indent="0" algn="l" rtl="0">
              <a:lnSpc>
                <a:spcPct val="115000"/>
              </a:lnSpc>
              <a:spcBef>
                <a:spcPts val="0"/>
              </a:spcBef>
              <a:spcAft>
                <a:spcPts val="0"/>
              </a:spcAft>
              <a:buSzPts val="1800"/>
              <a:buNone/>
            </a:pPr>
            <a:endParaRPr lang="pt-BR" altLang="en-GB" sz="1000"/>
          </a:p>
          <a:p>
            <a:pPr marL="114300" lvl="0" indent="0" algn="just" rtl="0">
              <a:lnSpc>
                <a:spcPct val="115000"/>
              </a:lnSpc>
              <a:spcBef>
                <a:spcPts val="0"/>
              </a:spcBef>
              <a:spcAft>
                <a:spcPts val="0"/>
              </a:spcAft>
              <a:buSzPts val="1800"/>
              <a:buNone/>
            </a:pPr>
            <a:r>
              <a:rPr lang="pt-BR" altLang="en-GB" sz="1000" b="1"/>
              <a:t>Atributos Compostos</a:t>
            </a:r>
            <a:r>
              <a:rPr lang="pt-BR" altLang="en-GB" sz="1000"/>
              <a:t>: Podem ser divididos em várias partes com significados independentes. O atributo endereço, por exemplo, pode ser dividido em rua, número e bairro.</a:t>
            </a:r>
            <a:endParaRPr lang="pt-BR" altLang="en-GB" sz="1000"/>
          </a:p>
          <a:p>
            <a:pPr marL="114300" lvl="0" indent="0" algn="l" rtl="0">
              <a:lnSpc>
                <a:spcPct val="115000"/>
              </a:lnSpc>
              <a:spcBef>
                <a:spcPts val="0"/>
              </a:spcBef>
              <a:spcAft>
                <a:spcPts val="0"/>
              </a:spcAft>
              <a:buSzPts val="1800"/>
              <a:buNone/>
            </a:pPr>
            <a:endParaRPr lang="pt-BR" altLang="en-GB" sz="1000"/>
          </a:p>
          <a:p>
            <a:pPr marL="114300" lvl="0" indent="0" algn="just" rtl="0">
              <a:lnSpc>
                <a:spcPct val="115000"/>
              </a:lnSpc>
              <a:spcBef>
                <a:spcPts val="0"/>
              </a:spcBef>
              <a:spcAft>
                <a:spcPts val="0"/>
              </a:spcAft>
              <a:buSzPts val="1800"/>
              <a:buNone/>
            </a:pPr>
            <a:r>
              <a:rPr lang="pt-BR" altLang="en-GB" sz="1000" b="1"/>
              <a:t>Atributos Monovalorados</a:t>
            </a:r>
            <a:r>
              <a:rPr lang="pt-BR" altLang="en-GB" sz="1000"/>
              <a:t>: São aqueles que possuem apenas um valor para aquela entidade. O atributo número da casa, por exemplo, só pode receber um valor.</a:t>
            </a:r>
            <a:endParaRPr lang="pt-BR" altLang="en-GB" sz="1000"/>
          </a:p>
          <a:p>
            <a:pPr marL="114300" lvl="0" indent="0" algn="l" rtl="0">
              <a:lnSpc>
                <a:spcPct val="115000"/>
              </a:lnSpc>
              <a:spcBef>
                <a:spcPts val="0"/>
              </a:spcBef>
              <a:spcAft>
                <a:spcPts val="0"/>
              </a:spcAft>
              <a:buSzPts val="1800"/>
              <a:buNone/>
            </a:pPr>
            <a:endParaRPr lang="pt-BR" altLang="en-GB" sz="1000"/>
          </a:p>
          <a:p>
            <a:pPr marL="114300" lvl="0" indent="0" algn="just" rtl="0">
              <a:lnSpc>
                <a:spcPct val="115000"/>
              </a:lnSpc>
              <a:spcBef>
                <a:spcPts val="0"/>
              </a:spcBef>
              <a:spcAft>
                <a:spcPts val="0"/>
              </a:spcAft>
              <a:buSzPts val="1800"/>
              <a:buNone/>
            </a:pPr>
            <a:r>
              <a:rPr lang="pt-BR" altLang="en-GB" sz="1000" b="1"/>
              <a:t>Atributos Multivalorados</a:t>
            </a:r>
            <a:r>
              <a:rPr lang="pt-BR" altLang="en-GB" sz="1000"/>
              <a:t>: podem assumir diversos valores. Como por exemplo, o atributo telefone que pode assumir diversos valores.</a:t>
            </a:r>
            <a:endParaRPr lang="pt-BR" altLang="en-GB" sz="1000"/>
          </a:p>
          <a:p>
            <a:pPr marL="114300" lvl="0" indent="0" algn="l" rtl="0">
              <a:lnSpc>
                <a:spcPct val="115000"/>
              </a:lnSpc>
              <a:spcBef>
                <a:spcPts val="0"/>
              </a:spcBef>
              <a:spcAft>
                <a:spcPts val="0"/>
              </a:spcAft>
              <a:buSzPts val="1800"/>
              <a:buNone/>
            </a:pPr>
            <a:endParaRPr lang="pt-BR" altLang="en-GB" sz="1000"/>
          </a:p>
          <a:p>
            <a:pPr marL="114300" lvl="0" indent="0" algn="just" rtl="0">
              <a:lnSpc>
                <a:spcPct val="115000"/>
              </a:lnSpc>
              <a:spcBef>
                <a:spcPts val="0"/>
              </a:spcBef>
              <a:spcAft>
                <a:spcPts val="0"/>
              </a:spcAft>
              <a:buSzPts val="1800"/>
              <a:buNone/>
            </a:pPr>
            <a:r>
              <a:rPr lang="pt-BR" altLang="en-GB" sz="1000" b="1"/>
              <a:t>Atributos Derivados</a:t>
            </a:r>
            <a:r>
              <a:rPr lang="pt-BR" altLang="en-GB" sz="1000"/>
              <a:t>: Em alguns casos, dois ou mais atributos estão relacionados, por exemplo, a idade e data de nascimento. Podemos determinar a sua idade por meio da data de nascimento e da data atual. Atributos como a idade são chamados de atributos derivados.</a:t>
            </a:r>
            <a:endParaRPr lang="pt-BR" altLang="en-GB" sz="1000"/>
          </a:p>
          <a:p>
            <a:pPr marL="114300" lvl="0" indent="0" algn="l" rtl="0">
              <a:lnSpc>
                <a:spcPct val="115000"/>
              </a:lnSpc>
              <a:spcBef>
                <a:spcPts val="0"/>
              </a:spcBef>
              <a:spcAft>
                <a:spcPts val="0"/>
              </a:spcAft>
              <a:buSzPts val="1800"/>
              <a:buNone/>
            </a:pPr>
            <a:endParaRPr lang="pt-BR" altLang="en-GB" sz="1000"/>
          </a:p>
          <a:p>
            <a:pPr marL="114300" lvl="0" indent="0" algn="l" rtl="0">
              <a:lnSpc>
                <a:spcPct val="115000"/>
              </a:lnSpc>
              <a:spcBef>
                <a:spcPts val="0"/>
              </a:spcBef>
              <a:spcAft>
                <a:spcPts val="0"/>
              </a:spcAft>
              <a:buSzPts val="1800"/>
              <a:buNone/>
            </a:pPr>
            <a:r>
              <a:rPr lang="pt-BR" altLang="en-GB" sz="1000" b="1"/>
              <a:t>Atributo Chave</a:t>
            </a:r>
            <a:r>
              <a:rPr lang="pt-BR" altLang="en-GB" sz="1000"/>
              <a:t>: Tipo de atributo cujos valores são distintos para cada entidade em um conjunto de entidades. O RG de um funcionário, por exemplo, constitui um atributo-chave para o tipo de entidades FUNCIONÁRIO. Algumas vezes, um conjunto de atributos pode formar uma chave. Mais do que isso, alguns tipos de entidades podem ter mais que um atributo-chave.</a:t>
            </a:r>
            <a:endParaRPr lang="pt-BR" altLang="en-GB"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p:txBody>
          <a:bodyPr/>
          <a:p>
            <a:r>
              <a:rPr lang="pt-BR" altLang="en-US" sz="2000" b="1"/>
              <a:t>Derivação do modelo conceitual para o lógico</a:t>
            </a:r>
            <a:endParaRPr lang="pt-BR" altLang="en-US" sz="2000" b="1"/>
          </a:p>
        </p:txBody>
      </p:sp>
      <p:sp>
        <p:nvSpPr>
          <p:cNvPr id="3" name="Espaço Reservado para Texto 2"/>
          <p:cNvSpPr/>
          <p:nvPr>
            <p:ph type="body" idx="1"/>
          </p:nvPr>
        </p:nvSpPr>
        <p:spPr>
          <a:xfrm>
            <a:off x="311785" y="1112520"/>
            <a:ext cx="8832850" cy="3767455"/>
          </a:xfrm>
        </p:spPr>
        <p:txBody>
          <a:bodyPr/>
          <a:p>
            <a:pPr marL="114300" indent="0">
              <a:buNone/>
            </a:pPr>
            <a:r>
              <a:rPr lang="pt-BR" altLang="en-US" sz="1200" b="1"/>
              <a:t>Tipos de Chaves</a:t>
            </a:r>
            <a:endParaRPr lang="pt-BR" altLang="en-US" sz="1200"/>
          </a:p>
          <a:p>
            <a:pPr marL="114300" indent="0" algn="just">
              <a:buNone/>
            </a:pPr>
            <a:endParaRPr lang="pt-BR" altLang="en-US" sz="1000"/>
          </a:p>
          <a:p>
            <a:pPr marL="114300" indent="0" algn="just">
              <a:buNone/>
            </a:pPr>
            <a:r>
              <a:rPr lang="pt-BR" altLang="en-US" sz="1000" b="1"/>
              <a:t>Chave Candidata ou Alternativa</a:t>
            </a:r>
            <a:endParaRPr lang="pt-BR" altLang="en-US" sz="1000"/>
          </a:p>
          <a:p>
            <a:pPr marL="114300" indent="0" algn="just">
              <a:buNone/>
            </a:pPr>
            <a:r>
              <a:rPr lang="pt-BR" altLang="en-US" sz="1000"/>
              <a:t> A chave candidata é formada por um atributo que identifica uma única linha na tabela. Como uma tabela pode possuir mais de um atributo identificador único podemos ter várias chaves candidatas em uma única tabela, sendo que apenas uma das chaves candidatas pode ser escolhida para ser a chave primária da tabela. </a:t>
            </a:r>
            <a:endParaRPr lang="pt-BR" altLang="en-US" sz="1000"/>
          </a:p>
          <a:p>
            <a:pPr marL="114300" indent="0" algn="just">
              <a:buNone/>
            </a:pPr>
            <a:endParaRPr lang="pt-BR" altLang="en-US" sz="1000"/>
          </a:p>
          <a:p>
            <a:pPr marL="114300" indent="0" algn="just">
              <a:buNone/>
            </a:pPr>
            <a:r>
              <a:rPr lang="pt-BR" altLang="en-US" sz="1000" b="1"/>
              <a:t>Exemplo</a:t>
            </a:r>
            <a:r>
              <a:rPr lang="pt-BR" altLang="en-US" sz="1000"/>
              <a:t>: cpf, identidade, matricula e etc.</a:t>
            </a:r>
            <a:endParaRPr lang="pt-BR" altLang="en-US" sz="1000"/>
          </a:p>
          <a:p>
            <a:pPr marL="114300" indent="0" algn="just">
              <a:buNone/>
            </a:pPr>
            <a:endParaRPr lang="pt-BR" altLang="en-US" sz="1000"/>
          </a:p>
          <a:p>
            <a:pPr marL="114300" indent="0" algn="just">
              <a:buNone/>
            </a:pPr>
            <a:r>
              <a:rPr lang="pt-BR" altLang="en-US" sz="1000" b="1"/>
              <a:t>Chave Primária</a:t>
            </a:r>
            <a:endParaRPr lang="pt-BR" altLang="en-US" sz="1000"/>
          </a:p>
          <a:p>
            <a:pPr marL="114300" indent="0" algn="just">
              <a:buNone/>
            </a:pPr>
            <a:r>
              <a:rPr lang="pt-BR" altLang="en-US" sz="1000"/>
              <a:t>A chave primária é usada para identificar de forma única uma linha em uma tabela, não sendo possível valores duplicados, de forma geral não devemos alterar o valor da chave.</a:t>
            </a:r>
            <a:endParaRPr lang="pt-BR" altLang="en-US" sz="1000"/>
          </a:p>
          <a:p>
            <a:pPr marL="114300" indent="0" algn="just">
              <a:buNone/>
            </a:pPr>
            <a:endParaRPr lang="pt-BR" altLang="en-US" sz="1000"/>
          </a:p>
          <a:p>
            <a:pPr marL="114300" indent="0" algn="just">
              <a:buNone/>
            </a:pPr>
            <a:r>
              <a:rPr lang="pt-BR" altLang="en-US" sz="1000"/>
              <a:t>A chave primária pode ser composta  que corresponde à combinação de duas ou mais chaves, ter vários atributos, ou simples, um único atributo. </a:t>
            </a:r>
            <a:endParaRPr lang="pt-BR" altLang="en-US" sz="1000"/>
          </a:p>
          <a:p>
            <a:pPr marL="114300" indent="0" algn="just">
              <a:buNone/>
            </a:pPr>
            <a:endParaRPr lang="pt-BR" altLang="en-US" sz="1000"/>
          </a:p>
          <a:p>
            <a:pPr marL="114300" indent="0" algn="just">
              <a:buNone/>
            </a:pPr>
            <a:r>
              <a:rPr lang="pt-BR" altLang="en-US" sz="1000" b="1"/>
              <a:t>Exemplo</a:t>
            </a:r>
            <a:r>
              <a:rPr lang="pt-BR" altLang="en-US" sz="1000"/>
              <a:t>: cpf, matricula, identidade, crm e outros.</a:t>
            </a:r>
            <a:endParaRPr lang="pt-BR" altLang="en-US" sz="1000"/>
          </a:p>
          <a:p>
            <a:pPr marL="114300" indent="0" algn="just">
              <a:buNone/>
            </a:pPr>
            <a:endParaRPr lang="pt-BR" altLang="en-US" sz="1000"/>
          </a:p>
          <a:p>
            <a:pPr marL="114300" indent="0" algn="just">
              <a:buNone/>
            </a:pPr>
            <a:r>
              <a:rPr lang="pt-BR" altLang="en-US" sz="1000" b="1"/>
              <a:t>Exemplo</a:t>
            </a:r>
            <a:r>
              <a:rPr lang="pt-BR" altLang="en-US" sz="1000" b="1"/>
              <a:t> chave composta:</a:t>
            </a:r>
            <a:endParaRPr lang="pt-BR" altLang="en-US" sz="1000"/>
          </a:p>
          <a:p>
            <a:pPr marL="114300" indent="0" algn="just">
              <a:buNone/>
            </a:pPr>
            <a:r>
              <a:rPr lang="pt-BR" altLang="en-US" sz="1000"/>
              <a:t>Ex: codigo_paciente, data_consulta e hora_consulta  </a:t>
            </a:r>
            <a:endParaRPr lang="pt-BR" altLang="en-US" sz="1000"/>
          </a:p>
          <a:p>
            <a:pPr marL="114300" indent="0" algn="just">
              <a:buNone/>
            </a:pPr>
            <a:endParaRPr lang="pt-BR" altLang="en-US"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p:nvPr>
            <p:ph type="title"/>
          </p:nvPr>
        </p:nvSpPr>
        <p:spPr/>
        <p:txBody>
          <a:bodyPr/>
          <a:p>
            <a:r>
              <a:rPr lang="pt-BR" altLang="en-US" sz="2000" b="1"/>
              <a:t>Derivação do modelo conceitual para o lógico</a:t>
            </a:r>
            <a:endParaRPr lang="pt-BR" altLang="en-US" sz="2000" b="1"/>
          </a:p>
        </p:txBody>
      </p:sp>
      <p:sp>
        <p:nvSpPr>
          <p:cNvPr id="3" name="Espaço Reservado para Texto 2"/>
          <p:cNvSpPr/>
          <p:nvPr>
            <p:ph type="body" idx="1"/>
          </p:nvPr>
        </p:nvSpPr>
        <p:spPr>
          <a:xfrm>
            <a:off x="311785" y="1112520"/>
            <a:ext cx="8832850" cy="3416300"/>
          </a:xfrm>
        </p:spPr>
        <p:txBody>
          <a:bodyPr/>
          <a:p>
            <a:pPr marL="114300" indent="0">
              <a:buNone/>
            </a:pPr>
            <a:r>
              <a:rPr lang="pt-BR" altLang="en-US" sz="1200" b="1"/>
              <a:t>Tipos de Chaves</a:t>
            </a:r>
            <a:endParaRPr lang="pt-BR" altLang="en-US" sz="1200"/>
          </a:p>
          <a:p>
            <a:pPr marL="114300" indent="0" algn="just">
              <a:buNone/>
            </a:pPr>
            <a:endParaRPr lang="pt-BR" altLang="en-US" sz="1000"/>
          </a:p>
          <a:p>
            <a:pPr marL="114300" indent="0" algn="just">
              <a:buNone/>
            </a:pPr>
            <a:r>
              <a:rPr lang="pt-BR" altLang="en-US" sz="1000" b="1"/>
              <a:t>Chave Estrangeira</a:t>
            </a:r>
            <a:r>
              <a:rPr lang="pt-BR" altLang="en-US" sz="1000"/>
              <a:t> </a:t>
            </a:r>
            <a:endParaRPr lang="pt-BR" altLang="en-US" sz="1000"/>
          </a:p>
          <a:p>
            <a:pPr marL="114300" indent="0" algn="just">
              <a:buNone/>
            </a:pPr>
            <a:r>
              <a:rPr lang="pt-BR" altLang="en-US" sz="1000"/>
              <a:t>A chave estrangeira é formada por atributos que são chave primária em outra tabela, servindo assim para estabelecer relacionamentos entre as tabelas de um banco de dados.  O valor de um chave estrangeira deve corresponder ao valor de uma chave primária associada, caso contrário o valor</a:t>
            </a:r>
            <a:endParaRPr lang="pt-BR" altLang="en-US" sz="1000"/>
          </a:p>
          <a:p>
            <a:pPr marL="114300" indent="0" algn="just">
              <a:buNone/>
            </a:pPr>
            <a:r>
              <a:rPr lang="pt-BR" altLang="en-US" sz="1000"/>
              <a:t>poderá ser nulo.</a:t>
            </a:r>
            <a:endParaRPr lang="pt-BR" altLang="en-US" sz="1000"/>
          </a:p>
          <a:p>
            <a:pPr marL="114300" indent="0" algn="just">
              <a:buNone/>
            </a:pPr>
            <a:endParaRPr lang="pt-BR" altLang="en-US" sz="1000"/>
          </a:p>
          <a:p>
            <a:pPr marL="114300" indent="0" algn="just">
              <a:buNone/>
            </a:pPr>
            <a:endParaRPr lang="pt-BR" altLang="en-US" sz="1000" b="1">
              <a:sym typeface="+mn-ea"/>
            </a:endParaRPr>
          </a:p>
          <a:p>
            <a:pPr marL="114300" indent="0" algn="just">
              <a:buNone/>
            </a:pPr>
            <a:r>
              <a:rPr lang="pt-BR" altLang="en-US" sz="1000" b="1">
                <a:sym typeface="+mn-ea"/>
              </a:rPr>
              <a:t>Chave Substitua</a:t>
            </a:r>
            <a:endParaRPr lang="pt-BR" altLang="en-US" sz="1000"/>
          </a:p>
          <a:p>
            <a:pPr marL="114300" indent="0" algn="just">
              <a:buNone/>
            </a:pPr>
            <a:r>
              <a:rPr lang="pt-BR" altLang="en-US" sz="1000"/>
              <a:t>É um campo numérica de auto incremento que define a chave primária da tabela.  É utilizada para colocar de forma genérica a chave primária de uma entidade. </a:t>
            </a:r>
            <a:endParaRPr lang="pt-BR" altLang="en-US" sz="10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9512</Words>
  <Application>WPS Presentation</Application>
  <PresentationFormat/>
  <Paragraphs>233</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SimSun</vt:lpstr>
      <vt:lpstr>Wingdings</vt:lpstr>
      <vt:lpstr>Arial</vt:lpstr>
      <vt:lpstr>Microsoft YaHei</vt:lpstr>
      <vt:lpstr>Arial Unicode MS</vt:lpstr>
      <vt:lpstr>Roboto</vt:lpstr>
      <vt:lpstr>Wide Latin</vt:lpstr>
      <vt:lpstr>Simple Light</vt:lpstr>
      <vt:lpstr>PowerPoint 演示文稿</vt:lpstr>
      <vt:lpstr>Revisão aula anterior</vt:lpstr>
      <vt:lpstr>Revisão aula anterior</vt:lpstr>
      <vt:lpstr>Revisão aula anterior</vt:lpstr>
      <vt:lpstr>Modelo Relacional</vt:lpstr>
      <vt:lpstr>Modelo Relacional</vt:lpstr>
      <vt:lpstr>Modelo Relacional</vt:lpstr>
      <vt:lpstr>Derivação do modelo conceitual para o lógico</vt:lpstr>
      <vt:lpstr>Derivação do modelo conceitual para o lógico</vt:lpstr>
      <vt:lpstr>Derivação do modelo conceitual para o lógico</vt:lpstr>
      <vt:lpstr>Derivação do modelo conceitual para o lógico</vt:lpstr>
      <vt:lpstr>Derivação do modelo conceitual para o lógico</vt:lpstr>
      <vt:lpstr>Derivação do modelo conceitual para o lógico</vt:lpstr>
      <vt:lpstr>Derivação do modelo conceitual para o lógico</vt:lpstr>
      <vt:lpstr>Derivação do modelo conceitual para o lógico</vt:lpstr>
      <vt:lpstr>Derivação do modelo conceitual para o lógico</vt:lpstr>
      <vt:lpstr>Derivação do modelo conceitual para o lógico</vt:lpstr>
      <vt:lpstr>Modelo Relacional</vt:lpstr>
      <vt:lpstr>Exercícios</vt:lpstr>
      <vt:lpstr>Exercícios</vt:lpstr>
      <vt:lpstr>Exercícios</vt:lpstr>
      <vt:lpstr>Exercícios</vt:lpstr>
      <vt:lpstr>Exercícios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Residência de Software</dc:title>
  <dc:creator/>
  <cp:lastModifiedBy>Admin</cp:lastModifiedBy>
  <cp:revision>67</cp:revision>
  <dcterms:created xsi:type="dcterms:W3CDTF">2022-02-22T11:34:00Z</dcterms:created>
  <dcterms:modified xsi:type="dcterms:W3CDTF">2022-03-31T20:46:32Z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0x010100601DA58A03D426469B2393E7570918A5</vt:lpwstr>
  </property>
  <property fmtid="{D5CDD505-2E9C-101B-9397-08002B2CF9AE}" pid="3" name="ICV">
    <vt:lpwstr>3E0F09ABEFC54D25BF3C86BB7E4C2553</vt:lpwstr>
  </property>
  <property fmtid="{D5CDD505-2E9C-101B-9397-08002B2CF9AE}" pid="4" name="KSOProductBuildVer">
    <vt:lpwstr>1046-11.2.0.11042</vt:lpwstr>
  </property>
</Properties>
</file>