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74"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103110" cy="10233660"/>
  <p:embeddedFontLst>
    <p:embeddedFont>
      <p:font typeface="Calibri" panose="020F0502020204030204"/>
      <p:regular r:id="rId25"/>
    </p:embeddedFont>
    <p:embeddedFont>
      <p:font typeface="Microsoft YaHei" panose="020B0503020204020204" charset="-122"/>
      <p:regular r:id="rId26"/>
    </p:embeddedFont>
    <p:embeddedFont>
      <p:font typeface="Roboto" panose="0200000000000000000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C61EB52-A700-473F-BA14-CEBD387C3D88}"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8096CF53-44DC-4DA5-8E31-B40AE3FA5AFB}" styleName="Table_1">
    <a:wholeTbl>
      <a:tcTxStyle>
        <a:font>
          <a:latin typeface="Calibri"/>
          <a:ea typeface="Calibri"/>
          <a:cs typeface="Calibri"/>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wholeTbl>
    <a:band1H>
      <a:tcStyle>
        <a:tcBdr/>
        <a:fill>
          <a:solidFill>
            <a:srgbClr val="355A9B"/>
          </a:solidFill>
        </a:fill>
      </a:tcStyle>
    </a:band1H>
    <a:band2H>
      <a:tcStyle>
        <a:tcBdr/>
      </a:tcStyle>
    </a:band2H>
    <a:band1V>
      <a:tcStyle>
        <a:tcBdr/>
        <a:fill>
          <a:solidFill>
            <a:srgbClr val="355A9B"/>
          </a:solidFill>
        </a:fill>
      </a:tcStyle>
    </a:band1V>
    <a:band2V>
      <a:tcStyle>
        <a:tcBdr/>
      </a:tcStyle>
    </a:band2V>
    <a:lastCol>
      <a:tcTxStyle b="on"/>
      <a:tcStyle>
        <a:tcBdr>
          <a:left>
            <a:ln w="25400" cap="flat" cmpd="sng">
              <a:solidFill>
                <a:schemeClr val="lt1"/>
              </a:solidFill>
              <a:prstDash val="solid"/>
              <a:round/>
              <a:headEnd type="none" w="sm" len="sm"/>
              <a:tailEnd type="none" w="sm" len="sm"/>
            </a:ln>
          </a:left>
        </a:tcBdr>
        <a:fill>
          <a:solidFill>
            <a:srgbClr val="355A9B"/>
          </a:solidFill>
        </a:fill>
      </a:tcStyle>
    </a:lastCol>
    <a:firstCol>
      <a:tcTxStyle b="on"/>
      <a:tcStyle>
        <a:tcBdr>
          <a:right>
            <a:ln w="25400" cap="flat" cmpd="sng">
              <a:solidFill>
                <a:schemeClr val="lt1"/>
              </a:solidFill>
              <a:prstDash val="solid"/>
              <a:round/>
              <a:headEnd type="none" w="sm" len="sm"/>
              <a:tailEnd type="none" w="sm" len="sm"/>
            </a:ln>
          </a:right>
        </a:tcBdr>
        <a:fill>
          <a:solidFill>
            <a:srgbClr val="355A9B"/>
          </a:solidFill>
        </a:fill>
      </a:tcStyle>
    </a:firstCol>
    <a:lastRow>
      <a:tcTxStyle b="on"/>
      <a:tcStyle>
        <a:tcBdr>
          <a:top>
            <a:ln w="25400" cap="flat" cmpd="sng">
              <a:solidFill>
                <a:schemeClr val="lt1"/>
              </a:solidFill>
              <a:prstDash val="solid"/>
              <a:round/>
              <a:headEnd type="none" w="sm" len="sm"/>
              <a:tailEnd type="none" w="sm" len="sm"/>
            </a:ln>
          </a:top>
        </a:tcBdr>
        <a:fill>
          <a:solidFill>
            <a:srgbClr val="2C4B81"/>
          </a:solidFill>
        </a:fill>
      </a:tcStyle>
    </a:lastRow>
    <a:seCell>
      <a:tcStyle>
        <a:tcBdr>
          <a:left>
            <a:ln w="9525" cap="flat" cmpd="sng">
              <a:solidFill>
                <a:srgbClr val="000000">
                  <a:alpha val="0"/>
                </a:srgbClr>
              </a:solidFill>
              <a:prstDash val="solid"/>
              <a:round/>
              <a:headEnd type="none" w="sm" len="sm"/>
              <a:tailEnd type="none" w="sm" len="sm"/>
            </a:ln>
          </a:left>
        </a:tcBdr>
      </a:tcStyle>
    </a:seCell>
    <a:swCell>
      <a:tcStyle>
        <a:tcBdr>
          <a:right>
            <a:ln w="9525" cap="flat" cmpd="sng">
              <a:solidFill>
                <a:srgbClr val="000000">
                  <a:alpha val="0"/>
                </a:srgbClr>
              </a:solidFill>
              <a:prstDash val="solid"/>
              <a:round/>
              <a:headEnd type="none" w="sm" len="sm"/>
              <a:tailEnd type="none" w="sm" len="sm"/>
            </a:ln>
          </a:right>
        </a:tcBdr>
      </a:tcStyle>
    </a:swCell>
    <a:firstRow>
      <a:tcTxStyle b="on"/>
      <a:tcStyle>
        <a:tcBdr>
          <a:bottom>
            <a:ln w="25400" cap="flat" cmpd="sng">
              <a:solidFill>
                <a:schemeClr val="lt1"/>
              </a:solidFill>
              <a:prstDash val="solid"/>
              <a:round/>
              <a:headEnd type="none" w="sm" len="sm"/>
              <a:tailEnd type="none" w="sm" len="sm"/>
            </a:ln>
          </a:bottom>
        </a:tcBdr>
        <a:fill>
          <a:solidFill>
            <a:schemeClr val="dk1"/>
          </a:solidFill>
        </a:fill>
      </a:tcStyle>
    </a:firstRow>
    <a:neCell>
      <a:tcStyle>
        <a:tcBdr>
          <a:left>
            <a:ln w="9525" cap="flat" cmpd="sng">
              <a:solidFill>
                <a:srgbClr val="000000">
                  <a:alpha val="0"/>
                </a:srgbClr>
              </a:solidFill>
              <a:prstDash val="solid"/>
              <a:round/>
              <a:headEnd type="none" w="sm" len="sm"/>
              <a:tailEnd type="none" w="sm" len="sm"/>
            </a:ln>
          </a:left>
        </a:tcBdr>
      </a:tcStyle>
    </a:neCell>
    <a:nwCell>
      <a:tcStyle>
        <a:tcBdr>
          <a:right>
            <a:ln w="9525" cap="flat" cmpd="sng">
              <a:solidFill>
                <a:srgbClr val="000000">
                  <a:alpha val="0"/>
                </a:srgbClr>
              </a:solidFill>
              <a:prstDash val="solid"/>
              <a:round/>
              <a:headEnd type="none" w="sm" len="sm"/>
              <a:tailEnd type="none" w="sm" len="sm"/>
            </a:ln>
          </a:right>
        </a:tcBdr>
      </a:tcStyle>
    </a:nwCell>
  </a:tblStyle>
  <a:tblStyle styleId="{8432504E-0FB9-4D77-8B4A-B9E212F25A36}" styleName="Table_2">
    <a:wholeTbl>
      <a:tcTxStyle>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8EBF5"/>
          </a:solidFill>
        </a:fill>
      </a:tcStyle>
    </a:wholeTbl>
    <a:band1H>
      <a:tcStyle>
        <a:tcBdr/>
        <a:fill>
          <a:solidFill>
            <a:srgbClr val="CDD4EA"/>
          </a:solidFill>
        </a:fill>
      </a:tcStyle>
    </a:band1H>
    <a:band2H>
      <a:tcStyle>
        <a:tcBdr/>
      </a:tcStyle>
    </a:band2H>
    <a:band1V>
      <a:tcStyle>
        <a:tcBdr/>
        <a:fill>
          <a:solidFill>
            <a:srgbClr val="CDD4EA"/>
          </a:solidFill>
        </a:fill>
      </a:tcStyle>
    </a:band1V>
    <a:band2V>
      <a:tcStyle>
        <a:tcBdr/>
      </a:tcStyle>
    </a:band2V>
    <a:lastCol>
      <a:tcTxStyle b="on"/>
      <a:tcStyle>
        <a:tcBdr/>
      </a:tcStyle>
    </a:lastCol>
    <a:firstCol>
      <a:tcTxStyle b="on"/>
      <a:tcStyle>
        <a:tcBdr/>
      </a:tcStyle>
    </a:firstCol>
    <a:lastRow>
      <a:tcTxStyle b="on"/>
      <a:tcStyle>
        <a:tcBdr>
          <a:top>
            <a:ln w="50800" cap="flat" cmpd="sng">
              <a:solidFill>
                <a:schemeClr val="dk1"/>
              </a:solidFill>
              <a:prstDash val="solid"/>
              <a:round/>
              <a:headEnd type="none" w="sm" len="sm"/>
              <a:tailEnd type="none" w="sm" len="sm"/>
            </a:ln>
          </a:top>
        </a:tcBdr>
        <a:fill>
          <a:solidFill>
            <a:srgbClr val="E8EBF5"/>
          </a:solidFill>
        </a:fill>
      </a:tcStyle>
    </a:lastRow>
    <a:seCell>
      <a:tcStyle>
        <a:tcBdr/>
      </a:tcStyle>
    </a:seCell>
    <a:swCell>
      <a:tcStyle>
        <a:tcBdr/>
      </a:tcStyle>
    </a:swCell>
    <a:firstRow>
      <a:tcTxStyle b="on">
        <a:font>
          <a:latin typeface="Calibri"/>
          <a:ea typeface="Calibri"/>
          <a:cs typeface="Calibri"/>
        </a:font>
        <a:schemeClr val="lt1"/>
      </a:tcTxStyle>
      <a:tcStyle>
        <a:tcBdr/>
        <a:fill>
          <a:solidFill>
            <a:schemeClr val="accent6"/>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70"/>
        <p:guide pos="384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3078163"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1pPr>
            <a:lvl2pPr marR="0" lvl="1"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2pPr>
            <a:lvl3pPr marR="0" lvl="2"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3pPr>
            <a:lvl4pPr marR="0" lvl="3"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4pPr>
            <a:lvl5pPr marR="0" lvl="4"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5pPr>
            <a:lvl6pPr marR="0" lvl="5"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6pPr>
            <a:lvl7pPr marR="0" lvl="6"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7pPr>
            <a:lvl8pPr marR="0" lvl="7"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8pPr>
            <a:lvl9pPr marR="0" lvl="8"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9pPr>
          </a:lstStyle>
          <a:p/>
        </p:txBody>
      </p:sp>
      <p:sp>
        <p:nvSpPr>
          <p:cNvPr id="4" name="Google Shape;4;n"/>
          <p:cNvSpPr txBox="1"/>
          <p:nvPr>
            <p:ph type="dt" idx="10"/>
          </p:nvPr>
        </p:nvSpPr>
        <p:spPr>
          <a:xfrm>
            <a:off x="4024313" y="0"/>
            <a:ext cx="3078162"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1pPr>
            <a:lvl2pPr marR="0" lvl="1"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2pPr>
            <a:lvl3pPr marR="0" lvl="2"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3pPr>
            <a:lvl4pPr marR="0" lvl="3"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4pPr>
            <a:lvl5pPr marR="0" lvl="4"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5pPr>
            <a:lvl6pPr marR="0" lvl="5"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6pPr>
            <a:lvl7pPr marR="0" lvl="6"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7pPr>
            <a:lvl8pPr marR="0" lvl="7"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8pPr>
            <a:lvl9pPr marR="0" lvl="8"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9pPr>
          </a:lstStyle>
          <a:p/>
        </p:txBody>
      </p:sp>
      <p:sp>
        <p:nvSpPr>
          <p:cNvPr id="5" name="Google Shape;5;n"/>
          <p:cNvSpPr/>
          <p:nvPr>
            <p:ph type="sldImg" idx="3"/>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711200" y="4926013"/>
            <a:ext cx="5683250"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1pPr>
            <a:lvl2pPr marL="914400" marR="0" lvl="1"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2pPr>
            <a:lvl3pPr marL="1371600" marR="0" lvl="2"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3pPr>
            <a:lvl4pPr marL="1828800" marR="0" lvl="3"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4pPr>
            <a:lvl5pPr marL="2286000" marR="0" lvl="4"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5pPr>
            <a:lvl6pPr marL="2743200" marR="0" lvl="5"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6pPr>
            <a:lvl7pPr marL="3200400" marR="0" lvl="6"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7pPr>
            <a:lvl8pPr marL="3657600" marR="0" lvl="7"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8pPr>
            <a:lvl9pPr marL="4114800" marR="0" lvl="8"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9pPr>
          </a:lstStyle>
          <a:p/>
        </p:txBody>
      </p:sp>
      <p:sp>
        <p:nvSpPr>
          <p:cNvPr id="7" name="Google Shape;7;n"/>
          <p:cNvSpPr txBox="1"/>
          <p:nvPr>
            <p:ph type="ftr" idx="11"/>
          </p:nvPr>
        </p:nvSpPr>
        <p:spPr>
          <a:xfrm>
            <a:off x="0" y="9721850"/>
            <a:ext cx="3078163"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1pPr>
            <a:lvl2pPr marR="0" lvl="1"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2pPr>
            <a:lvl3pPr marR="0" lvl="2"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3pPr>
            <a:lvl4pPr marR="0" lvl="3"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4pPr>
            <a:lvl5pPr marR="0" lvl="4"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5pPr>
            <a:lvl6pPr marR="0" lvl="5"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6pPr>
            <a:lvl7pPr marR="0" lvl="6"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7pPr>
            <a:lvl8pPr marR="0" lvl="7"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8pPr>
            <a:lvl9pPr marR="0" lvl="8"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9pPr>
          </a:lstStyle>
          <a:p/>
        </p:txBody>
      </p:sp>
      <p:sp>
        <p:nvSpPr>
          <p:cNvPr id="8" name="Google Shape;8;n"/>
          <p:cNvSpPr txBox="1"/>
          <p:nvPr>
            <p:ph type="sldNum" idx="12"/>
          </p:nvPr>
        </p:nvSpPr>
        <p:spPr>
          <a:xfrm>
            <a:off x="4024313" y="9721850"/>
            <a:ext cx="3078162"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fld>
            <a:endPara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1"/>
          </p:nvPr>
        </p:nvSpPr>
        <p:spPr/>
        <p:txBody>
          <a:bodyPr/>
          <a:p>
            <a:endParaRPr lang="pt-B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121307e9a3f_0_0: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1307e9a3f_0_0: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g121307e9a3f_0_0: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pt-BR"/>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121307e9a3f_0_11: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1307e9a3f_0_11: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g121307e9a3f_0_11: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12:notes"/>
          <p:cNvSpPr txBox="1"/>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7" name="Google Shape;167;p12:notes"/>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13:notes"/>
          <p:cNvSpPr txBox="1"/>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p13:notes"/>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14:notes"/>
          <p:cNvSpPr txBox="1"/>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2" name="Google Shape;182;p14:notes"/>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15:notes"/>
          <p:cNvSpPr txBox="1"/>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5" name="Google Shape;195;p15:notes"/>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16:notes"/>
          <p:cNvSpPr txBox="1"/>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2" name="Google Shape;202;p16:notes"/>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2:notes"/>
          <p:cNvSpPr txBox="1"/>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4" name="Google Shape;84;p2:notes"/>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7:notes"/>
          <p:cNvSpPr txBox="1"/>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7:notes"/>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322962"/>
            <a:ext cx="9144000" cy="2187001"/>
          </a:xfrm>
          <a:prstGeom prst="rect">
            <a:avLst/>
          </a:prstGeom>
          <a:noFill/>
          <a:ln>
            <a:noFill/>
          </a:ln>
        </p:spPr>
        <p:txBody>
          <a:bodyPr spcFirstLastPara="1" wrap="square" lIns="91425" tIns="45700" rIns="91425" bIns="45700" anchor="b" anchorCtr="0">
            <a:normAutofit/>
          </a:bodyPr>
          <a:lstStyle>
            <a:lvl1pPr lvl="0" algn="ctr">
              <a:lnSpc>
                <a:spcPct val="130000"/>
              </a:lnSpc>
              <a:spcBef>
                <a:spcPts val="0"/>
              </a:spcBef>
              <a:spcAft>
                <a:spcPts val="0"/>
              </a:spcAft>
              <a:buClr>
                <a:schemeClr val="dk1"/>
              </a:buClr>
              <a:buSzPts val="6000"/>
              <a:buFont typeface="Calibri" panose="020F0502020204030204"/>
              <a:buNone/>
              <a:defRPr sz="6000">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
        <p:nvSpPr>
          <p:cNvPr id="20" name="Google Shape;20;p1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2400"/>
              <a:buNone/>
              <a:defRPr sz="2400">
                <a:solidFill>
                  <a:srgbClr val="3F3F3F"/>
                </a:solidFill>
                <a:latin typeface="Calibri" panose="020F0502020204030204"/>
                <a:ea typeface="Calibri" panose="020F0502020204030204"/>
                <a:cs typeface="Calibri" panose="020F0502020204030204"/>
                <a:sym typeface="Calibri" panose="020F0502020204030204"/>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71" name="Shape 71"/>
        <p:cNvGrpSpPr/>
        <p:nvPr/>
      </p:nvGrpSpPr>
      <p:grpSpPr>
        <a:xfrm>
          <a:off x="0" y="0"/>
          <a:ext cx="0" cy="0"/>
          <a:chOff x="0" y="0"/>
          <a:chExt cx="0" cy="0"/>
        </a:xfrm>
      </p:grpSpPr>
      <p:sp>
        <p:nvSpPr>
          <p:cNvPr id="72" name="Google Shape;72;p2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
        <p:nvSpPr>
          <p:cNvPr id="75" name="Google Shape;75;p27"/>
          <p:cNvSpPr txBox="1"/>
          <p:nvPr>
            <p:ph type="body" idx="1"/>
          </p:nvPr>
        </p:nvSpPr>
        <p:spPr>
          <a:xfrm>
            <a:off x="838200" y="551543"/>
            <a:ext cx="10515600" cy="5558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1" name="Shape 21"/>
        <p:cNvGrpSpPr/>
        <p:nvPr/>
      </p:nvGrpSpPr>
      <p:grpSpPr>
        <a:xfrm>
          <a:off x="0" y="0"/>
          <a:ext cx="0" cy="0"/>
          <a:chOff x="0" y="0"/>
          <a:chExt cx="0" cy="0"/>
        </a:xfrm>
      </p:grpSpPr>
      <p:sp>
        <p:nvSpPr>
          <p:cNvPr id="22" name="Google Shape;22;p19"/>
          <p:cNvSpPr txBox="1"/>
          <p:nvPr>
            <p:ph type="title"/>
          </p:nvPr>
        </p:nvSpPr>
        <p:spPr>
          <a:xfrm>
            <a:off x="647700" y="25844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panose="020F0502020204030204"/>
              <a:buNone/>
              <a:defRPr sz="4400" b="0"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type="body" idx="1"/>
          </p:nvPr>
        </p:nvSpPr>
        <p:spPr>
          <a:xfrm>
            <a:off x="6477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2800"/>
              <a:buNone/>
              <a:defRPr sz="2800">
                <a:solidFill>
                  <a:srgbClr val="3F3F3F"/>
                </a:solidFill>
                <a:latin typeface="Calibri" panose="020F0502020204030204"/>
                <a:ea typeface="Calibri" panose="020F0502020204030204"/>
                <a:cs typeface="Calibri" panose="020F0502020204030204"/>
                <a:sym typeface="Calibri" panose="020F0502020204030204"/>
              </a:defRPr>
            </a:lvl1pPr>
            <a:lvl2pPr marL="914400" lvl="1" indent="-381000" algn="l">
              <a:lnSpc>
                <a:spcPct val="150000"/>
              </a:lnSpc>
              <a:spcBef>
                <a:spcPts val="500"/>
              </a:spcBef>
              <a:spcAft>
                <a:spcPts val="0"/>
              </a:spcAft>
              <a:buClr>
                <a:srgbClr val="3F3F3F"/>
              </a:buClr>
              <a:buSzPts val="2400"/>
              <a:buChar char="•"/>
              <a:defRPr sz="2400">
                <a:solidFill>
                  <a:srgbClr val="3F3F3F"/>
                </a:solidFill>
                <a:latin typeface="Calibri" panose="020F0502020204030204"/>
                <a:ea typeface="Calibri" panose="020F0502020204030204"/>
                <a:cs typeface="Calibri" panose="020F0502020204030204"/>
                <a:sym typeface="Calibri" panose="020F0502020204030204"/>
              </a:defRPr>
            </a:lvl2pPr>
            <a:lvl3pPr marL="1371600" lvl="2" indent="-355600" algn="l">
              <a:lnSpc>
                <a:spcPct val="150000"/>
              </a:lnSpc>
              <a:spcBef>
                <a:spcPts val="500"/>
              </a:spcBef>
              <a:spcAft>
                <a:spcPts val="0"/>
              </a:spcAft>
              <a:buClr>
                <a:srgbClr val="3F3F3F"/>
              </a:buClr>
              <a:buSzPts val="2000"/>
              <a:buChar char="•"/>
              <a:defRPr sz="2000">
                <a:solidFill>
                  <a:srgbClr val="3F3F3F"/>
                </a:solidFill>
                <a:latin typeface="Calibri" panose="020F0502020204030204"/>
                <a:ea typeface="Calibri" panose="020F0502020204030204"/>
                <a:cs typeface="Calibri" panose="020F0502020204030204"/>
                <a:sym typeface="Calibri" panose="020F0502020204030204"/>
              </a:defRPr>
            </a:lvl3pPr>
            <a:lvl4pPr marL="1828800" lvl="3" indent="-342900" algn="l">
              <a:lnSpc>
                <a:spcPct val="150000"/>
              </a:lnSpc>
              <a:spcBef>
                <a:spcPts val="500"/>
              </a:spcBef>
              <a:spcAft>
                <a:spcPts val="0"/>
              </a:spcAft>
              <a:buClr>
                <a:srgbClr val="3F3F3F"/>
              </a:buClr>
              <a:buSzPts val="1800"/>
              <a:buChar char="•"/>
              <a:defRPr sz="1800">
                <a:solidFill>
                  <a:srgbClr val="3F3F3F"/>
                </a:solidFill>
                <a:latin typeface="Calibri" panose="020F0502020204030204"/>
                <a:ea typeface="Calibri" panose="020F0502020204030204"/>
                <a:cs typeface="Calibri" panose="020F0502020204030204"/>
                <a:sym typeface="Calibri" panose="020F0502020204030204"/>
              </a:defRPr>
            </a:lvl4pPr>
            <a:lvl5pPr marL="2286000" lvl="4" indent="-342900" algn="l">
              <a:lnSpc>
                <a:spcPct val="150000"/>
              </a:lnSpc>
              <a:spcBef>
                <a:spcPts val="500"/>
              </a:spcBef>
              <a:spcAft>
                <a:spcPts val="0"/>
              </a:spcAft>
              <a:buClr>
                <a:srgbClr val="3F3F3F"/>
              </a:buClr>
              <a:buSzPts val="1800"/>
              <a:buChar char="•"/>
              <a:defRPr sz="1800">
                <a:solidFill>
                  <a:srgbClr val="3F3F3F"/>
                </a:solidFill>
                <a:latin typeface="Calibri" panose="020F0502020204030204"/>
                <a:ea typeface="Calibri" panose="020F0502020204030204"/>
                <a:cs typeface="Calibri" panose="020F0502020204030204"/>
                <a:sym typeface="Calibri" panose="020F050202020403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 name="Google Shape;24;p19"/>
          <p:cNvSpPr txBox="1"/>
          <p:nvPr>
            <p:ph type="body" idx="2"/>
          </p:nvPr>
        </p:nvSpPr>
        <p:spPr>
          <a:xfrm>
            <a:off x="59817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2800"/>
              <a:buNone/>
              <a:defRPr sz="2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914400" lvl="1" indent="-381000" algn="l">
              <a:lnSpc>
                <a:spcPct val="150000"/>
              </a:lnSpc>
              <a:spcBef>
                <a:spcPts val="500"/>
              </a:spcBef>
              <a:spcAft>
                <a:spcPts val="0"/>
              </a:spcAft>
              <a:buClr>
                <a:srgbClr val="3F3F3F"/>
              </a:buClr>
              <a:buSzPts val="2400"/>
              <a:buChar char="•"/>
              <a:defRPr sz="2400">
                <a:solidFill>
                  <a:srgbClr val="3F3F3F"/>
                </a:solidFill>
              </a:defRPr>
            </a:lvl2pPr>
            <a:lvl3pPr marL="1371600" lvl="2" indent="-355600" algn="l">
              <a:lnSpc>
                <a:spcPct val="150000"/>
              </a:lnSpc>
              <a:spcBef>
                <a:spcPts val="500"/>
              </a:spcBef>
              <a:spcAft>
                <a:spcPts val="0"/>
              </a:spcAft>
              <a:buClr>
                <a:srgbClr val="3F3F3F"/>
              </a:buClr>
              <a:buSzPts val="2000"/>
              <a:buChar char="•"/>
              <a:defRPr sz="2000">
                <a:solidFill>
                  <a:srgbClr val="3F3F3F"/>
                </a:solidFill>
              </a:defRPr>
            </a:lvl3pPr>
            <a:lvl4pPr marL="1828800" lvl="3" indent="-355600" algn="l">
              <a:lnSpc>
                <a:spcPct val="150000"/>
              </a:lnSpc>
              <a:spcBef>
                <a:spcPts val="500"/>
              </a:spcBef>
              <a:spcAft>
                <a:spcPts val="0"/>
              </a:spcAft>
              <a:buClr>
                <a:srgbClr val="3F3F3F"/>
              </a:buClr>
              <a:buSzPts val="2000"/>
              <a:buChar char="•"/>
              <a:defRPr sz="2000">
                <a:solidFill>
                  <a:srgbClr val="3F3F3F"/>
                </a:solidFill>
              </a:defRPr>
            </a:lvl4pPr>
            <a:lvl5pPr marL="2286000" lvl="4" indent="-355600" algn="l">
              <a:lnSpc>
                <a:spcPct val="150000"/>
              </a:lnSpc>
              <a:spcBef>
                <a:spcPts val="500"/>
              </a:spcBef>
              <a:spcAft>
                <a:spcPts val="0"/>
              </a:spcAft>
              <a:buClr>
                <a:srgbClr val="3F3F3F"/>
              </a:buClr>
              <a:buSzPts val="2000"/>
              <a:buChar char="•"/>
              <a:defRPr sz="20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8" name="Shape 28"/>
        <p:cNvGrpSpPr/>
        <p:nvPr/>
      </p:nvGrpSpPr>
      <p:grpSpPr>
        <a:xfrm>
          <a:off x="0" y="0"/>
          <a:ext cx="0" cy="0"/>
          <a:chOff x="0" y="0"/>
          <a:chExt cx="0" cy="0"/>
        </a:xfrm>
      </p:grpSpPr>
      <p:sp>
        <p:nvSpPr>
          <p:cNvPr id="29" name="Google Shape;29;p20"/>
          <p:cNvSpPr txBox="1"/>
          <p:nvPr>
            <p:ph type="title"/>
          </p:nvPr>
        </p:nvSpPr>
        <p:spPr>
          <a:xfrm>
            <a:off x="647700" y="25844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panose="020F0502020204030204"/>
              <a:buNone/>
              <a:defRPr sz="4400" b="1">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0"/>
          <p:cNvSpPr txBox="1"/>
          <p:nvPr>
            <p:ph type="body" idx="1"/>
          </p:nvPr>
        </p:nvSpPr>
        <p:spPr>
          <a:xfrm>
            <a:off x="6477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800"/>
              <a:buNone/>
              <a:defRPr sz="2800">
                <a:solidFill>
                  <a:srgbClr val="3F3F3F"/>
                </a:solidFill>
                <a:latin typeface="Calibri" panose="020F0502020204030204"/>
                <a:ea typeface="Calibri" panose="020F0502020204030204"/>
                <a:cs typeface="Calibri" panose="020F0502020204030204"/>
                <a:sym typeface="Calibri" panose="020F0502020204030204"/>
              </a:defRPr>
            </a:lvl1pPr>
            <a:lvl2pPr marL="914400" lvl="1" indent="-381000" algn="l">
              <a:lnSpc>
                <a:spcPct val="90000"/>
              </a:lnSpc>
              <a:spcBef>
                <a:spcPts val="500"/>
              </a:spcBef>
              <a:spcAft>
                <a:spcPts val="0"/>
              </a:spcAft>
              <a:buClr>
                <a:srgbClr val="3F3F3F"/>
              </a:buClr>
              <a:buSzPts val="2400"/>
              <a:buChar char="•"/>
              <a:defRPr sz="2400">
                <a:solidFill>
                  <a:srgbClr val="3F3F3F"/>
                </a:solidFill>
                <a:latin typeface="Calibri" panose="020F0502020204030204"/>
                <a:ea typeface="Calibri" panose="020F0502020204030204"/>
                <a:cs typeface="Calibri" panose="020F0502020204030204"/>
                <a:sym typeface="Calibri" panose="020F0502020204030204"/>
              </a:defRPr>
            </a:lvl2pPr>
            <a:lvl3pPr marL="1371600" lvl="2" indent="-355600" algn="l">
              <a:lnSpc>
                <a:spcPct val="90000"/>
              </a:lnSpc>
              <a:spcBef>
                <a:spcPts val="500"/>
              </a:spcBef>
              <a:spcAft>
                <a:spcPts val="0"/>
              </a:spcAft>
              <a:buClr>
                <a:srgbClr val="3F3F3F"/>
              </a:buClr>
              <a:buSzPts val="2000"/>
              <a:buChar char="•"/>
              <a:defRPr sz="2000">
                <a:solidFill>
                  <a:srgbClr val="3F3F3F"/>
                </a:solidFill>
                <a:latin typeface="Calibri" panose="020F0502020204030204"/>
                <a:ea typeface="Calibri" panose="020F0502020204030204"/>
                <a:cs typeface="Calibri" panose="020F0502020204030204"/>
                <a:sym typeface="Calibri" panose="020F0502020204030204"/>
              </a:defRPr>
            </a:lvl3pPr>
            <a:lvl4pPr marL="1828800" lvl="3" indent="-342900" algn="l">
              <a:lnSpc>
                <a:spcPct val="90000"/>
              </a:lnSpc>
              <a:spcBef>
                <a:spcPts val="500"/>
              </a:spcBef>
              <a:spcAft>
                <a:spcPts val="0"/>
              </a:spcAft>
              <a:buClr>
                <a:srgbClr val="3F3F3F"/>
              </a:buClr>
              <a:buSzPts val="1800"/>
              <a:buChar char="•"/>
              <a:defRPr sz="1800">
                <a:solidFill>
                  <a:srgbClr val="3F3F3F"/>
                </a:solidFill>
                <a:latin typeface="Calibri" panose="020F0502020204030204"/>
                <a:ea typeface="Calibri" panose="020F0502020204030204"/>
                <a:cs typeface="Calibri" panose="020F0502020204030204"/>
                <a:sym typeface="Calibri" panose="020F0502020204030204"/>
              </a:defRPr>
            </a:lvl4pPr>
            <a:lvl5pPr marL="2286000" lvl="4" indent="-342900" algn="l">
              <a:lnSpc>
                <a:spcPct val="90000"/>
              </a:lnSpc>
              <a:spcBef>
                <a:spcPts val="500"/>
              </a:spcBef>
              <a:spcAft>
                <a:spcPts val="0"/>
              </a:spcAft>
              <a:buClr>
                <a:srgbClr val="3F3F3F"/>
              </a:buClr>
              <a:buSzPts val="1800"/>
              <a:buChar char="•"/>
              <a:defRPr sz="1800">
                <a:solidFill>
                  <a:srgbClr val="3F3F3F"/>
                </a:solidFill>
                <a:latin typeface="Calibri" panose="020F0502020204030204"/>
                <a:ea typeface="Calibri" panose="020F0502020204030204"/>
                <a:cs typeface="Calibri" panose="020F0502020204030204"/>
                <a:sym typeface="Calibri" panose="020F050202020403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1" name="Google Shape;31;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21"/>
          <p:cNvSpPr txBox="1"/>
          <p:nvPr>
            <p:ph type="title"/>
          </p:nvPr>
        </p:nvSpPr>
        <p:spPr>
          <a:xfrm>
            <a:off x="831850" y="3750945"/>
            <a:ext cx="9843135" cy="81153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1"/>
          <p:cNvSpPr txBox="1"/>
          <p:nvPr>
            <p:ph type="body" idx="1"/>
          </p:nvPr>
        </p:nvSpPr>
        <p:spPr>
          <a:xfrm>
            <a:off x="831850" y="4610028"/>
            <a:ext cx="7321550" cy="64755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7F7F7F"/>
              </a:buClr>
              <a:buSzPts val="2400"/>
              <a:buNone/>
              <a:defRPr sz="2400">
                <a:solidFill>
                  <a:srgbClr val="7F7F7F"/>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panose="020F0502020204030204"/>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type="body" idx="1"/>
          </p:nvPr>
        </p:nvSpPr>
        <p:spPr>
          <a:xfrm>
            <a:off x="839788" y="1744961"/>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Calibri" panose="020F0502020204030204"/>
                <a:ea typeface="Calibri" panose="020F0502020204030204"/>
                <a:cs typeface="Calibri" panose="020F0502020204030204"/>
                <a:sym typeface="Calibri" panose="020F0502020204030204"/>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22"/>
          <p:cNvSpPr txBox="1"/>
          <p:nvPr>
            <p:ph type="body" idx="2"/>
          </p:nvPr>
        </p:nvSpPr>
        <p:spPr>
          <a:xfrm>
            <a:off x="839788" y="2615609"/>
            <a:ext cx="5157787" cy="35740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22"/>
          <p:cNvSpPr txBox="1"/>
          <p:nvPr>
            <p:ph type="body" idx="3"/>
          </p:nvPr>
        </p:nvSpPr>
        <p:spPr>
          <a:xfrm>
            <a:off x="6172200" y="1744961"/>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Calibri" panose="020F0502020204030204"/>
                <a:ea typeface="Calibri" panose="020F0502020204030204"/>
                <a:cs typeface="Calibri" panose="020F0502020204030204"/>
                <a:sym typeface="Calibri" panose="020F0502020204030204"/>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22"/>
          <p:cNvSpPr txBox="1"/>
          <p:nvPr>
            <p:ph type="body" idx="4"/>
          </p:nvPr>
        </p:nvSpPr>
        <p:spPr>
          <a:xfrm>
            <a:off x="6172200" y="2615609"/>
            <a:ext cx="5183188" cy="35740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38200" y="2766219"/>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panose="020F0502020204030204"/>
              <a:buNone/>
              <a:defRPr sz="4400" b="0">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646747" y="127000"/>
            <a:ext cx="4165200"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200"/>
              <a:buFont typeface="Calibri" panose="020F0502020204030204"/>
              <a:buNone/>
              <a:defRPr sz="3200" b="0">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p:nvPr>
            <p:ph type="pic" idx="2"/>
          </p:nvPr>
        </p:nvSpPr>
        <p:spPr>
          <a:xfrm>
            <a:off x="5184000" y="766354"/>
            <a:ext cx="5817375" cy="5094446"/>
          </a:xfrm>
          <a:prstGeom prst="rect">
            <a:avLst/>
          </a:prstGeom>
          <a:noFill/>
          <a:ln>
            <a:noFill/>
          </a:ln>
        </p:spPr>
      </p:sp>
      <p:sp>
        <p:nvSpPr>
          <p:cNvPr id="61" name="Google Shape;61;p25"/>
          <p:cNvSpPr txBox="1"/>
          <p:nvPr>
            <p:ph type="body" idx="1"/>
          </p:nvPr>
        </p:nvSpPr>
        <p:spPr>
          <a:xfrm>
            <a:off x="651827" y="2057400"/>
            <a:ext cx="4165200"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65" name="Shape 65"/>
        <p:cNvGrpSpPr/>
        <p:nvPr/>
      </p:nvGrpSpPr>
      <p:grpSpPr>
        <a:xfrm>
          <a:off x="0" y="0"/>
          <a:ext cx="0" cy="0"/>
          <a:chOff x="0" y="0"/>
          <a:chExt cx="0" cy="0"/>
        </a:xfrm>
      </p:grpSpPr>
      <p:sp>
        <p:nvSpPr>
          <p:cNvPr id="66" name="Google Shape;66;p26"/>
          <p:cNvSpPr txBox="1"/>
          <p:nvPr>
            <p:ph type="title"/>
          </p:nvPr>
        </p:nvSpPr>
        <p:spPr>
          <a:xfrm rot="5400000">
            <a:off x="7683223" y="2506386"/>
            <a:ext cx="5811838" cy="15293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panose="020F0502020204030204"/>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txBox="1"/>
          <p:nvPr>
            <p:ph type="body" idx="1"/>
          </p:nvPr>
        </p:nvSpPr>
        <p:spPr>
          <a:xfrm rot="5400000">
            <a:off x="2372260" y="-1168935"/>
            <a:ext cx="5811838" cy="887995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8" name="Google Shape;68;p2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Calibri" panose="020F050202020403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pt-BR"/>
            </a:fld>
            <a:endParaRPr lang="pt-B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descr="Foto editada de grupo de pessoas posando para foto&#10;&#10;Descrição gerada automaticament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4957" y="1518776"/>
            <a:ext cx="7607411" cy="4280189"/>
          </a:xfrm>
          <a:prstGeom prst="rect">
            <a:avLst/>
          </a:prstGeom>
        </p:spPr>
      </p:pic>
      <p:pic>
        <p:nvPicPr>
          <p:cNvPr id="7" name="Imagem 6"/>
          <p:cNvPicPr>
            <a:picLocks noChangeAspect="1"/>
          </p:cNvPicPr>
          <p:nvPr/>
        </p:nvPicPr>
        <p:blipFill rotWithShape="1">
          <a:blip r:embed="rId2">
            <a:extLst>
              <a:ext uri="{28A0092B-C50C-407E-A947-70E740481C1C}">
                <a14:useLocalDpi xmlns:a14="http://schemas.microsoft.com/office/drawing/2010/main" val="0"/>
              </a:ext>
            </a:extLst>
          </a:blip>
          <a:srcRect t="18079" b="23585"/>
          <a:stretch>
            <a:fillRect/>
          </a:stretch>
        </p:blipFill>
        <p:spPr>
          <a:xfrm>
            <a:off x="5053843" y="0"/>
            <a:ext cx="2594401" cy="1513488"/>
          </a:xfrm>
          <a:prstGeom prst="rect">
            <a:avLst/>
          </a:prstGeom>
        </p:spPr>
      </p:pic>
      <p:sp>
        <p:nvSpPr>
          <p:cNvPr id="6" name="Retângulo 5"/>
          <p:cNvSpPr/>
          <p:nvPr/>
        </p:nvSpPr>
        <p:spPr>
          <a:xfrm>
            <a:off x="8895609" y="4124623"/>
            <a:ext cx="3081771" cy="414020"/>
          </a:xfrm>
          <a:prstGeom prst="rect">
            <a:avLst/>
          </a:prstGeom>
        </p:spPr>
        <p:txBody>
          <a:bodyPr wrap="square">
            <a:spAutoFit/>
          </a:bodyPr>
          <a:lstStyle/>
          <a:p>
            <a:pPr algn="r" fontAlgn="base"/>
            <a:endParaRPr lang="pt-BR" sz="2100" b="1" dirty="0">
              <a:solidFill>
                <a:schemeClr val="bg1"/>
              </a:solidFill>
              <a:latin typeface="Roboto" panose="02000000000000000000"/>
            </a:endParaRPr>
          </a:p>
        </p:txBody>
      </p:sp>
      <p:sp>
        <p:nvSpPr>
          <p:cNvPr id="5" name="Retângulo 4"/>
          <p:cNvSpPr/>
          <p:nvPr/>
        </p:nvSpPr>
        <p:spPr>
          <a:xfrm>
            <a:off x="-4543" y="0"/>
            <a:ext cx="4562475" cy="6837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711" y="3445461"/>
            <a:ext cx="2491892" cy="1612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m 7"/>
          <p:cNvPicPr>
            <a:picLocks noChangeAspect="1"/>
          </p:cNvPicPr>
          <p:nvPr/>
        </p:nvPicPr>
        <p:blipFill rotWithShape="1">
          <a:blip r:embed="rId4">
            <a:extLst>
              <a:ext uri="{28A0092B-C50C-407E-A947-70E740481C1C}">
                <a14:useLocalDpi xmlns:a14="http://schemas.microsoft.com/office/drawing/2010/main" val="0"/>
              </a:ext>
            </a:extLst>
          </a:blip>
          <a:srcRect l="24600" t="16538" r="22080" b="16309"/>
          <a:stretch>
            <a:fillRect/>
          </a:stretch>
        </p:blipFill>
        <p:spPr>
          <a:xfrm>
            <a:off x="647115" y="211016"/>
            <a:ext cx="3165231" cy="3133016"/>
          </a:xfrm>
          <a:prstGeom prst="rect">
            <a:avLst/>
          </a:prstGeom>
        </p:spPr>
      </p:pic>
      <p:pic>
        <p:nvPicPr>
          <p:cNvPr id="3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6991" y="362444"/>
            <a:ext cx="3655220" cy="731520"/>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11"/>
          <p:cNvSpPr/>
          <p:nvPr/>
        </p:nvSpPr>
        <p:spPr>
          <a:xfrm>
            <a:off x="4547767" y="-33767"/>
            <a:ext cx="7634068" cy="5317587"/>
          </a:xfrm>
          <a:prstGeom prst="rect">
            <a:avLst/>
          </a:prstGeom>
          <a:solidFill>
            <a:schemeClr val="accent5">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endParaRPr lang="pt-BR" altLang="en-GB" sz="3200" b="1">
              <a:solidFill>
                <a:schemeClr val="tx1"/>
              </a:solidFill>
              <a:sym typeface="+mn-ea"/>
            </a:endParaRPr>
          </a:p>
        </p:txBody>
      </p:sp>
      <p:pic>
        <p:nvPicPr>
          <p:cNvPr id="13" name="Imagem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9" y="3965889"/>
            <a:ext cx="12192000" cy="2948176"/>
          </a:xfrm>
          <a:prstGeom prst="rect">
            <a:avLst/>
          </a:prstGeom>
        </p:spPr>
      </p:pic>
      <p:sp>
        <p:nvSpPr>
          <p:cNvPr id="16" name="Google Shape;113;p13"/>
          <p:cNvSpPr txBox="1"/>
          <p:nvPr/>
        </p:nvSpPr>
        <p:spPr>
          <a:xfrm>
            <a:off x="3506258" y="4892018"/>
            <a:ext cx="8470800" cy="656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r>
              <a:rPr lang="pt-BR" altLang="en-GB" sz="1865"/>
              <a:t>Aula 3</a:t>
            </a:r>
            <a:endParaRPr lang="pt-BR" altLang="en-GB" sz="1865"/>
          </a:p>
          <a:p>
            <a:pPr algn="r"/>
            <a:r>
              <a:rPr lang="pt-BR" altLang="en-GB" sz="1865"/>
              <a:t>Normalização</a:t>
            </a:r>
            <a:endParaRPr lang="pt-BR" altLang="en-GB" sz="1865"/>
          </a:p>
          <a:p>
            <a:pPr algn="r"/>
            <a:endParaRPr lang="pt-BR" altLang="en-GB" sz="1865"/>
          </a:p>
          <a:p>
            <a:pPr algn="r"/>
            <a:endParaRPr lang="pt-BR" altLang="en-GB" sz="1865"/>
          </a:p>
          <a:p>
            <a:pPr algn="r"/>
            <a:r>
              <a:rPr lang="pt-BR" altLang="en-GB" sz="1865"/>
              <a:t>Roni Schanuel</a:t>
            </a:r>
            <a:endParaRPr lang="pt-BR" altLang="en-GB" sz="1865"/>
          </a:p>
          <a:p>
            <a:pPr algn="r"/>
            <a:r>
              <a:rPr lang="pt-BR" altLang="en-GB" sz="1865"/>
              <a:t>01-04-2022</a:t>
            </a:r>
            <a:endParaRPr lang="pt-BR" altLang="en-GB" sz="1865"/>
          </a:p>
          <a:p>
            <a:pPr algn="r"/>
            <a:endParaRPr lang="pt-BR" altLang="en-GB" sz="1865"/>
          </a:p>
        </p:txBody>
      </p:sp>
      <p:sp>
        <p:nvSpPr>
          <p:cNvPr id="3" name="Caixa de Texto 2"/>
          <p:cNvSpPr txBox="1"/>
          <p:nvPr/>
        </p:nvSpPr>
        <p:spPr>
          <a:xfrm>
            <a:off x="6228080" y="1134533"/>
            <a:ext cx="4863253" cy="420370"/>
          </a:xfrm>
          <a:prstGeom prst="rect">
            <a:avLst/>
          </a:prstGeom>
          <a:noFill/>
        </p:spPr>
        <p:txBody>
          <a:bodyPr wrap="square" rtlCol="0" anchor="t">
            <a:spAutoFit/>
          </a:bodyPr>
          <a:p>
            <a:pPr marL="0" lvl="0" indent="0" algn="ctr" rtl="0">
              <a:spcBef>
                <a:spcPts val="0"/>
              </a:spcBef>
              <a:spcAft>
                <a:spcPts val="0"/>
              </a:spcAft>
              <a:buNone/>
            </a:pPr>
            <a:r>
              <a:rPr lang="pt-BR" altLang="en-GB" sz="2135" b="1">
                <a:solidFill>
                  <a:schemeClr val="tx2">
                    <a:lumMod val="50000"/>
                  </a:schemeClr>
                </a:solidFill>
                <a:sym typeface="+mn-ea"/>
              </a:rPr>
              <a:t>Banco de Dados</a:t>
            </a:r>
            <a:endParaRPr lang="pt-BR" altLang="en-GB" sz="2135" b="1">
              <a:solidFill>
                <a:schemeClr val="tx2">
                  <a:lumMod val="50000"/>
                </a:schemeClr>
              </a:solidFill>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g121307e9a3f_0_0"/>
          <p:cNvSpPr txBox="1"/>
          <p:nvPr>
            <p:ph type="subTitle" idx="1"/>
          </p:nvPr>
        </p:nvSpPr>
        <p:spPr>
          <a:xfrm>
            <a:off x="930350" y="456576"/>
            <a:ext cx="9144000" cy="16257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75"/>
              <a:buNone/>
            </a:pPr>
            <a:r>
              <a:rPr lang="pt-BR" sz="1260">
                <a:solidFill>
                  <a:srgbClr val="212529"/>
                </a:solidFill>
                <a:highlight>
                  <a:srgbClr val="FFFFFF"/>
                </a:highlight>
                <a:latin typeface="Roboto" panose="02000000000000000000"/>
                <a:ea typeface="Roboto" panose="02000000000000000000"/>
                <a:cs typeface="Roboto" panose="02000000000000000000"/>
                <a:sym typeface="Roboto" panose="02000000000000000000"/>
              </a:rPr>
              <a:t>A segunda forma normal trata destas anomalias e evita que valores fiquem em redundância no banco de dados.</a:t>
            </a:r>
            <a:endParaRPr sz="126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500"/>
              </a:spcBef>
              <a:spcAft>
                <a:spcPts val="0"/>
              </a:spcAft>
              <a:buSzPts val="275"/>
              <a:buNone/>
            </a:pPr>
            <a:r>
              <a:rPr lang="pt-BR" sz="1260">
                <a:solidFill>
                  <a:srgbClr val="212529"/>
                </a:solidFill>
                <a:highlight>
                  <a:srgbClr val="FFFFFF"/>
                </a:highlight>
                <a:latin typeface="Roboto" panose="02000000000000000000"/>
                <a:ea typeface="Roboto" panose="02000000000000000000"/>
                <a:cs typeface="Roboto" panose="02000000000000000000"/>
                <a:sym typeface="Roboto" panose="02000000000000000000"/>
              </a:rPr>
              <a:t>Procedimentos:</a:t>
            </a:r>
            <a:endParaRPr sz="126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500"/>
              </a:spcBef>
              <a:spcAft>
                <a:spcPts val="0"/>
              </a:spcAft>
              <a:buSzPts val="275"/>
              <a:buNone/>
            </a:pPr>
            <a:r>
              <a:rPr lang="pt-B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rPr>
              <a:t>a) Identificar os atributos que não são funcionalmente dependentes de toda a chave primária;</a:t>
            </a: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500"/>
              </a:spcBef>
              <a:spcAft>
                <a:spcPts val="0"/>
              </a:spcAft>
              <a:buNone/>
            </a:pPr>
            <a:r>
              <a:rPr lang="pt-B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rPr>
              <a:t>b) Remover da entidade todos esses atributos identificados e criar uma nova entidade com eles.</a:t>
            </a: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0"/>
              </a:spcAft>
              <a:buNone/>
            </a:pPr>
            <a:r>
              <a:rPr lang="pt-B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rPr>
              <a:t>Considerando a tabela que não está na 2FN:</a:t>
            </a: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200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42" name="Google Shape;142;g121307e9a3f_0_0"/>
          <p:cNvPicPr preferRelativeResize="0"/>
          <p:nvPr/>
        </p:nvPicPr>
        <p:blipFill>
          <a:blip r:embed="rId1"/>
          <a:stretch>
            <a:fillRect/>
          </a:stretch>
        </p:blipFill>
        <p:spPr>
          <a:xfrm>
            <a:off x="1224500" y="2411876"/>
            <a:ext cx="5572125" cy="1095375"/>
          </a:xfrm>
          <a:prstGeom prst="rect">
            <a:avLst/>
          </a:prstGeom>
          <a:noFill/>
          <a:ln>
            <a:noFill/>
          </a:ln>
        </p:spPr>
      </p:pic>
      <p:sp>
        <p:nvSpPr>
          <p:cNvPr id="143" name="Google Shape;143;g121307e9a3f_0_0"/>
          <p:cNvSpPr txBox="1"/>
          <p:nvPr/>
        </p:nvSpPr>
        <p:spPr>
          <a:xfrm>
            <a:off x="868325" y="3916325"/>
            <a:ext cx="10171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pt-BR"/>
              <a:t>O nome do produto depende do código do produto, porém não depende de N_pedido que é a chave primária da tabela,  portanto não está na segunda forma normal. Isto gera problemas com a manutenção dos dados, pois se houver alteração no nome do produto teremos que alterar em todos os registros da tabela pedido.</a:t>
            </a:r>
            <a:endParaRPr lang="pt-B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g121307e9a3f_0_11"/>
          <p:cNvSpPr txBox="1"/>
          <p:nvPr>
            <p:ph type="subTitle" idx="1"/>
          </p:nvPr>
        </p:nvSpPr>
        <p:spPr>
          <a:xfrm>
            <a:off x="930350" y="456576"/>
            <a:ext cx="9144000" cy="3585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pt-B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rPr>
              <a:t>Para normalizar esta tabela vamos criar a tabela de Produto</a:t>
            </a: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200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50" name="Google Shape;150;g121307e9a3f_0_11"/>
          <p:cNvPicPr preferRelativeResize="0"/>
          <p:nvPr/>
        </p:nvPicPr>
        <p:blipFill>
          <a:blip r:embed="rId1"/>
          <a:stretch>
            <a:fillRect/>
          </a:stretch>
        </p:blipFill>
        <p:spPr>
          <a:xfrm>
            <a:off x="1578925" y="852301"/>
            <a:ext cx="3181350" cy="1133475"/>
          </a:xfrm>
          <a:prstGeom prst="rect">
            <a:avLst/>
          </a:prstGeom>
          <a:noFill/>
          <a:ln>
            <a:noFill/>
          </a:ln>
        </p:spPr>
      </p:pic>
      <p:sp>
        <p:nvSpPr>
          <p:cNvPr id="151" name="Google Shape;151;g121307e9a3f_0_11"/>
          <p:cNvSpPr txBox="1"/>
          <p:nvPr>
            <p:ph type="subTitle" idx="1"/>
          </p:nvPr>
        </p:nvSpPr>
        <p:spPr>
          <a:xfrm>
            <a:off x="763775" y="2195001"/>
            <a:ext cx="9144000" cy="3585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pt-B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rPr>
              <a:t>Agora a tabela de pedido está na 2FN</a:t>
            </a: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200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52" name="Google Shape;152;g121307e9a3f_0_11"/>
          <p:cNvPicPr preferRelativeResize="0"/>
          <p:nvPr/>
        </p:nvPicPr>
        <p:blipFill>
          <a:blip r:embed="rId2"/>
          <a:stretch>
            <a:fillRect/>
          </a:stretch>
        </p:blipFill>
        <p:spPr>
          <a:xfrm>
            <a:off x="930350" y="2762726"/>
            <a:ext cx="4305300" cy="112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10"/>
          <p:cNvSpPr txBox="1"/>
          <p:nvPr/>
        </p:nvSpPr>
        <p:spPr>
          <a:xfrm>
            <a:off x="280670" y="640715"/>
            <a:ext cx="11445875" cy="19069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a:solidFill>
                  <a:schemeClr val="dk1"/>
                </a:solidFill>
                <a:latin typeface="Calibri" panose="020F0502020204030204"/>
                <a:ea typeface="Calibri" panose="020F0502020204030204"/>
                <a:cs typeface="Calibri" panose="020F0502020204030204"/>
                <a:sym typeface="Calibri" panose="020F0502020204030204"/>
              </a:rPr>
              <a:t>Terceira Forma Normal</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a:solidFill>
                  <a:schemeClr val="dk1"/>
                </a:solidFill>
                <a:latin typeface="Calibri" panose="020F0502020204030204"/>
                <a:ea typeface="Calibri" panose="020F0502020204030204"/>
                <a:cs typeface="Calibri" panose="020F0502020204030204"/>
                <a:sym typeface="Calibri" panose="020F0502020204030204"/>
              </a:rPr>
              <a:t>Assim como para estar na segunda formal é preciso estar na primeira forma normal, para estar na terceira forma normal é preciso estar também na segunda forma normal.  Toda coluna derivada a partir de outra coluna não chave deve ser retirada do modelo dados.  No exemplo abaixo o total depende do preço e quantidade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58" name="Google Shape;158;p10"/>
          <p:cNvGraphicFramePr/>
          <p:nvPr/>
        </p:nvGraphicFramePr>
        <p:xfrm>
          <a:off x="1828800" y="2667000"/>
          <a:ext cx="8531250" cy="3000000"/>
        </p:xfrm>
        <a:graphic>
          <a:graphicData uri="http://schemas.openxmlformats.org/drawingml/2006/table">
            <a:tbl>
              <a:tblPr firstRow="1" bandRow="1">
                <a:noFill/>
                <a:tableStyleId>{EC61EB52-A700-473F-BA14-CEBD387C3D88}</a:tableStyleId>
              </a:tblPr>
              <a:tblGrid>
                <a:gridCol w="1706250"/>
                <a:gridCol w="1706250"/>
                <a:gridCol w="1706250"/>
                <a:gridCol w="1706250"/>
                <a:gridCol w="1706250"/>
              </a:tblGrid>
              <a:tr h="381000">
                <a:tc gridSpan="5">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Venda</a:t>
                      </a:r>
                      <a:endParaRPr sz="1200" u="none" strike="noStrike" cap="none"/>
                    </a:p>
                  </a:txBody>
                  <a:tcPr marL="91450" marR="91450" marT="45725" marB="45725"/>
                </a:tc>
                <a:tc hMerge="1">
                  <a:tcPr/>
                </a:tc>
                <a:tc hMerge="1">
                  <a:tcPr/>
                </a:tc>
                <a:tc hMerge="1">
                  <a:tcPr/>
                </a:tc>
                <a:tc hMerge="1">
                  <a:tcPr/>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numero_pedido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codigo_produto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quantidade</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valor</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total</a:t>
                      </a:r>
                      <a:endParaRPr sz="12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3</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5</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100,00</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500,00</a:t>
                      </a:r>
                      <a:endParaRPr sz="12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102</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5</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3</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30,00</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90,00</a:t>
                      </a:r>
                      <a:endParaRPr sz="12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106</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6</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2</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10,00</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20,00</a:t>
                      </a:r>
                      <a:endParaRPr sz="1200" u="none" strike="noStrike" cap="none"/>
                    </a:p>
                  </a:txBody>
                  <a:tcPr marL="91450" marR="91450" marT="45725" marB="457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11"/>
          <p:cNvSpPr txBox="1"/>
          <p:nvPr/>
        </p:nvSpPr>
        <p:spPr>
          <a:xfrm>
            <a:off x="280670" y="640715"/>
            <a:ext cx="11445875" cy="20300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a:solidFill>
                  <a:schemeClr val="dk1"/>
                </a:solidFill>
                <a:latin typeface="Calibri" panose="020F0502020204030204"/>
                <a:ea typeface="Calibri" panose="020F0502020204030204"/>
                <a:cs typeface="Calibri" panose="020F0502020204030204"/>
                <a:sym typeface="Calibri" panose="020F0502020204030204"/>
              </a:rPr>
              <a:t>Terceira Forma Normal</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a:solidFill>
                  <a:schemeClr val="dk1"/>
                </a:solidFill>
                <a:latin typeface="Calibri" panose="020F0502020204030204"/>
                <a:ea typeface="Calibri" panose="020F0502020204030204"/>
                <a:cs typeface="Calibri" panose="020F0502020204030204"/>
                <a:sym typeface="Calibri" panose="020F0502020204030204"/>
              </a:rPr>
              <a:t>Em nossa tabela Venda, o subtotal é o resultado da multiplicação de quantidade com valor, desta forma a coluna subtotal depende de outras colunas não-chave, sendo um campo calculado.</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a:solidFill>
                  <a:schemeClr val="dk1"/>
                </a:solidFill>
                <a:latin typeface="Calibri" panose="020F0502020204030204"/>
                <a:ea typeface="Calibri" panose="020F0502020204030204"/>
                <a:cs typeface="Calibri" panose="020F0502020204030204"/>
                <a:sym typeface="Calibri" panose="020F0502020204030204"/>
              </a:rPr>
              <a:t>Para normalizar esta tabela na terceira forma normal teremos de eliminar a coluna subtotal, como no exemplo a seguir:</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64" name="Google Shape;164;p11"/>
          <p:cNvGraphicFramePr/>
          <p:nvPr/>
        </p:nvGraphicFramePr>
        <p:xfrm>
          <a:off x="775335" y="2515235"/>
          <a:ext cx="6825000" cy="3000000"/>
        </p:xfrm>
        <a:graphic>
          <a:graphicData uri="http://schemas.openxmlformats.org/drawingml/2006/table">
            <a:tbl>
              <a:tblPr firstRow="1" bandRow="1">
                <a:noFill/>
                <a:tableStyleId>{EC61EB52-A700-473F-BA14-CEBD387C3D88}</a:tableStyleId>
              </a:tblPr>
              <a:tblGrid>
                <a:gridCol w="1706250"/>
                <a:gridCol w="1706250"/>
                <a:gridCol w="1706250"/>
                <a:gridCol w="1706250"/>
              </a:tblGrid>
              <a:tr h="381000">
                <a:tc gridSpan="4">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Venda</a:t>
                      </a:r>
                      <a:endParaRPr sz="1400" u="none" strike="noStrike" cap="none"/>
                    </a:p>
                  </a:txBody>
                  <a:tcPr marL="91450" marR="91450" marT="45725" marB="45725"/>
                </a:tc>
                <a:tc hMerge="1">
                  <a:tcPr/>
                </a:tc>
                <a:tc hMerge="1">
                  <a:tcPr/>
                </a:tc>
                <a:tc hMerge="1">
                  <a:tcPr/>
                </a:tc>
              </a:tr>
              <a:tr h="381000">
                <a:tc>
                  <a:txBody>
                    <a:bodyPr/>
                    <a:lstStyle/>
                    <a:p>
                      <a:pPr marL="0" marR="0" lvl="0" indent="0" algn="l" rtl="0">
                        <a:spcBef>
                          <a:spcPts val="0"/>
                        </a:spcBef>
                        <a:spcAft>
                          <a:spcPts val="0"/>
                        </a:spcAft>
                        <a:buClr>
                          <a:schemeClr val="dk1"/>
                        </a:buClr>
                        <a:buSzPts val="1400"/>
                        <a:buFont typeface="Calibri" panose="020F0502020204030204"/>
                        <a:buNone/>
                      </a:pPr>
                      <a:r>
                        <a:rPr lang="pt-BR" sz="1400" u="none" strike="noStrike" cap="none"/>
                        <a:t>numero_pedido</a:t>
                      </a:r>
                      <a:endParaRPr sz="1400"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u="none" strike="noStrike" cap="none"/>
                        <a:t>codigo_produto</a:t>
                      </a:r>
                      <a:endParaRPr sz="1400"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u="none" strike="noStrike" cap="none"/>
                        <a:t>quantidade</a:t>
                      </a:r>
                      <a:endParaRPr sz="1400"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u="none" strike="noStrike" cap="none"/>
                        <a:t>valor</a:t>
                      </a:r>
                      <a:endParaRPr sz="14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100</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3</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5</a:t>
                      </a:r>
                      <a:endParaRPr sz="1400" u="none" strike="noStrike" cap="none"/>
                    </a:p>
                  </a:txBody>
                  <a:tcPr marL="91450" marR="91450" marT="45725" marB="45725"/>
                </a:tc>
                <a:tc>
                  <a:txBody>
                    <a:bodyPr/>
                    <a:lstStyle/>
                    <a:p>
                      <a:pPr marL="0" marR="0" lvl="0" indent="0" algn="r" rtl="0">
                        <a:spcBef>
                          <a:spcPts val="0"/>
                        </a:spcBef>
                        <a:spcAft>
                          <a:spcPts val="0"/>
                        </a:spcAft>
                        <a:buClr>
                          <a:schemeClr val="dk1"/>
                        </a:buClr>
                        <a:buSzPts val="1400"/>
                        <a:buFont typeface="Calibri" panose="020F0502020204030204"/>
                        <a:buNone/>
                      </a:pPr>
                      <a:r>
                        <a:rPr lang="pt-BR" sz="1400" u="none" strike="noStrike" cap="none"/>
                        <a:t>100,00</a:t>
                      </a:r>
                      <a:endParaRPr sz="14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102</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5</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3</a:t>
                      </a:r>
                      <a:endParaRPr sz="1400" u="none" strike="noStrike" cap="none"/>
                    </a:p>
                  </a:txBody>
                  <a:tcPr marL="91450" marR="91450" marT="45725" marB="45725"/>
                </a:tc>
                <a:tc>
                  <a:txBody>
                    <a:bodyPr/>
                    <a:lstStyle/>
                    <a:p>
                      <a:pPr marL="0" marR="0" lvl="0" indent="0" algn="r" rtl="0">
                        <a:spcBef>
                          <a:spcPts val="0"/>
                        </a:spcBef>
                        <a:spcAft>
                          <a:spcPts val="0"/>
                        </a:spcAft>
                        <a:buClr>
                          <a:schemeClr val="dk1"/>
                        </a:buClr>
                        <a:buSzPts val="1400"/>
                        <a:buFont typeface="Calibri" panose="020F0502020204030204"/>
                        <a:buNone/>
                      </a:pPr>
                      <a:r>
                        <a:rPr lang="pt-BR" sz="1400" u="none" strike="noStrike" cap="none"/>
                        <a:t>30,00</a:t>
                      </a:r>
                      <a:endParaRPr sz="14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106</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6</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2</a:t>
                      </a:r>
                      <a:endParaRPr sz="1400" u="none" strike="noStrike" cap="none"/>
                    </a:p>
                  </a:txBody>
                  <a:tcPr marL="91450" marR="91450" marT="45725" marB="45725"/>
                </a:tc>
                <a:tc>
                  <a:txBody>
                    <a:bodyPr/>
                    <a:lstStyle/>
                    <a:p>
                      <a:pPr marL="0" marR="0" lvl="0" indent="0" algn="r" rtl="0">
                        <a:spcBef>
                          <a:spcPts val="0"/>
                        </a:spcBef>
                        <a:spcAft>
                          <a:spcPts val="0"/>
                        </a:spcAft>
                        <a:buClr>
                          <a:schemeClr val="dk1"/>
                        </a:buClr>
                        <a:buSzPts val="1400"/>
                        <a:buFont typeface="Calibri" panose="020F0502020204030204"/>
                        <a:buNone/>
                      </a:pPr>
                      <a:r>
                        <a:rPr lang="pt-BR" sz="1400" u="none" strike="noStrike" cap="none"/>
                        <a:t>10,00</a:t>
                      </a:r>
                      <a:endParaRPr sz="1400" u="none" strike="noStrike" cap="none"/>
                    </a:p>
                  </a:txBody>
                  <a:tcPr marL="91450" marR="91450" marT="45725" marB="457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12"/>
          <p:cNvSpPr txBox="1"/>
          <p:nvPr/>
        </p:nvSpPr>
        <p:spPr>
          <a:xfrm>
            <a:off x="650240" y="1470660"/>
            <a:ext cx="10609580" cy="181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1ª FN</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Quando a tabela só possui atributos atômicos (não multivalorados)</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2ª FN</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Quando estiver na 1FN e todo atributo não-chave for dependente da chave primária</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3ª FN</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 Quando estiver na 2FN e não tiver atributos não-chave dependendo de atributos não-chave</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0" name="Google Shape;170;p12"/>
          <p:cNvSpPr txBox="1"/>
          <p:nvPr/>
        </p:nvSpPr>
        <p:spPr>
          <a:xfrm>
            <a:off x="650254" y="494025"/>
            <a:ext cx="1706700" cy="369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a:solidFill>
                  <a:schemeClr val="dk1"/>
                </a:solidFill>
                <a:latin typeface="Calibri" panose="020F0502020204030204"/>
                <a:ea typeface="Calibri" panose="020F0502020204030204"/>
                <a:cs typeface="Calibri" panose="020F0502020204030204"/>
                <a:sym typeface="Calibri" panose="020F0502020204030204"/>
              </a:rPr>
              <a:t>Resumindo</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647700" y="2584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a:t>Exercícios</a:t>
            </a:r>
            <a:endParaRPr sz="1800"/>
          </a:p>
        </p:txBody>
      </p:sp>
      <p:sp>
        <p:nvSpPr>
          <p:cNvPr id="176" name="Google Shape;176;p13"/>
          <p:cNvSpPr txBox="1"/>
          <p:nvPr/>
        </p:nvSpPr>
        <p:spPr>
          <a:xfrm>
            <a:off x="647065" y="1066800"/>
            <a:ext cx="11088370" cy="3067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Considere a tabela abaixo e normalize até a terceira forma normal.</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77" name="Google Shape;177;p13"/>
          <p:cNvGraphicFramePr/>
          <p:nvPr/>
        </p:nvGraphicFramePr>
        <p:xfrm>
          <a:off x="1188085" y="1530985"/>
          <a:ext cx="3000000" cy="3000000"/>
        </p:xfrm>
        <a:graphic>
          <a:graphicData uri="http://schemas.openxmlformats.org/drawingml/2006/table">
            <a:tbl>
              <a:tblPr firstRow="1" bandRow="1">
                <a:noFill/>
                <a:tableStyleId>{EC61EB52-A700-473F-BA14-CEBD387C3D88}</a:tableStyleId>
              </a:tblPr>
              <a:tblGrid>
                <a:gridCol w="1540500"/>
              </a:tblGrid>
              <a:tr h="276850">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Projeto_Alocacao</a:t>
                      </a:r>
                      <a:endParaRPr sz="1000" u="none" strike="noStrike" cap="none"/>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codigo_projeto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tipo_projeto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descricao_projeto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codigo_funcionario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nome_funcionario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codigo_cargo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nome_cargo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salario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data_inicio_alocacao</a:t>
                      </a:r>
                      <a:endParaRPr sz="1000" b="1" u="none" strike="noStrike" cap="none">
                        <a:solidFill>
                          <a:schemeClr val="dk1"/>
                        </a:solidFill>
                      </a:endParaRPr>
                    </a:p>
                  </a:txBody>
                  <a:tcPr marL="91450" marR="91450" marT="45725" marB="45725"/>
                </a:tc>
              </a:tr>
            </a:tbl>
          </a:graphicData>
        </a:graphic>
      </p:graphicFrame>
      <p:graphicFrame>
        <p:nvGraphicFramePr>
          <p:cNvPr id="178" name="Google Shape;178;p13"/>
          <p:cNvGraphicFramePr/>
          <p:nvPr/>
        </p:nvGraphicFramePr>
        <p:xfrm>
          <a:off x="2915920" y="1549400"/>
          <a:ext cx="8465225" cy="3000000"/>
        </p:xfrm>
        <a:graphic>
          <a:graphicData uri="http://schemas.openxmlformats.org/drawingml/2006/table">
            <a:tbl>
              <a:tblPr firstRow="1" bandRow="1">
                <a:noFill/>
                <a:tableStyleId>{EC61EB52-A700-473F-BA14-CEBD387C3D88}</a:tableStyleId>
              </a:tblPr>
              <a:tblGrid>
                <a:gridCol w="622925"/>
                <a:gridCol w="735975"/>
                <a:gridCol w="1146175"/>
                <a:gridCol w="872500"/>
                <a:gridCol w="847100"/>
                <a:gridCol w="892175"/>
                <a:gridCol w="901075"/>
                <a:gridCol w="922025"/>
                <a:gridCol w="1525275"/>
              </a:tblGrid>
              <a:tr h="362575">
                <a:tc gridSpan="9">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Projeto_Alocacao</a:t>
                      </a:r>
                      <a:endParaRPr sz="1000" u="none" strike="noStrike" cap="none"/>
                    </a:p>
                  </a:txBody>
                  <a:tcPr marL="91450" marR="91450" marT="45725" marB="45725">
                    <a:solidFill>
                      <a:srgbClr val="FF8D41"/>
                    </a:solidFill>
                  </a:tcPr>
                </a:tc>
                <a:tc hMerge="1">
                  <a:tcPr/>
                </a:tc>
                <a:tc hMerge="1">
                  <a:tcPr/>
                </a:tc>
                <a:tc hMerge="1">
                  <a:tcPr/>
                </a:tc>
                <a:tc hMerge="1">
                  <a:tcPr/>
                </a:tc>
                <a:tc hMerge="1">
                  <a:tcPr/>
                </a:tc>
                <a:tc hMerge="1">
                  <a:tcPr/>
                </a:tc>
                <a:tc hMerge="1">
                  <a:tcPr/>
                </a:tc>
                <a:tc hMerge="1">
                  <a:tcPr/>
                </a:tc>
              </a:tr>
              <a:tr h="560075">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codigo_projeto</a:t>
                      </a:r>
                      <a:endParaRPr sz="10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tipo_projeto</a:t>
                      </a:r>
                      <a:endParaRPr sz="1000" b="1" u="none" strike="noStrike" cap="none"/>
                    </a:p>
                  </a:txBody>
                  <a:tcPr marL="91450" marR="91450" marT="45725" marB="45725">
                    <a:solidFill>
                      <a:srgbClr val="BBD6EE"/>
                    </a:solidFill>
                  </a:tcPr>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descricao_projeto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codigo_funcionario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nome_funcionario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codigo_cargo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nome_cargo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salario_cargo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data_inicio_alocacao</a:t>
                      </a:r>
                      <a:endParaRPr sz="1000" b="1" u="none" strike="noStrike" cap="none"/>
                    </a:p>
                  </a:txBody>
                  <a:tcPr marL="91450" marR="91450" marT="45725" marB="45725"/>
                </a:tc>
              </a:tr>
              <a:tr h="40450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10</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Sistema Web</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Sistema Ambulatorial</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Marcos</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1</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Analista de Sistemas</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3000,00</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r h="40385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25</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 Trânsito</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4</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Joaquim</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Programador</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2500,00</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r h="40450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25</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 Trânsito</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Marcos</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1</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Analista de Sistemas</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3000,00</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bl>
          </a:graphicData>
        </a:graphic>
      </p:graphicFrame>
      <p:sp>
        <p:nvSpPr>
          <p:cNvPr id="179" name="Google Shape;179;p13"/>
          <p:cNvSpPr txBox="1"/>
          <p:nvPr/>
        </p:nvSpPr>
        <p:spPr>
          <a:xfrm>
            <a:off x="847090" y="4658995"/>
            <a:ext cx="10534650" cy="52197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Um projeto pode ter varios funcionários alocados a partir de uma data inicial de alocação. Os funcionários possuem um cargo e são remunerados em função do cargo. Um funcionário pode ser alocado em mais de um projeto.</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647700" y="258445"/>
            <a:ext cx="2039620" cy="5645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b="1"/>
              <a:t>Resposta Exercício</a:t>
            </a:r>
            <a:endParaRPr sz="1800" b="1"/>
          </a:p>
        </p:txBody>
      </p:sp>
      <p:graphicFrame>
        <p:nvGraphicFramePr>
          <p:cNvPr id="185" name="Google Shape;185;p14"/>
          <p:cNvGraphicFramePr/>
          <p:nvPr/>
        </p:nvGraphicFramePr>
        <p:xfrm>
          <a:off x="647700" y="1727835"/>
          <a:ext cx="4447550" cy="3000000"/>
        </p:xfrm>
        <a:graphic>
          <a:graphicData uri="http://schemas.openxmlformats.org/drawingml/2006/table">
            <a:tbl>
              <a:tblPr firstRow="1">
                <a:noFill/>
                <a:tableStyleId>{8432504E-0FB9-4D77-8B4A-B9E212F25A36}</a:tableStyleId>
              </a:tblPr>
              <a:tblGrid>
                <a:gridCol w="1126500"/>
                <a:gridCol w="1104900"/>
                <a:gridCol w="2216150"/>
              </a:tblGrid>
              <a:tr h="316225">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codigo_projeto</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tipo_projeto</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descricao_projeto</a:t>
                      </a:r>
                      <a:endParaRPr sz="1000" u="none" strike="noStrike" cap="none"/>
                    </a:p>
                  </a:txBody>
                  <a:tcPr marL="91450" marR="91450" marT="45725" marB="45725"/>
                </a:tc>
              </a:tr>
              <a:tr h="40450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10</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Sistema Web</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Sistema Ambulatorial</a:t>
                      </a:r>
                      <a:endParaRPr sz="1000" u="none" strike="noStrike" cap="none"/>
                    </a:p>
                  </a:txBody>
                  <a:tcPr marL="91450" marR="91450" marT="45725" marB="45725"/>
                </a:tc>
              </a:tr>
              <a:tr h="40385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25</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 Trânsito</a:t>
                      </a:r>
                      <a:endParaRPr sz="1000" u="none" strike="noStrike" cap="none"/>
                    </a:p>
                  </a:txBody>
                  <a:tcPr marL="91450" marR="91450" marT="45725" marB="45725"/>
                </a:tc>
              </a:tr>
            </a:tbl>
          </a:graphicData>
        </a:graphic>
      </p:graphicFrame>
      <p:graphicFrame>
        <p:nvGraphicFramePr>
          <p:cNvPr id="186" name="Google Shape;186;p14"/>
          <p:cNvGraphicFramePr/>
          <p:nvPr/>
        </p:nvGraphicFramePr>
        <p:xfrm>
          <a:off x="5614670" y="1745615"/>
          <a:ext cx="3606825" cy="3000000"/>
        </p:xfrm>
        <a:graphic>
          <a:graphicData uri="http://schemas.openxmlformats.org/drawingml/2006/table">
            <a:tbl>
              <a:tblPr firstRow="1" bandRow="1">
                <a:noFill/>
                <a:tableStyleId>{EC61EB52-A700-473F-BA14-CEBD387C3D88}</a:tableStyleId>
              </a:tblPr>
              <a:tblGrid>
                <a:gridCol w="1056650"/>
                <a:gridCol w="1355100"/>
                <a:gridCol w="1195075"/>
              </a:tblGrid>
              <a:tr h="3003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codigo_cargo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nome_cargo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salario_cargo</a:t>
                      </a:r>
                      <a:endParaRPr sz="1000" b="1" u="none" strike="noStrike" cap="none"/>
                    </a:p>
                  </a:txBody>
                  <a:tcPr marL="91450" marR="91450" marT="45725" marB="45725"/>
                </a:tc>
              </a:tr>
              <a:tr h="34925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1</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Analista de Sistemas</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3000,00</a:t>
                      </a:r>
                      <a:endParaRPr sz="1000" u="none" strike="noStrike" cap="none"/>
                    </a:p>
                  </a:txBody>
                  <a:tcPr marL="91450" marR="91450" marT="45725" marB="45725"/>
                </a:tc>
              </a:tr>
              <a:tr h="233675">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Programador</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2500,00</a:t>
                      </a:r>
                      <a:endParaRPr sz="1000" u="none" strike="noStrike" cap="none"/>
                    </a:p>
                  </a:txBody>
                  <a:tcPr marL="91450" marR="91450" marT="45725" marB="45725"/>
                </a:tc>
              </a:tr>
            </a:tbl>
          </a:graphicData>
        </a:graphic>
      </p:graphicFrame>
      <p:sp>
        <p:nvSpPr>
          <p:cNvPr id="187" name="Google Shape;187;p14"/>
          <p:cNvSpPr txBox="1"/>
          <p:nvPr/>
        </p:nvSpPr>
        <p:spPr>
          <a:xfrm>
            <a:off x="661035" y="1426210"/>
            <a:ext cx="126047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Projeto</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14"/>
          <p:cNvSpPr txBox="1"/>
          <p:nvPr/>
        </p:nvSpPr>
        <p:spPr>
          <a:xfrm>
            <a:off x="5581015" y="1450975"/>
            <a:ext cx="126047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Cargo</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89" name="Google Shape;189;p14"/>
          <p:cNvGraphicFramePr/>
          <p:nvPr/>
        </p:nvGraphicFramePr>
        <p:xfrm>
          <a:off x="661035" y="4161790"/>
          <a:ext cx="3754125" cy="3000000"/>
        </p:xfrm>
        <a:graphic>
          <a:graphicData uri="http://schemas.openxmlformats.org/drawingml/2006/table">
            <a:tbl>
              <a:tblPr firstRow="1" bandRow="1">
                <a:noFill/>
                <a:tableStyleId>{EC61EB52-A700-473F-BA14-CEBD387C3D88}</a:tableStyleId>
              </a:tblPr>
              <a:tblGrid>
                <a:gridCol w="1045850"/>
                <a:gridCol w="1230625"/>
                <a:gridCol w="1477650"/>
              </a:tblGrid>
              <a:tr h="2857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codigo_projeto</a:t>
                      </a:r>
                      <a:endParaRPr sz="1000" b="1" u="none" strike="noStrike" cap="none"/>
                    </a:p>
                  </a:txBody>
                  <a:tcPr marL="91450" marR="91450" marT="45725" marB="45725">
                    <a:solidFill>
                      <a:schemeClr val="accent2"/>
                    </a:solidFill>
                  </a:tcPr>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codigo_funcionario</a:t>
                      </a:r>
                      <a:endParaRPr sz="1000" b="1" u="none" strike="noStrike" cap="none"/>
                    </a:p>
                  </a:txBody>
                  <a:tcPr marL="91450" marR="91450" marT="45725" marB="45725">
                    <a:solidFill>
                      <a:schemeClr val="accent2"/>
                    </a:solidFill>
                  </a:tcPr>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data_inicio_alocacao</a:t>
                      </a:r>
                      <a:endParaRPr sz="1000" b="1" u="none" strike="noStrike" cap="none"/>
                    </a:p>
                  </a:txBody>
                  <a:tcPr marL="91450" marR="91450" marT="45725" marB="45725"/>
                </a:tc>
              </a:tr>
              <a:tr h="40450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10</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r h="40385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25</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4</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r h="40450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25</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bl>
          </a:graphicData>
        </a:graphic>
      </p:graphicFrame>
      <p:sp>
        <p:nvSpPr>
          <p:cNvPr id="190" name="Google Shape;190;p14"/>
          <p:cNvSpPr txBox="1"/>
          <p:nvPr/>
        </p:nvSpPr>
        <p:spPr>
          <a:xfrm>
            <a:off x="661035" y="3819525"/>
            <a:ext cx="126047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Alocacao</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91" name="Google Shape;191;p14"/>
          <p:cNvGraphicFramePr/>
          <p:nvPr/>
        </p:nvGraphicFramePr>
        <p:xfrm>
          <a:off x="5512435" y="4161790"/>
          <a:ext cx="3875400" cy="3000000"/>
        </p:xfrm>
        <a:graphic>
          <a:graphicData uri="http://schemas.openxmlformats.org/drawingml/2006/table">
            <a:tbl>
              <a:tblPr firstRow="1" bandRow="1">
                <a:noFill/>
                <a:tableStyleId>{EC61EB52-A700-473F-BA14-CEBD387C3D88}</a:tableStyleId>
              </a:tblPr>
              <a:tblGrid>
                <a:gridCol w="1389375"/>
                <a:gridCol w="1243325"/>
                <a:gridCol w="1242700"/>
              </a:tblGrid>
              <a:tr h="27050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codigo_funcionario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nome_funcionario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codigo_cargo</a:t>
                      </a:r>
                      <a:endParaRPr sz="1000" b="1" u="none" strike="noStrike" cap="none"/>
                    </a:p>
                  </a:txBody>
                  <a:tcPr marL="91450" marR="91450" marT="45725" marB="45725"/>
                </a:tc>
              </a:tr>
              <a:tr h="404500">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Marcos</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1</a:t>
                      </a:r>
                      <a:endParaRPr sz="1000" u="none" strike="noStrike" cap="none"/>
                    </a:p>
                  </a:txBody>
                  <a:tcPr marL="91450" marR="91450" marT="45725" marB="45725"/>
                </a:tc>
              </a:tr>
              <a:tr h="403850">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4</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Joaquim</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r>
            </a:tbl>
          </a:graphicData>
        </a:graphic>
      </p:graphicFrame>
      <p:sp>
        <p:nvSpPr>
          <p:cNvPr id="192" name="Google Shape;192;p14"/>
          <p:cNvSpPr txBox="1"/>
          <p:nvPr/>
        </p:nvSpPr>
        <p:spPr>
          <a:xfrm>
            <a:off x="5512435" y="3886200"/>
            <a:ext cx="126047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Funcionario</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647700" y="258445"/>
            <a:ext cx="1303655" cy="922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b="1"/>
              <a:t>Exercícios</a:t>
            </a:r>
            <a:endParaRPr sz="1800" b="1"/>
          </a:p>
        </p:txBody>
      </p:sp>
      <p:sp>
        <p:nvSpPr>
          <p:cNvPr id="198" name="Google Shape;198;p15"/>
          <p:cNvSpPr txBox="1"/>
          <p:nvPr/>
        </p:nvSpPr>
        <p:spPr>
          <a:xfrm>
            <a:off x="647700" y="983615"/>
            <a:ext cx="10399395" cy="52197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Uma faculdade criou um histórico com os dados dos alunos, cursos, professores e turmas.  Porem há muitos problemas na atualização deste cadastro pois as informações estão duplicadas e outros campos que podem ser normalizados.  Aplique as formas normais na tabela abaixo:</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p15"/>
          <p:cNvSpPr txBox="1"/>
          <p:nvPr/>
        </p:nvSpPr>
        <p:spPr>
          <a:xfrm>
            <a:off x="878840" y="1578610"/>
            <a:ext cx="1755140" cy="3046095"/>
          </a:xfrm>
          <a:prstGeom prst="rect">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Historico</a:t>
            </a:r>
            <a:r>
              <a:rPr lang="pt-BR"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matricula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nome_aluno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nota1</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nota2</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media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situacao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codigo_professor</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nome_professor</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codigo_disciplina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nome_disciplina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codigo_curso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nome_curso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turno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numero_turma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nome_turma</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16"/>
          <p:cNvSpPr txBox="1"/>
          <p:nvPr>
            <p:ph type="title"/>
          </p:nvPr>
        </p:nvSpPr>
        <p:spPr>
          <a:xfrm>
            <a:off x="647700" y="258445"/>
            <a:ext cx="2987675" cy="922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b="1"/>
              <a:t>Resolução Exercício</a:t>
            </a:r>
            <a:endParaRPr sz="1800" b="1"/>
          </a:p>
        </p:txBody>
      </p:sp>
      <p:sp>
        <p:nvSpPr>
          <p:cNvPr id="205" name="Google Shape;205;p16"/>
          <p:cNvSpPr txBox="1"/>
          <p:nvPr/>
        </p:nvSpPr>
        <p:spPr>
          <a:xfrm>
            <a:off x="871855" y="1370965"/>
            <a:ext cx="1366520" cy="1198880"/>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Historico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matricula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codigo_disciplina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nota1</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nota2</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situacao</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 name="Google Shape;206;p16"/>
          <p:cNvSpPr txBox="1"/>
          <p:nvPr/>
        </p:nvSpPr>
        <p:spPr>
          <a:xfrm>
            <a:off x="2639060" y="1370965"/>
            <a:ext cx="1078230" cy="829945"/>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Aluno</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matricula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codigo_curso</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16"/>
          <p:cNvSpPr txBox="1"/>
          <p:nvPr/>
        </p:nvSpPr>
        <p:spPr>
          <a:xfrm>
            <a:off x="4117975" y="1370965"/>
            <a:ext cx="1092835" cy="829945"/>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Curso</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codigo_curso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turno</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 name="Google Shape;208;p16"/>
          <p:cNvSpPr txBox="1"/>
          <p:nvPr/>
        </p:nvSpPr>
        <p:spPr>
          <a:xfrm>
            <a:off x="5693410" y="1370965"/>
            <a:ext cx="1290320" cy="829945"/>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Disciplina</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codigo_disciplina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nome_disciplina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codigo_professor</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16"/>
          <p:cNvSpPr txBox="1"/>
          <p:nvPr/>
        </p:nvSpPr>
        <p:spPr>
          <a:xfrm>
            <a:off x="7466330" y="1370965"/>
            <a:ext cx="1428115" cy="645160"/>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Professor</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codigo_professor</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nome_professor</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2"/>
          <p:cNvSpPr txBox="1"/>
          <p:nvPr>
            <p:ph type="title"/>
          </p:nvPr>
        </p:nvSpPr>
        <p:spPr>
          <a:xfrm>
            <a:off x="647700" y="2584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panose="020F0502020204030204"/>
              <a:buNone/>
            </a:pPr>
            <a:r>
              <a:rPr lang="pt-BR" sz="2800" b="1"/>
              <a:t>Dicionário de Dados</a:t>
            </a:r>
            <a:endParaRPr sz="2800" b="1"/>
          </a:p>
        </p:txBody>
      </p:sp>
      <p:sp>
        <p:nvSpPr>
          <p:cNvPr id="87" name="Google Shape;87;p2"/>
          <p:cNvSpPr txBox="1"/>
          <p:nvPr>
            <p:ph type="body" idx="1"/>
          </p:nvPr>
        </p:nvSpPr>
        <p:spPr>
          <a:xfrm>
            <a:off x="730250" y="1198245"/>
            <a:ext cx="10749280" cy="1546860"/>
          </a:xfrm>
          <a:prstGeom prst="rect">
            <a:avLst/>
          </a:prstGeom>
          <a:noFill/>
          <a:ln>
            <a:noFill/>
          </a:ln>
        </p:spPr>
        <p:txBody>
          <a:bodyPr spcFirstLastPara="1" wrap="square" lIns="91425" tIns="45700" rIns="91425" bIns="45700" anchor="t" anchorCtr="0">
            <a:normAutofit fontScale="90000"/>
          </a:bodyPr>
          <a:lstStyle/>
          <a:p>
            <a:pPr marL="0" lvl="0" indent="0" algn="just" rtl="0">
              <a:lnSpc>
                <a:spcPct val="150000"/>
              </a:lnSpc>
              <a:spcBef>
                <a:spcPts val="0"/>
              </a:spcBef>
              <a:spcAft>
                <a:spcPts val="0"/>
              </a:spcAft>
              <a:buClr>
                <a:srgbClr val="3F3F3F"/>
              </a:buClr>
              <a:buSzPct val="100000"/>
              <a:buNone/>
            </a:pPr>
            <a:r>
              <a:rPr lang="pt-BR" sz="1600"/>
              <a:t>Um dicionário de dados é um documeto usado para descrever informações sobre o conteúdo, formato e a estrutura do banco de dados, junto com o modelo de entidade e relacionamento, é necessário que se mantenha um documento com a explicação de todos os objetos nele criados. Este documento, que pode ser chamado de dicionário de dados, permite que os analistas obtenham informações sobre todos os objetos do modelo de forma textual, contendo explicações por vezes difíceis de incluir no diagrama.   O dicionário de dados é geralmente criado em forma de tabelas.</a:t>
            </a:r>
            <a:endParaRPr sz="1600"/>
          </a:p>
        </p:txBody>
      </p:sp>
      <p:graphicFrame>
        <p:nvGraphicFramePr>
          <p:cNvPr id="88" name="Google Shape;88;p2"/>
          <p:cNvGraphicFramePr/>
          <p:nvPr/>
        </p:nvGraphicFramePr>
        <p:xfrm>
          <a:off x="1024255" y="2912110"/>
          <a:ext cx="10524490" cy="1664335"/>
        </p:xfrm>
        <a:graphic>
          <a:graphicData uri="http://schemas.openxmlformats.org/drawingml/2006/table">
            <a:tbl>
              <a:tblPr firstRow="1" bandRow="1">
                <a:noFill/>
                <a:tableStyleId>{EC61EB52-A700-473F-BA14-CEBD387C3D88}</a:tableStyleId>
              </a:tblPr>
              <a:tblGrid>
                <a:gridCol w="2252975"/>
                <a:gridCol w="1394460"/>
                <a:gridCol w="984885"/>
                <a:gridCol w="1261745"/>
                <a:gridCol w="1348735"/>
                <a:gridCol w="3281675"/>
              </a:tblGrid>
              <a:tr h="313050">
                <a:tc gridSpan="6">
                  <a:txBody>
                    <a:bodyPr/>
                    <a:lstStyle/>
                    <a:p>
                      <a:pPr marL="0" marR="0" lvl="0" indent="0" algn="l" rtl="0">
                        <a:spcBef>
                          <a:spcPts val="0"/>
                        </a:spcBef>
                        <a:spcAft>
                          <a:spcPts val="0"/>
                        </a:spcAft>
                        <a:buClr>
                          <a:schemeClr val="dk1"/>
                        </a:buClr>
                        <a:buSzPts val="1400"/>
                        <a:buFont typeface="Calibri" panose="020F0502020204030204"/>
                        <a:buNone/>
                      </a:pPr>
                      <a:r>
                        <a:rPr lang="pt-BR" sz="1400" u="none" strike="noStrike" cap="none"/>
                        <a:t>Tabela: Funcionário</a:t>
                      </a:r>
                      <a:endParaRPr sz="1400" u="none" strike="noStrike" cap="none"/>
                    </a:p>
                  </a:txBody>
                  <a:tcPr marL="91450" marR="91450" marT="45725" marB="45725"/>
                </a:tc>
                <a:tc hMerge="1">
                  <a:tcPr/>
                </a:tc>
                <a:tc hMerge="1">
                  <a:tcPr/>
                </a:tc>
                <a:tc hMerge="1">
                  <a:tcPr/>
                </a:tc>
                <a:tc hMerge="1">
                  <a:tcPr/>
                </a:tc>
                <a:tc hMerge="1">
                  <a:tcPr/>
                </a:tc>
              </a:tr>
              <a:tr h="312425">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Atributo</a:t>
                      </a:r>
                      <a:endParaRPr sz="1400" b="1"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Tipo/Domínio</a:t>
                      </a:r>
                      <a:endParaRPr sz="1400" b="1"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Tamanho</a:t>
                      </a:r>
                      <a:endParaRPr sz="1400" b="1"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Restrições</a:t>
                      </a:r>
                      <a:endParaRPr sz="1400" b="1"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Valor Padrão</a:t>
                      </a:r>
                      <a:endParaRPr sz="1400" b="1"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Descrição</a:t>
                      </a:r>
                      <a:endParaRPr sz="1400" b="1" u="none" strike="noStrike" cap="none"/>
                    </a:p>
                  </a:txBody>
                  <a:tcPr marL="91450" marR="91450" marT="45725" marB="45725"/>
                </a:tc>
              </a:tr>
              <a:tr h="2908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codigo_funcionario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Numérico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4 bytes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PK - NOT NULL</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N/D</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Número gerado automaticamente</a:t>
                      </a:r>
                      <a:endParaRPr sz="1200" u="none" strike="noStrike" cap="none"/>
                    </a:p>
                  </a:txBody>
                  <a:tcPr marL="91450" marR="91450" marT="45725" marB="45725"/>
                </a:tc>
              </a:tr>
              <a:tr h="2908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nome</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Texto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40 bytes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NOT NULL</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N/D</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Nome do funcionário da empresa</a:t>
                      </a:r>
                      <a:endParaRPr sz="1200" u="none" strike="noStrike" cap="none"/>
                    </a:p>
                  </a:txBody>
                  <a:tcPr marL="91450" marR="91450" marT="45725" marB="45725"/>
                </a:tc>
              </a:tr>
              <a:tr h="2908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id_departamento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Numérico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4 bytes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FK</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N/D</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Número de identificação do departamento</a:t>
                      </a:r>
                      <a:endParaRPr sz="1200" u="none" strike="noStrike" cap="none"/>
                    </a:p>
                  </a:txBody>
                  <a:tcPr marL="91450" marR="91450" marT="45725" marB="457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3"/>
          <p:cNvSpPr txBox="1"/>
          <p:nvPr/>
        </p:nvSpPr>
        <p:spPr>
          <a:xfrm>
            <a:off x="311785" y="1226185"/>
            <a:ext cx="11193780" cy="396938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buFont typeface="Calibri" panose="020F0502020204030204"/>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É um processo que aplica um conjunto de regras sobre o modelo do banco de dados relacional.  As tabelas que atendem a um determinado conjunto de regras estão em uma determinada forma normal.  Algumas características são:</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Verificar se o modelo está corretamente projetado</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Permitir o armazenamento consistente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Permitir eficiente acesso aos dados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71450" algn="just" rtl="0">
              <a:spcBef>
                <a:spcPts val="0"/>
              </a:spcBef>
              <a:spcAft>
                <a:spcPts val="0"/>
              </a:spcAft>
              <a:buClr>
                <a:schemeClr val="dk1"/>
              </a:buClr>
              <a:buSzPts val="1800"/>
              <a:buFont typeface="Noto Sans Symbols"/>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Calibri" panose="020F0502020204030204"/>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Evita problemas como:</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Inconsistência nos dados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Redundância</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Falta de integridade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4" name="Google Shape;94;p3"/>
          <p:cNvSpPr txBox="1"/>
          <p:nvPr>
            <p:ph type="title" idx="4294967295"/>
          </p:nvPr>
        </p:nvSpPr>
        <p:spPr>
          <a:xfrm>
            <a:off x="311785" y="271145"/>
            <a:ext cx="3532505" cy="57277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Calibri" panose="020F0502020204030204"/>
              <a:buNone/>
            </a:pPr>
            <a:r>
              <a:rPr lang="pt-BR"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Normalização</a:t>
            </a:r>
            <a:endParaRPr sz="2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4"/>
          <p:cNvSpPr txBox="1"/>
          <p:nvPr>
            <p:ph type="title" idx="4294967295"/>
          </p:nvPr>
        </p:nvSpPr>
        <p:spPr>
          <a:xfrm>
            <a:off x="311785" y="271145"/>
            <a:ext cx="3532505" cy="57277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Calibri" panose="020F0502020204030204"/>
              <a:buNone/>
            </a:pPr>
            <a:r>
              <a:rPr lang="pt-BR"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Normalização</a:t>
            </a:r>
            <a:endParaRPr sz="2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4"/>
          <p:cNvSpPr txBox="1"/>
          <p:nvPr/>
        </p:nvSpPr>
        <p:spPr>
          <a:xfrm>
            <a:off x="455930" y="1009650"/>
            <a:ext cx="10760710" cy="258445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 utilização da normalização é necessária porque podem ocorrer erros de modelagem, utilizamos a técnica para garantir a integridade de um modelo de dados.  Através do processo de normalização pode-se, gradativamente, substituir um conjunto de entidades e relacionamentos por um outro, mais eficiente em relação às anomalias de atualizações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Primeira Forma Normal</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Uma tabela está na 1FN significa que os valores dos atributos são atômicos não podem se repetir e também não podem possui atributos multivalorados com mais de um valor.</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5"/>
          <p:cNvSpPr txBox="1"/>
          <p:nvPr/>
        </p:nvSpPr>
        <p:spPr>
          <a:xfrm>
            <a:off x="280670" y="640715"/>
            <a:ext cx="10754360" cy="1076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Primeira Forma Normal</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Uma tabela está na 1FN significa que os valores dos atributos são atômicos não podem se repetir e também não podem possui atributos multivalorados com mais de um valor.</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06" name="Google Shape;106;p5"/>
          <p:cNvGraphicFramePr/>
          <p:nvPr/>
        </p:nvGraphicFramePr>
        <p:xfrm>
          <a:off x="446405" y="2232660"/>
          <a:ext cx="3000000" cy="3000000"/>
        </p:xfrm>
        <a:graphic>
          <a:graphicData uri="http://schemas.openxmlformats.org/drawingml/2006/table">
            <a:tbl>
              <a:tblPr firstRow="1" bandRow="1">
                <a:noFill/>
                <a:tableStyleId>{EC61EB52-A700-473F-BA14-CEBD387C3D88}</a:tableStyleId>
              </a:tblPr>
              <a:tblGrid>
                <a:gridCol w="1471300"/>
              </a:tblGrid>
              <a:tr h="324475">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Funcionario</a:t>
                      </a:r>
                      <a:endParaRPr sz="1200" u="none" strike="noStrike" cap="none"/>
                    </a:p>
                  </a:txBody>
                  <a:tcPr marL="91450" marR="91450" marT="45725" marB="45725"/>
                </a:tc>
              </a:tr>
              <a:tr h="32447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codigo</a:t>
                      </a:r>
                      <a:endParaRPr sz="1200" u="none" strike="noStrike" cap="none"/>
                    </a:p>
                  </a:txBody>
                  <a:tcPr marL="91450" marR="91450" marT="45725" marB="45725"/>
                </a:tc>
              </a:tr>
              <a:tr h="32447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nome</a:t>
                      </a:r>
                      <a:endParaRPr sz="1200" u="none" strike="noStrike" cap="none"/>
                    </a:p>
                  </a:txBody>
                  <a:tcPr marL="91450" marR="91450" marT="45725" marB="45725"/>
                </a:tc>
              </a:tr>
              <a:tr h="32447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email</a:t>
                      </a:r>
                      <a:endParaRPr sz="1200" u="none" strike="noStrike" cap="none"/>
                    </a:p>
                  </a:txBody>
                  <a:tcPr marL="91450" marR="91450" marT="45725" marB="45725"/>
                </a:tc>
              </a:tr>
              <a:tr h="32447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telefone</a:t>
                      </a:r>
                      <a:endParaRPr sz="1200" u="none" strike="noStrike" cap="none"/>
                    </a:p>
                  </a:txBody>
                  <a:tcPr marL="91450" marR="91450" marT="45725" marB="45725"/>
                </a:tc>
              </a:tr>
              <a:tr h="32447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endereco</a:t>
                      </a:r>
                      <a:endParaRPr sz="1200" u="none" strike="noStrike" cap="none"/>
                    </a:p>
                  </a:txBody>
                  <a:tcPr marL="91450" marR="91450" marT="45725" marB="45725"/>
                </a:tc>
              </a:tr>
            </a:tbl>
          </a:graphicData>
        </a:graphic>
      </p:graphicFrame>
      <p:graphicFrame>
        <p:nvGraphicFramePr>
          <p:cNvPr id="107" name="Google Shape;107;p5"/>
          <p:cNvGraphicFramePr/>
          <p:nvPr/>
        </p:nvGraphicFramePr>
        <p:xfrm>
          <a:off x="2784475" y="2232660"/>
          <a:ext cx="8564225" cy="3000000"/>
        </p:xfrm>
        <a:graphic>
          <a:graphicData uri="http://schemas.openxmlformats.org/drawingml/2006/table">
            <a:tbl>
              <a:tblPr firstRow="1" bandRow="1">
                <a:noFill/>
                <a:tableStyleId>{EC61EB52-A700-473F-BA14-CEBD387C3D88}</a:tableStyleId>
              </a:tblPr>
              <a:tblGrid>
                <a:gridCol w="1570350"/>
                <a:gridCol w="1570350"/>
                <a:gridCol w="1570350"/>
                <a:gridCol w="1570350"/>
                <a:gridCol w="2282825"/>
              </a:tblGrid>
              <a:tr h="407025">
                <a:tc>
                  <a:txBody>
                    <a:bodyPr/>
                    <a:lstStyle/>
                    <a:p>
                      <a:pPr marL="0" marR="0" lvl="0" indent="0" algn="l" rtl="0">
                        <a:spcBef>
                          <a:spcPts val="0"/>
                        </a:spcBef>
                        <a:spcAft>
                          <a:spcPts val="0"/>
                        </a:spcAft>
                        <a:buClr>
                          <a:schemeClr val="dk1"/>
                        </a:buClr>
                        <a:buSzPts val="1800"/>
                        <a:buFont typeface="Calibri" panose="020F0502020204030204"/>
                        <a:buNone/>
                      </a:pPr>
                      <a:r>
                        <a:rPr lang="pt-BR" sz="1800" u="none" strike="noStrike" cap="none"/>
                        <a:t>codigo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pt-BR" sz="1800" u="none" strike="noStrike" cap="none"/>
                        <a:t>nome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pt-BR" sz="1800" u="none" strike="noStrike" cap="none"/>
                        <a:t>email</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pt-BR" sz="1800" u="none" strike="noStrike" cap="none"/>
                        <a:t>telefone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pt-BR" sz="1800" u="none" strike="noStrike" cap="none"/>
                        <a:t>endereco</a:t>
                      </a:r>
                      <a:endParaRPr sz="1800" u="none" strike="noStrike" cap="none"/>
                    </a:p>
                  </a:txBody>
                  <a:tcPr marL="91450" marR="91450" marT="45725" marB="45725"/>
                </a:tc>
              </a:tr>
              <a:tr h="4070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Manoel</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manoel@gmail.com</a:t>
                      </a:r>
                      <a:endParaRPr sz="1200" u="none" strike="noStrike" cap="none"/>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24-2334-1989</a:t>
                      </a:r>
                      <a:endParaRPr sz="1200" b="1" u="none" strike="noStrike" cap="none">
                        <a:solidFill>
                          <a:srgbClr val="FF0000"/>
                        </a:solidFill>
                      </a:endParaRPr>
                    </a:p>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24-2234-1990</a:t>
                      </a:r>
                      <a:endParaRPr sz="1200" b="1" u="none" strike="noStrike" cap="none">
                        <a:solidFill>
                          <a:srgbClr val="FF0000"/>
                        </a:solidFill>
                      </a:endParaRPr>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Rua do Imperador, 285, Centro, Petrópolis, RJ</a:t>
                      </a:r>
                      <a:endParaRPr sz="1200" b="1" u="none" strike="noStrike" cap="none">
                        <a:solidFill>
                          <a:srgbClr val="FF0000"/>
                        </a:solidFill>
                      </a:endParaRPr>
                    </a:p>
                  </a:txBody>
                  <a:tcPr marL="91450" marR="91450" marT="45725" marB="45725"/>
                </a:tc>
              </a:tr>
              <a:tr h="4070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Ana</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ana@hotmail.com</a:t>
                      </a:r>
                      <a:endParaRPr sz="1200" u="none" strike="noStrike" cap="none"/>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24-2238-1299</a:t>
                      </a:r>
                      <a:endParaRPr sz="1200" b="1" u="none" strike="noStrike" cap="none">
                        <a:solidFill>
                          <a:srgbClr val="FF0000"/>
                        </a:solidFill>
                      </a:endParaRPr>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Rua Bingen, 110, Bingen, Petrópolis, RJ</a:t>
                      </a:r>
                      <a:endParaRPr sz="1200" b="1" u="none" strike="noStrike" cap="none">
                        <a:solidFill>
                          <a:srgbClr val="FF0000"/>
                        </a:solidFill>
                      </a:endParaRPr>
                    </a:p>
                  </a:txBody>
                  <a:tcPr marL="91450" marR="91450" marT="45725" marB="45725"/>
                </a:tc>
              </a:tr>
              <a:tr h="4070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121</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Marcos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marcos@yahoo.com.br</a:t>
                      </a:r>
                      <a:endParaRPr sz="1200" u="none" strike="noStrike" cap="none"/>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24-2221-0909</a:t>
                      </a:r>
                      <a:endParaRPr sz="1200" b="1" u="none" strike="noStrike" cap="none">
                        <a:solidFill>
                          <a:srgbClr val="FF0000"/>
                        </a:solidFill>
                      </a:endParaRPr>
                    </a:p>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24-2223-1090</a:t>
                      </a:r>
                      <a:endParaRPr sz="1200" b="1" u="none" strike="noStrike" cap="none">
                        <a:solidFill>
                          <a:srgbClr val="FF0000"/>
                        </a:solidFill>
                      </a:endParaRPr>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Rua Fonseca Ramos 185, Centro, Petrópolis, RJ</a:t>
                      </a:r>
                      <a:endParaRPr sz="1200" b="1" u="none" strike="noStrike" cap="none">
                        <a:solidFill>
                          <a:srgbClr val="FF0000"/>
                        </a:solidFill>
                      </a:endParaRPr>
                    </a:p>
                  </a:txBody>
                  <a:tcPr marL="91450" marR="91450"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6"/>
          <p:cNvSpPr txBox="1"/>
          <p:nvPr/>
        </p:nvSpPr>
        <p:spPr>
          <a:xfrm>
            <a:off x="280670" y="640715"/>
            <a:ext cx="11068685" cy="8820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Passagem para 1FN</a:t>
            </a: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30000"/>
              </a:lnSpc>
              <a:spcBef>
                <a:spcPts val="0"/>
              </a:spcBef>
              <a:spcAft>
                <a:spcPts val="0"/>
              </a:spcAft>
              <a:buNone/>
            </a:pP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Encontrar a chave primária da tabela, procurar as colunas da tabela que apresentam dados repetidos para que sejam removidas, crie uma tabela para esses dados repetidos, por fim, estabeleça relação entre a nova tabela e a principal.</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13" name="Google Shape;113;p6"/>
          <p:cNvGraphicFramePr/>
          <p:nvPr/>
        </p:nvGraphicFramePr>
        <p:xfrm>
          <a:off x="882650" y="1608455"/>
          <a:ext cx="8406775" cy="3000000"/>
        </p:xfrm>
        <a:graphic>
          <a:graphicData uri="http://schemas.openxmlformats.org/drawingml/2006/table">
            <a:tbl>
              <a:tblPr firstRow="1" bandRow="1">
                <a:noFill/>
                <a:tableStyleId>{EC61EB52-A700-473F-BA14-CEBD387C3D88}</a:tableStyleId>
              </a:tblPr>
              <a:tblGrid>
                <a:gridCol w="911225"/>
                <a:gridCol w="911850"/>
                <a:gridCol w="1562100"/>
                <a:gridCol w="2113925"/>
                <a:gridCol w="755025"/>
                <a:gridCol w="1099825"/>
                <a:gridCol w="1052825"/>
              </a:tblGrid>
              <a:tr h="365750">
                <a:tc gridSpan="7">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Funcionario</a:t>
                      </a:r>
                      <a:endParaRPr sz="1200" u="none" strike="noStrike" cap="none"/>
                    </a:p>
                  </a:txBody>
                  <a:tcPr marL="91450" marR="91450" marT="45725" marB="45725"/>
                </a:tc>
                <a:tc hMerge="1">
                  <a:tcPr/>
                </a:tc>
                <a:tc hMerge="1">
                  <a:tcPr/>
                </a:tc>
                <a:tc hMerge="1">
                  <a:tcPr/>
                </a:tc>
                <a:tc hMerge="1">
                  <a:tcPr/>
                </a:tc>
                <a:tc hMerge="1">
                  <a:tcPr/>
                </a:tc>
                <a:tc hMerge="1">
                  <a:tcPr/>
                </a:tc>
              </a:tr>
              <a:tr h="365750">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codigo</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nome</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email</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rua</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bairro</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cidade</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estado</a:t>
                      </a:r>
                      <a:endParaRPr sz="1200" b="1" u="none" strike="noStrike" cap="none"/>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Manoel</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manoel@gmail.com</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Rua do Imperador, 285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Centro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Petrópolis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RJ</a:t>
                      </a:r>
                      <a:endParaRPr sz="1200" u="none" strike="noStrike" cap="none"/>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Ana</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ana@hotmail.com</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Rua Bingen, 110 Petrópolis, RJ</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Bingen</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Petrópolis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RJ</a:t>
                      </a:r>
                      <a:endParaRPr sz="1200" u="none" strike="noStrike" cap="none"/>
                    </a:p>
                  </a:txBody>
                  <a:tcPr marL="91450" marR="91450" marT="45725" marB="45725"/>
                </a:tc>
              </a:tr>
              <a:tr h="4572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121</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Marcos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marcos@yahoo.com.br</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Rua Fonseca Ramos 185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Centro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Petrópolis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RJ</a:t>
                      </a:r>
                      <a:endParaRPr sz="1200" u="none" strike="noStrike" cap="none"/>
                    </a:p>
                  </a:txBody>
                  <a:tcPr marL="91450" marR="91450" marT="45725" marB="45725"/>
                </a:tc>
              </a:tr>
            </a:tbl>
          </a:graphicData>
        </a:graphic>
      </p:graphicFrame>
      <p:graphicFrame>
        <p:nvGraphicFramePr>
          <p:cNvPr id="114" name="Google Shape;114;p6"/>
          <p:cNvGraphicFramePr/>
          <p:nvPr/>
        </p:nvGraphicFramePr>
        <p:xfrm>
          <a:off x="6706235" y="3715385"/>
          <a:ext cx="3000000" cy="3000000"/>
        </p:xfrm>
        <a:graphic>
          <a:graphicData uri="http://schemas.openxmlformats.org/drawingml/2006/table">
            <a:tbl>
              <a:tblPr firstRow="1">
                <a:noFill/>
                <a:tableStyleId>{8096CF53-44DC-4DA5-8E31-B40AE3FA5AFB}</a:tableStyleId>
              </a:tblPr>
              <a:tblGrid>
                <a:gridCol w="1472575"/>
                <a:gridCol w="1110625"/>
              </a:tblGrid>
              <a:tr h="381000">
                <a:tc gridSpan="2">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Telefone</a:t>
                      </a:r>
                      <a:endParaRPr sz="1200" u="none" strike="noStrike" cap="none"/>
                    </a:p>
                  </a:txBody>
                  <a:tcPr marL="91450" marR="91450" marT="45725" marB="45725"/>
                </a:tc>
                <a:tc hMerge="1">
                  <a:tcPr/>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codigo_funcionario</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telefone</a:t>
                      </a:r>
                      <a:endParaRPr sz="1200" b="1"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24-2334-1989</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24-2334-1990</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24-2238-1299</a:t>
                      </a:r>
                      <a:endParaRPr sz="1200" u="none" strike="noStrike" cap="none"/>
                    </a:p>
                    <a:p>
                      <a:pPr marL="0" marR="0" lvl="0" indent="0" algn="l" rtl="0">
                        <a:spcBef>
                          <a:spcPts val="0"/>
                        </a:spcBef>
                        <a:spcAft>
                          <a:spcPts val="0"/>
                        </a:spcAft>
                        <a:buClr>
                          <a:schemeClr val="dk1"/>
                        </a:buClr>
                        <a:buSzPts val="1200"/>
                        <a:buFont typeface="Calibri" panose="020F0502020204030204"/>
                        <a:buNone/>
                      </a:pP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121</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24-2221-0909</a:t>
                      </a:r>
                      <a:endParaRPr sz="1200" u="none" strike="noStrike" cap="none"/>
                    </a:p>
                    <a:p>
                      <a:pPr marL="0" marR="0" lvl="0" indent="0" algn="l" rtl="0">
                        <a:spcBef>
                          <a:spcPts val="0"/>
                        </a:spcBef>
                        <a:spcAft>
                          <a:spcPts val="0"/>
                        </a:spcAft>
                        <a:buClr>
                          <a:schemeClr val="dk1"/>
                        </a:buClr>
                        <a:buSzPts val="1200"/>
                        <a:buFont typeface="Calibri" panose="020F0502020204030204"/>
                        <a:buNone/>
                      </a:pP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121</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24-2223-1090</a:t>
                      </a:r>
                      <a:endParaRPr sz="1200" u="none" strike="noStrike" cap="none"/>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7"/>
          <p:cNvSpPr txBox="1"/>
          <p:nvPr>
            <p:ph type="title"/>
          </p:nvPr>
        </p:nvSpPr>
        <p:spPr>
          <a:xfrm>
            <a:off x="647700" y="2584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a:t>Problemas de uma tabela não normalizada na 1FN</a:t>
            </a:r>
            <a:br>
              <a:rPr lang="pt-BR" sz="1800"/>
            </a:br>
            <a:endParaRPr sz="1800"/>
          </a:p>
        </p:txBody>
      </p:sp>
      <p:sp>
        <p:nvSpPr>
          <p:cNvPr id="120" name="Google Shape;120;p7"/>
          <p:cNvSpPr txBox="1"/>
          <p:nvPr/>
        </p:nvSpPr>
        <p:spPr>
          <a:xfrm>
            <a:off x="739775" y="1316990"/>
            <a:ext cx="10844530" cy="258445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 primeira forma normal tenta resolver um dos maiores problemas de banco de dados que é redundância e a desorganização. O campo telefone não pode permitir a entrada de mais de um valor, isto acarretaria em problemas na busca de um dos valores, por exemplo. Outro problema seria um campo endereço onde as partes não estejam desmembradas.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Como seria possível fazer uma busca por endereços de determinado bairro apenas ou de determinadas cidades? Veja que a normalização irá trazer inúmeros benefícios de performance do banco e claro nos possibilitaria trabalhar com esses dados da forma que fosse necessário.</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8"/>
          <p:cNvSpPr txBox="1"/>
          <p:nvPr/>
        </p:nvSpPr>
        <p:spPr>
          <a:xfrm>
            <a:off x="280670" y="640715"/>
            <a:ext cx="11445875" cy="11988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Segunda Forma Normal</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Uma relação está na 2FN se, e somente se, estiver na 1FN, cada atributo não chave não poderá ser dependente de apenas parte da chave primária</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26" name="Google Shape;126;p8"/>
          <p:cNvGraphicFramePr/>
          <p:nvPr/>
        </p:nvGraphicFramePr>
        <p:xfrm>
          <a:off x="434340" y="2083435"/>
          <a:ext cx="3000000" cy="3000000"/>
        </p:xfrm>
        <a:graphic>
          <a:graphicData uri="http://schemas.openxmlformats.org/drawingml/2006/table">
            <a:tbl>
              <a:tblPr firstRow="1" bandRow="1">
                <a:noFill/>
                <a:tableStyleId>{EC61EB52-A700-473F-BA14-CEBD387C3D88}</a:tableStyleId>
              </a:tblPr>
              <a:tblGrid>
                <a:gridCol w="1444625"/>
              </a:tblGrid>
              <a:tr h="361325">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Equipamento</a:t>
                      </a:r>
                      <a:endParaRPr sz="1200" u="none" strike="noStrike" cap="none"/>
                    </a:p>
                  </a:txBody>
                  <a:tcPr marL="91450" marR="91450" marT="45725" marB="45725"/>
                </a:tc>
              </a:tr>
              <a:tr h="3613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*cod_equipamento</a:t>
                      </a:r>
                      <a:endParaRPr sz="1200" u="none" strike="noStrike" cap="none"/>
                    </a:p>
                  </a:txBody>
                  <a:tcPr marL="91450" marR="91450" marT="45725" marB="45725"/>
                </a:tc>
              </a:tr>
              <a:tr h="3613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*cod_fornecedor</a:t>
                      </a:r>
                      <a:endParaRPr sz="1200" u="none" strike="noStrike" cap="none"/>
                    </a:p>
                  </a:txBody>
                  <a:tcPr marL="91450" marR="91450" marT="45725" marB="45725"/>
                </a:tc>
              </a:tr>
              <a:tr h="3613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local_fornecedor</a:t>
                      </a:r>
                      <a:endParaRPr sz="1200" u="none" strike="noStrike" cap="none"/>
                    </a:p>
                  </a:txBody>
                  <a:tcPr marL="91450" marR="91450" marT="45725" marB="45725"/>
                </a:tc>
              </a:tr>
              <a:tr h="3613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qtde_estoque</a:t>
                      </a:r>
                      <a:endParaRPr sz="1200" u="none" strike="noStrike" cap="none"/>
                    </a:p>
                  </a:txBody>
                  <a:tcPr marL="91450" marR="91450" marT="45725" marB="45725"/>
                </a:tc>
              </a:tr>
              <a:tr h="3613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email_forncedor</a:t>
                      </a:r>
                      <a:endParaRPr sz="1200" u="none" strike="noStrike" cap="none"/>
                    </a:p>
                  </a:txBody>
                  <a:tcPr marL="91450" marR="91450" marT="45725" marB="45725"/>
                </a:tc>
              </a:tr>
            </a:tbl>
          </a:graphicData>
        </a:graphic>
      </p:graphicFrame>
      <p:graphicFrame>
        <p:nvGraphicFramePr>
          <p:cNvPr id="127" name="Google Shape;127;p8"/>
          <p:cNvGraphicFramePr/>
          <p:nvPr/>
        </p:nvGraphicFramePr>
        <p:xfrm>
          <a:off x="2336800" y="2092960"/>
          <a:ext cx="8531225" cy="3000000"/>
        </p:xfrm>
        <a:graphic>
          <a:graphicData uri="http://schemas.openxmlformats.org/drawingml/2006/table">
            <a:tbl>
              <a:tblPr firstRow="1" bandRow="1">
                <a:noFill/>
                <a:tableStyleId>{EC61EB52-A700-473F-BA14-CEBD387C3D88}</a:tableStyleId>
              </a:tblPr>
              <a:tblGrid>
                <a:gridCol w="1432550"/>
                <a:gridCol w="1381125"/>
                <a:gridCol w="2305050"/>
                <a:gridCol w="1706250"/>
                <a:gridCol w="1706250"/>
              </a:tblGrid>
              <a:tr h="381000">
                <a:tc gridSpan="5">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Equipamento</a:t>
                      </a:r>
                      <a:endParaRPr sz="1200" u="none" strike="noStrike" cap="none"/>
                    </a:p>
                  </a:txBody>
                  <a:tcPr marL="91450" marR="91450" marT="45725" marB="45725">
                    <a:solidFill>
                      <a:srgbClr val="FF8D41"/>
                    </a:solidFill>
                  </a:tcPr>
                </a:tc>
                <a:tc hMerge="1">
                  <a:tcPr/>
                </a:tc>
                <a:tc hMerge="1">
                  <a:tcPr/>
                </a:tc>
                <a:tc hMerge="1">
                  <a:tcPr/>
                </a:tc>
                <a:tc hMerge="1">
                  <a:tcPr/>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cod_equipamento</a:t>
                      </a:r>
                      <a:endParaRPr sz="12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cod_fornecedor</a:t>
                      </a:r>
                      <a:endParaRPr sz="12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local_fornecedor</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qtde_estoque</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email_fornecedor</a:t>
                      </a:r>
                      <a:endParaRPr sz="1200" b="1"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Rio de Janeiro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abc@gmail.com</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138</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São Paulo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xpto@hotmail.com</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54</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Rio de Janeiro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xyz@gmail.com</a:t>
                      </a:r>
                      <a:endParaRPr sz="1200" u="none" strike="noStrike" cap="none"/>
                    </a:p>
                  </a:txBody>
                  <a:tcPr marL="91450" marR="91450" marT="45725" marB="45725"/>
                </a:tc>
              </a:tr>
            </a:tbl>
          </a:graphicData>
        </a:graphic>
      </p:graphicFrame>
      <p:sp>
        <p:nvSpPr>
          <p:cNvPr id="128" name="Google Shape;128;p8"/>
          <p:cNvSpPr txBox="1"/>
          <p:nvPr/>
        </p:nvSpPr>
        <p:spPr>
          <a:xfrm>
            <a:off x="2635885" y="4763135"/>
            <a:ext cx="7063740" cy="460375"/>
          </a:xfrm>
          <a:prstGeom prst="rect">
            <a:avLst/>
          </a:prstGeom>
          <a:solidFill>
            <a:schemeClr val="lt1"/>
          </a:solidFill>
          <a:ln w="3175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local do fornecedor e email do fornecedor dependem parcialmente da chave primária composta, sendo assim vamos aplicar a segunda forma normal criando uma tabela separada.</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9"/>
          <p:cNvSpPr txBox="1"/>
          <p:nvPr/>
        </p:nvSpPr>
        <p:spPr>
          <a:xfrm>
            <a:off x="280670" y="640715"/>
            <a:ext cx="11445875" cy="135318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a:solidFill>
                  <a:schemeClr val="dk1"/>
                </a:solidFill>
                <a:latin typeface="Calibri" panose="020F0502020204030204"/>
                <a:ea typeface="Calibri" panose="020F0502020204030204"/>
                <a:cs typeface="Calibri" panose="020F0502020204030204"/>
                <a:sym typeface="Calibri" panose="020F0502020204030204"/>
              </a:rPr>
              <a:t>Segunda Forma Normal</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a:solidFill>
                  <a:schemeClr val="dk1"/>
                </a:solidFill>
                <a:latin typeface="Calibri" panose="020F0502020204030204"/>
                <a:ea typeface="Calibri" panose="020F0502020204030204"/>
                <a:cs typeface="Calibri" panose="020F0502020204030204"/>
                <a:sym typeface="Calibri" panose="020F0502020204030204"/>
              </a:rPr>
              <a:t>Aplicando a segunda forma normal.</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34" name="Google Shape;134;p9"/>
          <p:cNvGraphicFramePr/>
          <p:nvPr/>
        </p:nvGraphicFramePr>
        <p:xfrm>
          <a:off x="6444615" y="1717040"/>
          <a:ext cx="4519925" cy="3000000"/>
        </p:xfrm>
        <a:graphic>
          <a:graphicData uri="http://schemas.openxmlformats.org/drawingml/2006/table">
            <a:tbl>
              <a:tblPr firstRow="1" bandRow="1">
                <a:noFill/>
                <a:tableStyleId>{EC61EB52-A700-473F-BA14-CEBD387C3D88}</a:tableStyleId>
              </a:tblPr>
              <a:tblGrid>
                <a:gridCol w="1432550"/>
                <a:gridCol w="1381125"/>
                <a:gridCol w="1706250"/>
              </a:tblGrid>
              <a:tr h="381000">
                <a:tc gridSpan="3">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Equipamento</a:t>
                      </a:r>
                      <a:endParaRPr sz="1200" u="none" strike="noStrike" cap="none"/>
                    </a:p>
                  </a:txBody>
                  <a:tcPr marL="91450" marR="91450" marT="45725" marB="45725">
                    <a:solidFill>
                      <a:srgbClr val="FF8D41"/>
                    </a:solidFill>
                  </a:tcPr>
                </a:tc>
                <a:tc hMerge="1">
                  <a:tcPr/>
                </a:tc>
                <a:tc hMerge="1">
                  <a:tcPr/>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cod_equipamento</a:t>
                      </a:r>
                      <a:endParaRPr sz="12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cod_fornecedor</a:t>
                      </a:r>
                      <a:endParaRPr sz="12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qtde_estoque</a:t>
                      </a:r>
                      <a:endParaRPr sz="1200" b="1"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138</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20</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54</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25</a:t>
                      </a:r>
                      <a:endParaRPr sz="1200" u="none" strike="noStrike" cap="none"/>
                    </a:p>
                  </a:txBody>
                  <a:tcPr marL="91450" marR="91450" marT="45725" marB="45725"/>
                </a:tc>
              </a:tr>
            </a:tbl>
          </a:graphicData>
        </a:graphic>
      </p:graphicFrame>
      <p:graphicFrame>
        <p:nvGraphicFramePr>
          <p:cNvPr id="135" name="Google Shape;135;p9"/>
          <p:cNvGraphicFramePr/>
          <p:nvPr/>
        </p:nvGraphicFramePr>
        <p:xfrm>
          <a:off x="480060" y="1717040"/>
          <a:ext cx="5392425" cy="3000000"/>
        </p:xfrm>
        <a:graphic>
          <a:graphicData uri="http://schemas.openxmlformats.org/drawingml/2006/table">
            <a:tbl>
              <a:tblPr firstRow="1" bandRow="1">
                <a:noFill/>
                <a:tableStyleId>{EC61EB52-A700-473F-BA14-CEBD387C3D88}</a:tableStyleId>
              </a:tblPr>
              <a:tblGrid>
                <a:gridCol w="1381125"/>
                <a:gridCol w="2305050"/>
                <a:gridCol w="1706250"/>
              </a:tblGrid>
              <a:tr h="381000">
                <a:tc gridSpan="3">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Fornecedor</a:t>
                      </a:r>
                      <a:endParaRPr sz="1200" u="none" strike="noStrike" cap="none"/>
                    </a:p>
                  </a:txBody>
                  <a:tcPr marL="91450" marR="91450" marT="45725" marB="45725">
                    <a:solidFill>
                      <a:schemeClr val="accent5"/>
                    </a:solidFill>
                  </a:tcPr>
                </a:tc>
                <a:tc hMerge="1">
                  <a:tcPr/>
                </a:tc>
                <a:tc hMerge="1">
                  <a:tcPr/>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cod_fornecedor</a:t>
                      </a:r>
                      <a:endParaRPr sz="12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local_fornecedor</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email_fornecedor</a:t>
                      </a:r>
                      <a:endParaRPr sz="1200" b="1"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Rio de Janeiro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abc@gmail.com</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138</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São Paulo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xpto@hotmail.com</a:t>
                      </a:r>
                      <a:endParaRPr sz="1200" u="none" strike="noStrike" cap="none"/>
                    </a:p>
                  </a:txBody>
                  <a:tcPr marL="91450" marR="91450" marT="45725" marB="45725"/>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8627</Words>
  <Application>WPS Presentation</Application>
  <PresentationFormat/>
  <Paragraphs>779</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Arial</vt:lpstr>
      <vt:lpstr>Calibri</vt:lpstr>
      <vt:lpstr>Microsoft YaHei</vt:lpstr>
      <vt:lpstr>Noto Sans Symbols</vt:lpstr>
      <vt:lpstr>Segoe Print</vt:lpstr>
      <vt:lpstr>Roboto</vt:lpstr>
      <vt:lpstr>Arial Unicode MS</vt:lpstr>
      <vt:lpstr>Office Theme</vt:lpstr>
      <vt:lpstr>PowerPoint 演示文稿</vt:lpstr>
      <vt:lpstr>Dicionário de Dados</vt:lpstr>
      <vt:lpstr>Normalização</vt:lpstr>
      <vt:lpstr>Normalização</vt:lpstr>
      <vt:lpstr>PowerPoint 演示文稿</vt:lpstr>
      <vt:lpstr>PowerPoint 演示文稿</vt:lpstr>
      <vt:lpstr>Problemas de uma tabela não normalizada na 1FN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Exercícios</vt:lpstr>
      <vt:lpstr>Resposta Exercício</vt:lpstr>
      <vt:lpstr>Exercícios</vt:lpstr>
      <vt:lpstr>Resolução Exercício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2</cp:revision>
  <dcterms:created xsi:type="dcterms:W3CDTF">2022-04-01T20:16:10Z</dcterms:created>
  <dcterms:modified xsi:type="dcterms:W3CDTF">2022-04-01T20:16:30Z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1046-11.2.0.11042</vt:lpwstr>
  </property>
  <property fmtid="{D5CDD505-2E9C-101B-9397-08002B2CF9AE}" pid="3" name="ICV">
    <vt:lpwstr>2B7AB4285FE245C79DB1907D9762D0DA</vt:lpwstr>
  </property>
</Properties>
</file>