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sldIdLst>
    <p:sldId id="262" r:id="rId2"/>
    <p:sldId id="302" r:id="rId3"/>
    <p:sldId id="293" r:id="rId4"/>
    <p:sldId id="294" r:id="rId5"/>
    <p:sldId id="295" r:id="rId6"/>
    <p:sldId id="285" r:id="rId7"/>
    <p:sldId id="300" r:id="rId8"/>
    <p:sldId id="270" r:id="rId9"/>
    <p:sldId id="288" r:id="rId10"/>
    <p:sldId id="290" r:id="rId11"/>
    <p:sldId id="284" r:id="rId12"/>
    <p:sldId id="301" r:id="rId13"/>
    <p:sldId id="271" r:id="rId14"/>
    <p:sldId id="286" r:id="rId15"/>
    <p:sldId id="287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96" r:id="rId25"/>
    <p:sldId id="297" r:id="rId26"/>
    <p:sldId id="298" r:id="rId27"/>
    <p:sldId id="299" r:id="rId28"/>
    <p:sldId id="272" r:id="rId29"/>
    <p:sldId id="303" r:id="rId30"/>
    <p:sldId id="283" r:id="rId31"/>
    <p:sldId id="273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440ADDB-99AE-472B-9EF4-68DE8EF0D7EA}">
          <p14:sldIdLst>
            <p14:sldId id="262"/>
            <p14:sldId id="302"/>
            <p14:sldId id="293"/>
            <p14:sldId id="294"/>
            <p14:sldId id="295"/>
            <p14:sldId id="285"/>
            <p14:sldId id="300"/>
            <p14:sldId id="270"/>
            <p14:sldId id="288"/>
            <p14:sldId id="290"/>
            <p14:sldId id="284"/>
            <p14:sldId id="301"/>
            <p14:sldId id="271"/>
            <p14:sldId id="286"/>
            <p14:sldId id="287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96"/>
            <p14:sldId id="297"/>
            <p14:sldId id="298"/>
            <p14:sldId id="299"/>
            <p14:sldId id="272"/>
            <p14:sldId id="303"/>
            <p14:sldId id="283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5A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90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C6E3A-1808-514C-B36E-F0B930A42E85}" type="datetimeFigureOut">
              <a:rPr lang="en-US" smtClean="0"/>
              <a:t>10/31/2020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DB67E-CBB7-524E-BD6A-7DF156FCF8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982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DB67E-CBB7-524E-BD6A-7DF156FCF83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716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DB67E-CBB7-524E-BD6A-7DF156FCF83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301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DB67E-CBB7-524E-BD6A-7DF156FCF83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316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DB67E-CBB7-524E-BD6A-7DF156FCF83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998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DB67E-CBB7-524E-BD6A-7DF156FCF83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930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DB67E-CBB7-524E-BD6A-7DF156FCF83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543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DB67E-CBB7-524E-BD6A-7DF156FCF83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976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DB67E-CBB7-524E-BD6A-7DF156FCF83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246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DB67E-CBB7-524E-BD6A-7DF156FCF83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196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DB67E-CBB7-524E-BD6A-7DF156FCF83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699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DB67E-CBB7-524E-BD6A-7DF156FCF83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938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DB67E-CBB7-524E-BD6A-7DF156FCF83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8099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DB67E-CBB7-524E-BD6A-7DF156FCF83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032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DB67E-CBB7-524E-BD6A-7DF156FCF83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5985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DB67E-CBB7-524E-BD6A-7DF156FCF83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1844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DB67E-CBB7-524E-BD6A-7DF156FCF83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8908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DB67E-CBB7-524E-BD6A-7DF156FCF83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3207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DB67E-CBB7-524E-BD6A-7DF156FCF83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4524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DB67E-CBB7-524E-BD6A-7DF156FCF83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1661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DB67E-CBB7-524E-BD6A-7DF156FCF838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0562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DB67E-CBB7-524E-BD6A-7DF156FCF838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9698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DB67E-CBB7-524E-BD6A-7DF156FCF838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128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DB67E-CBB7-524E-BD6A-7DF156FCF83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6276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DB67E-CBB7-524E-BD6A-7DF156FCF838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538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DB67E-CBB7-524E-BD6A-7DF156FCF83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084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DB67E-CBB7-524E-BD6A-7DF156FCF83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88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DB67E-CBB7-524E-BD6A-7DF156FCF83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617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DB67E-CBB7-524E-BD6A-7DF156FCF83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814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DB67E-CBB7-524E-BD6A-7DF156FCF83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688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DB67E-CBB7-524E-BD6A-7DF156FCF83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651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38EF-E5CB-A04B-8617-93868569A6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52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38EF-E5CB-A04B-8617-93868569A6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663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38EF-E5CB-A04B-8617-93868569A6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916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58968"/>
            <a:ext cx="9144000" cy="316997"/>
          </a:xfrm>
          <a:prstGeom prst="rect">
            <a:avLst/>
          </a:prstGeom>
        </p:spPr>
      </p:pic>
      <p:sp>
        <p:nvSpPr>
          <p:cNvPr id="9" name="Shape 111"/>
          <p:cNvSpPr txBox="1">
            <a:spLocks/>
          </p:cNvSpPr>
          <p:nvPr userDrawn="1"/>
        </p:nvSpPr>
        <p:spPr>
          <a:xfrm>
            <a:off x="8271529" y="6517334"/>
            <a:ext cx="505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pt-BR" b="0" smtClean="0">
                <a:solidFill>
                  <a:schemeClr val="bg1"/>
                </a:solidFill>
              </a:rPr>
              <a:pPr/>
              <a:t>‹nº›</a:t>
            </a:fld>
            <a:endParaRPr lang="pt-BR" b="0" dirty="0">
              <a:solidFill>
                <a:schemeClr val="bg1"/>
              </a:solidFill>
            </a:endParaRPr>
          </a:p>
        </p:txBody>
      </p:sp>
      <p:sp>
        <p:nvSpPr>
          <p:cNvPr id="2" name="Retângulo 1"/>
          <p:cNvSpPr/>
          <p:nvPr userDrawn="1"/>
        </p:nvSpPr>
        <p:spPr>
          <a:xfrm>
            <a:off x="0" y="0"/>
            <a:ext cx="9144000" cy="563558"/>
          </a:xfrm>
          <a:prstGeom prst="rect">
            <a:avLst/>
          </a:prstGeom>
          <a:solidFill>
            <a:srgbClr val="1E5A34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FAFDA639-9F1E-4954-A65B-2BFAB81EF26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8949" y="694859"/>
            <a:ext cx="1374818" cy="48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1828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58968"/>
            <a:ext cx="9144000" cy="316997"/>
          </a:xfrm>
          <a:prstGeom prst="rect">
            <a:avLst/>
          </a:prstGeom>
        </p:spPr>
      </p:pic>
      <p:sp>
        <p:nvSpPr>
          <p:cNvPr id="9" name="Shape 111"/>
          <p:cNvSpPr txBox="1">
            <a:spLocks/>
          </p:cNvSpPr>
          <p:nvPr userDrawn="1"/>
        </p:nvSpPr>
        <p:spPr>
          <a:xfrm>
            <a:off x="8271529" y="6517334"/>
            <a:ext cx="505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pt-BR" b="0" smtClean="0">
                <a:solidFill>
                  <a:schemeClr val="bg1"/>
                </a:solidFill>
              </a:rPr>
              <a:pPr/>
              <a:t>‹nº›</a:t>
            </a:fld>
            <a:endParaRPr lang="pt-BR" b="0" dirty="0">
              <a:solidFill>
                <a:schemeClr val="bg1"/>
              </a:solidFill>
            </a:endParaRPr>
          </a:p>
        </p:txBody>
      </p:sp>
      <p:sp>
        <p:nvSpPr>
          <p:cNvPr id="2" name="Retângulo 1"/>
          <p:cNvSpPr/>
          <p:nvPr userDrawn="1"/>
        </p:nvSpPr>
        <p:spPr>
          <a:xfrm>
            <a:off x="0" y="0"/>
            <a:ext cx="9144000" cy="563558"/>
          </a:xfrm>
          <a:prstGeom prst="rect">
            <a:avLst/>
          </a:prstGeom>
          <a:solidFill>
            <a:srgbClr val="1E5A34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53886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38EF-E5CB-A04B-8617-93868569A6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30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38EF-E5CB-A04B-8617-93868569A6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53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38EF-E5CB-A04B-8617-93868569A6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69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38EF-E5CB-A04B-8617-93868569A6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71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3674" y="6484520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3D7938EF-E5CB-A04B-8617-93868569A6A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535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38EF-E5CB-A04B-8617-93868569A6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55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38EF-E5CB-A04B-8617-93868569A6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20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38EF-E5CB-A04B-8617-93868569A6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07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938EF-E5CB-A04B-8617-93868569A6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24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8"/>
          <p:cNvSpPr txBox="1">
            <a:spLocks/>
          </p:cNvSpPr>
          <p:nvPr/>
        </p:nvSpPr>
        <p:spPr>
          <a:xfrm>
            <a:off x="1266518" y="2413950"/>
            <a:ext cx="7087223" cy="2468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3000" b="1">
                <a:solidFill>
                  <a:srgbClr val="4F6228"/>
                </a:solidFill>
              </a:defRPr>
            </a:pPr>
            <a:r>
              <a:rPr lang="pt-BR" sz="4700" b="1" dirty="0" err="1">
                <a:solidFill>
                  <a:srgbClr val="1E5A34"/>
                </a:solidFill>
              </a:rPr>
              <a:t>Limiarização</a:t>
            </a:r>
            <a:r>
              <a:rPr lang="pt-BR" sz="4700" b="1" dirty="0">
                <a:solidFill>
                  <a:srgbClr val="1E5A34"/>
                </a:solidFill>
              </a:rPr>
              <a:t> de Imagens com o Método de </a:t>
            </a:r>
            <a:r>
              <a:rPr lang="pt-BR" sz="4700" b="1" dirty="0" err="1">
                <a:solidFill>
                  <a:srgbClr val="1E5A34"/>
                </a:solidFill>
              </a:rPr>
              <a:t>Otsu</a:t>
            </a:r>
            <a:br>
              <a:rPr lang="pt-BR" sz="3600" b="1" dirty="0">
                <a:solidFill>
                  <a:srgbClr val="1E5A34"/>
                </a:solidFill>
              </a:rPr>
            </a:br>
            <a:br>
              <a:rPr lang="pt-BR" sz="3600" b="1" dirty="0">
                <a:solidFill>
                  <a:srgbClr val="1E5A34"/>
                </a:solidFill>
              </a:rPr>
            </a:br>
            <a:r>
              <a:rPr lang="pt-BR" sz="3600" b="1" dirty="0">
                <a:solidFill>
                  <a:srgbClr val="1E5A34"/>
                </a:solidFill>
              </a:rPr>
              <a:t>Breno Carvalho Rios</a:t>
            </a:r>
          </a:p>
          <a:p>
            <a: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3000" b="1">
                <a:solidFill>
                  <a:srgbClr val="4F6228"/>
                </a:solidFill>
              </a:defRPr>
            </a:pPr>
            <a:endParaRPr lang="pt-BR" sz="2700" b="1" dirty="0">
              <a:solidFill>
                <a:srgbClr val="1E5A34"/>
              </a:solidFill>
            </a:endParaRPr>
          </a:p>
          <a:p>
            <a: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3000" b="1">
                <a:solidFill>
                  <a:srgbClr val="4F6228"/>
                </a:solidFill>
              </a:defRPr>
            </a:pPr>
            <a:r>
              <a:rPr lang="pt-BR" sz="3600" b="1" dirty="0">
                <a:solidFill>
                  <a:srgbClr val="1E5A34"/>
                </a:solidFill>
              </a:rPr>
              <a:t>César Alberto Bravo </a:t>
            </a:r>
            <a:r>
              <a:rPr lang="pt-BR" sz="3600" b="1" dirty="0" err="1">
                <a:solidFill>
                  <a:srgbClr val="1E5A34"/>
                </a:solidFill>
              </a:rPr>
              <a:t>Pariente</a:t>
            </a:r>
            <a:br>
              <a:rPr lang="pt-BR" sz="2700" b="1" dirty="0">
                <a:solidFill>
                  <a:srgbClr val="1E5A34"/>
                </a:solidFill>
              </a:rPr>
            </a:br>
            <a:br>
              <a:rPr lang="pt-BR" sz="2700" b="1" dirty="0">
                <a:solidFill>
                  <a:srgbClr val="1E5A34"/>
                </a:solidFill>
              </a:rPr>
            </a:br>
            <a:endParaRPr lang="pt-BR" sz="2700" b="1" dirty="0">
              <a:solidFill>
                <a:srgbClr val="1E5A34"/>
              </a:solidFill>
            </a:endParaRPr>
          </a:p>
        </p:txBody>
      </p:sp>
      <p:pic>
        <p:nvPicPr>
          <p:cNvPr id="6" name="Imagem 5" descr="Uma imagem contendo Forma&#10;&#10;Descrição gerada automaticamente">
            <a:extLst>
              <a:ext uri="{FF2B5EF4-FFF2-40B4-BE49-F238E27FC236}">
                <a16:creationId xmlns:a16="http://schemas.microsoft.com/office/drawing/2014/main" id="{DD486C4A-7048-464C-8F4C-BD18D15E7EC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789" y="465677"/>
            <a:ext cx="1068103" cy="1014698"/>
          </a:xfrm>
          <a:prstGeom prst="rect">
            <a:avLst/>
          </a:prstGeom>
        </p:spPr>
      </p:pic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8CC11E8-EF8C-48EB-9831-7DE0AAE1D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387" y="320015"/>
            <a:ext cx="7087223" cy="133237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000" b="0" i="0" dirty="0">
                <a:effectLst/>
                <a:latin typeface="Book Antiqua" panose="02040602050305030304" pitchFamily="18" charset="0"/>
                <a:cs typeface="Calibri" panose="020F0502020204030204" pitchFamily="34" charset="0"/>
              </a:rPr>
              <a:t>7º Simpósio de Ensino, Extensão, Inovação e Pesquisa</a:t>
            </a:r>
          </a:p>
          <a:p>
            <a:pPr marL="0" indent="0" algn="ctr">
              <a:buNone/>
            </a:pPr>
            <a:r>
              <a:rPr lang="pt-BR" sz="2000" b="0" i="0" dirty="0">
                <a:effectLst/>
                <a:latin typeface="Book Antiqua" panose="02040602050305030304" pitchFamily="18" charset="0"/>
                <a:cs typeface="Calibri" panose="020F0502020204030204" pitchFamily="34" charset="0"/>
              </a:rPr>
              <a:t> 26° Seminário de Iniciação Científica </a:t>
            </a:r>
          </a:p>
          <a:p>
            <a:pPr marL="0" indent="0" algn="ctr">
              <a:buNone/>
            </a:pPr>
            <a:r>
              <a:rPr lang="pt-BR" sz="2000" b="0" i="0" dirty="0">
                <a:effectLst/>
                <a:latin typeface="Book Antiqua" panose="02040602050305030304" pitchFamily="18" charset="0"/>
                <a:cs typeface="Calibri" panose="020F0502020204030204" pitchFamily="34" charset="0"/>
              </a:rPr>
              <a:t>4º Seminário Institucional do </a:t>
            </a:r>
            <a:r>
              <a:rPr lang="pt-BR" sz="2000" b="0" i="0" dirty="0" err="1">
                <a:effectLst/>
                <a:latin typeface="Book Antiqua" panose="02040602050305030304" pitchFamily="18" charset="0"/>
                <a:cs typeface="Calibri" panose="020F0502020204030204" pitchFamily="34" charset="0"/>
              </a:rPr>
              <a:t>Pibid</a:t>
            </a:r>
            <a:r>
              <a:rPr lang="pt-BR" sz="2000" b="0" i="0" dirty="0">
                <a:effectLst/>
                <a:latin typeface="Book Antiqua" panose="02040602050305030304" pitchFamily="18" charset="0"/>
                <a:cs typeface="Calibri" panose="020F0502020204030204" pitchFamily="34" charset="0"/>
              </a:rPr>
              <a:t> </a:t>
            </a:r>
            <a:r>
              <a:rPr lang="pt-BR" sz="2000" dirty="0">
                <a:latin typeface="Book Antiqua" panose="02040602050305030304" pitchFamily="18" charset="0"/>
                <a:cs typeface="Calibri" panose="020F050202020403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pt-BR" sz="2000" b="0" i="0" dirty="0">
                <a:effectLst/>
                <a:latin typeface="Book Antiqua" panose="02040602050305030304" pitchFamily="18" charset="0"/>
                <a:cs typeface="Calibri" panose="020F0502020204030204" pitchFamily="34" charset="0"/>
              </a:rPr>
              <a:t>2º Seminário Institucional da RP </a:t>
            </a:r>
          </a:p>
          <a:p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DA1B366-7B48-4FC0-96A8-B1891C2D9E71}"/>
              </a:ext>
            </a:extLst>
          </p:cNvPr>
          <p:cNvSpPr/>
          <p:nvPr/>
        </p:nvSpPr>
        <p:spPr>
          <a:xfrm>
            <a:off x="0" y="1020"/>
            <a:ext cx="9144000" cy="25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1" descr="C:\Users\dmlsilva\Dropbox\uesc_logo2.png">
            <a:extLst>
              <a:ext uri="{FF2B5EF4-FFF2-40B4-BE49-F238E27FC236}">
                <a16:creationId xmlns:a16="http://schemas.microsoft.com/office/drawing/2014/main" id="{9D54A785-E9A2-478B-9ECA-391411F13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5392" y="357891"/>
            <a:ext cx="845396" cy="1118935"/>
          </a:xfrm>
          <a:prstGeom prst="rect">
            <a:avLst/>
          </a:prstGeom>
          <a:noFill/>
        </p:spPr>
      </p:pic>
      <p:sp>
        <p:nvSpPr>
          <p:cNvPr id="16" name="Título 8">
            <a:extLst>
              <a:ext uri="{FF2B5EF4-FFF2-40B4-BE49-F238E27FC236}">
                <a16:creationId xmlns:a16="http://schemas.microsoft.com/office/drawing/2014/main" id="{40A47CAF-1702-4B7E-9FA5-13951F65EA73}"/>
              </a:ext>
            </a:extLst>
          </p:cNvPr>
          <p:cNvSpPr txBox="1">
            <a:spLocks/>
          </p:cNvSpPr>
          <p:nvPr/>
        </p:nvSpPr>
        <p:spPr>
          <a:xfrm>
            <a:off x="916469" y="5407133"/>
            <a:ext cx="7877483" cy="11189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3000" b="1">
                <a:solidFill>
                  <a:srgbClr val="4F6228"/>
                </a:solidFill>
              </a:defRPr>
            </a:pPr>
            <a:r>
              <a:rPr lang="pt-BR" sz="2000" b="1" dirty="0">
                <a:solidFill>
                  <a:srgbClr val="1E5A34"/>
                </a:solidFill>
              </a:rPr>
              <a:t>Programa: Pesquisa - Bolsa FAPESB</a:t>
            </a:r>
            <a:br>
              <a:rPr lang="pt-BR" sz="2000" b="1" dirty="0">
                <a:solidFill>
                  <a:srgbClr val="1E5A34"/>
                </a:solidFill>
              </a:rPr>
            </a:br>
            <a:endParaRPr lang="pt-BR" sz="2000" b="1" dirty="0">
              <a:solidFill>
                <a:srgbClr val="1E5A34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1073" y="1759918"/>
            <a:ext cx="4787530" cy="6540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l"/>
            <a:endParaRPr lang="pt-BR" sz="2400" dirty="0"/>
          </a:p>
        </p:txBody>
      </p:sp>
      <p:sp>
        <p:nvSpPr>
          <p:cNvPr id="7" name="Retângulo 6"/>
          <p:cNvSpPr/>
          <p:nvPr/>
        </p:nvSpPr>
        <p:spPr>
          <a:xfrm>
            <a:off x="-1" y="1801269"/>
            <a:ext cx="9144001" cy="720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48745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4EB66513-DB33-48A5-9F37-1CFDE62333D5}"/>
              </a:ext>
            </a:extLst>
          </p:cNvPr>
          <p:cNvSpPr/>
          <p:nvPr/>
        </p:nvSpPr>
        <p:spPr>
          <a:xfrm>
            <a:off x="0" y="1022"/>
            <a:ext cx="9144000" cy="322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85CD2AE3-5F04-46F8-B468-17EDCF69429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392" y="450820"/>
            <a:ext cx="533479" cy="506805"/>
          </a:xfrm>
          <a:prstGeom prst="rect">
            <a:avLst/>
          </a:prstGeom>
        </p:spPr>
      </p:pic>
      <p:pic>
        <p:nvPicPr>
          <p:cNvPr id="9" name="Picture 1" descr="C:\Users\dmlsilva\Dropbox\uesc_logo2.png">
            <a:extLst>
              <a:ext uri="{FF2B5EF4-FFF2-40B4-BE49-F238E27FC236}">
                <a16:creationId xmlns:a16="http://schemas.microsoft.com/office/drawing/2014/main" id="{901734C2-252C-4042-B331-3B83B9D5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04789" y="453394"/>
            <a:ext cx="422245" cy="558868"/>
          </a:xfrm>
          <a:prstGeom prst="rect">
            <a:avLst/>
          </a:prstGeom>
          <a:noFill/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27459B51-528A-4708-B845-AC96FD7B0EA1}"/>
              </a:ext>
            </a:extLst>
          </p:cNvPr>
          <p:cNvSpPr/>
          <p:nvPr/>
        </p:nvSpPr>
        <p:spPr>
          <a:xfrm>
            <a:off x="508177" y="1630193"/>
            <a:ext cx="82094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51FBC7B9-9B7C-4695-B197-3CB79723C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8" name="Espaço Reservado para Número de Slide 17">
            <a:extLst>
              <a:ext uri="{FF2B5EF4-FFF2-40B4-BE49-F238E27FC236}">
                <a16:creationId xmlns:a16="http://schemas.microsoft.com/office/drawing/2014/main" id="{ACF6BECE-1ADF-4AA5-8D01-5372BA13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38EF-E5CB-A04B-8617-93868569A6A4}" type="slidenum">
              <a:rPr lang="pt-BR" smtClean="0"/>
              <a:t>10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3B79147-5BC6-48F4-BE15-4BC437300A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2711" y="2372059"/>
            <a:ext cx="5658577" cy="3186836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8DAC5C57-7169-4678-9AF6-E9FC990BA158}"/>
              </a:ext>
            </a:extLst>
          </p:cNvPr>
          <p:cNvSpPr/>
          <p:nvPr/>
        </p:nvSpPr>
        <p:spPr>
          <a:xfrm>
            <a:off x="662871" y="676086"/>
            <a:ext cx="8209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1E5A34"/>
                </a:solidFill>
              </a:rPr>
              <a:t>3.1. Método de </a:t>
            </a:r>
            <a:r>
              <a:rPr lang="pt-BR" sz="2400" b="1" dirty="0" err="1">
                <a:solidFill>
                  <a:srgbClr val="1E5A34"/>
                </a:solidFill>
              </a:rPr>
              <a:t>Otsu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827017159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4EB66513-DB33-48A5-9F37-1CFDE62333D5}"/>
              </a:ext>
            </a:extLst>
          </p:cNvPr>
          <p:cNvSpPr/>
          <p:nvPr/>
        </p:nvSpPr>
        <p:spPr>
          <a:xfrm>
            <a:off x="0" y="1022"/>
            <a:ext cx="9144000" cy="322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85CD2AE3-5F04-46F8-B468-17EDCF69429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392" y="450820"/>
            <a:ext cx="533479" cy="506805"/>
          </a:xfrm>
          <a:prstGeom prst="rect">
            <a:avLst/>
          </a:prstGeom>
        </p:spPr>
      </p:pic>
      <p:pic>
        <p:nvPicPr>
          <p:cNvPr id="9" name="Picture 1" descr="C:\Users\dmlsilva\Dropbox\uesc_logo2.png">
            <a:extLst>
              <a:ext uri="{FF2B5EF4-FFF2-40B4-BE49-F238E27FC236}">
                <a16:creationId xmlns:a16="http://schemas.microsoft.com/office/drawing/2014/main" id="{901734C2-252C-4042-B331-3B83B9D5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04789" y="453394"/>
            <a:ext cx="422245" cy="558868"/>
          </a:xfrm>
          <a:prstGeom prst="rect">
            <a:avLst/>
          </a:prstGeom>
          <a:noFill/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27459B51-528A-4708-B845-AC96FD7B0EA1}"/>
              </a:ext>
            </a:extLst>
          </p:cNvPr>
          <p:cNvSpPr/>
          <p:nvPr/>
        </p:nvSpPr>
        <p:spPr>
          <a:xfrm>
            <a:off x="508177" y="1630193"/>
            <a:ext cx="82094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E1A75E9A-F1B1-4538-AA34-7B6ADD4ADA01}"/>
                  </a:ext>
                </a:extLst>
              </p:cNvPr>
              <p:cNvSpPr/>
              <p:nvPr/>
            </p:nvSpPr>
            <p:spPr>
              <a:xfrm>
                <a:off x="508177" y="2278038"/>
                <a:ext cx="8209469" cy="27792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000" dirty="0"/>
              </a:p>
              <a:p>
                <a:endParaRPr lang="pt-BR" sz="2400" dirty="0"/>
              </a:p>
              <a:p>
                <a:pPr lvl="1"/>
                <a:r>
                  <a:rPr lang="pt-BR" sz="2400" dirty="0"/>
                  <a:t>Onde: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2400" dirty="0"/>
                  <a:t> é o número de amostras;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sz="2400" dirty="0"/>
                  <a:t> representa o vetor de valores observados;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sz="2400" dirty="0"/>
                  <a:t> representa o vetor de valores esperados;</a:t>
                </a:r>
              </a:p>
            </p:txBody>
          </p:sp>
        </mc:Choice>
        <mc:Fallback xmlns="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E1A75E9A-F1B1-4538-AA34-7B6ADD4ADA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77" y="2278038"/>
                <a:ext cx="8209469" cy="2779287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8">
            <a:extLst>
              <a:ext uri="{FF2B5EF4-FFF2-40B4-BE49-F238E27FC236}">
                <a16:creationId xmlns:a16="http://schemas.microsoft.com/office/drawing/2014/main" id="{51FBC7B9-9B7C-4695-B197-3CB79723C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70FAB6E-3574-4757-9A9D-E9583653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38EF-E5CB-A04B-8617-93868569A6A4}" type="slidenum">
              <a:rPr lang="pt-BR" smtClean="0"/>
              <a:t>11</a:t>
            </a:fld>
            <a:endParaRPr lang="pt-BR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6FAB4FF8-4AF7-4C9A-924F-DACA0D904B89}"/>
              </a:ext>
            </a:extLst>
          </p:cNvPr>
          <p:cNvSpPr/>
          <p:nvPr/>
        </p:nvSpPr>
        <p:spPr>
          <a:xfrm>
            <a:off x="662871" y="676086"/>
            <a:ext cx="8209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1E5A34"/>
                </a:solidFill>
              </a:rPr>
              <a:t>3.2. </a:t>
            </a:r>
            <a:r>
              <a:rPr lang="pt-BR" sz="2400" b="1" dirty="0" err="1">
                <a:solidFill>
                  <a:srgbClr val="1E5A34"/>
                </a:solidFill>
              </a:rPr>
              <a:t>Mean</a:t>
            </a:r>
            <a:r>
              <a:rPr lang="pt-BR" sz="2400" b="1" dirty="0">
                <a:solidFill>
                  <a:srgbClr val="1E5A34"/>
                </a:solidFill>
              </a:rPr>
              <a:t> </a:t>
            </a:r>
            <a:r>
              <a:rPr lang="pt-BR" sz="2400" b="1" dirty="0" err="1">
                <a:solidFill>
                  <a:srgbClr val="1E5A34"/>
                </a:solidFill>
              </a:rPr>
              <a:t>Squared</a:t>
            </a:r>
            <a:r>
              <a:rPr lang="pt-BR" sz="2400" b="1" dirty="0">
                <a:solidFill>
                  <a:srgbClr val="1E5A34"/>
                </a:solidFill>
              </a:rPr>
              <a:t> </a:t>
            </a:r>
            <a:r>
              <a:rPr lang="pt-BR" sz="2400" b="1" dirty="0" err="1">
                <a:solidFill>
                  <a:srgbClr val="1E5A34"/>
                </a:solidFill>
              </a:rPr>
              <a:t>Error</a:t>
            </a:r>
            <a:r>
              <a:rPr lang="pt-BR" sz="2400" b="1" dirty="0">
                <a:solidFill>
                  <a:srgbClr val="1E5A34"/>
                </a:solidFill>
              </a:rPr>
              <a:t> (MSE)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939834870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2871" y="676086"/>
            <a:ext cx="820946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1E5A34"/>
                </a:solidFill>
              </a:rPr>
              <a:t>4. Resultados – Visão Geral</a:t>
            </a:r>
            <a:endParaRPr lang="pt-BR" sz="2800" b="1" dirty="0">
              <a:solidFill>
                <a:srgbClr val="1E5A34"/>
              </a:solidFill>
            </a:endParaRPr>
          </a:p>
          <a:p>
            <a:endParaRPr lang="pt-BR" sz="2800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EB66513-DB33-48A5-9F37-1CFDE62333D5}"/>
              </a:ext>
            </a:extLst>
          </p:cNvPr>
          <p:cNvSpPr/>
          <p:nvPr/>
        </p:nvSpPr>
        <p:spPr>
          <a:xfrm>
            <a:off x="0" y="1022"/>
            <a:ext cx="9144000" cy="322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85CD2AE3-5F04-46F8-B468-17EDCF69429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392" y="450820"/>
            <a:ext cx="533479" cy="506805"/>
          </a:xfrm>
          <a:prstGeom prst="rect">
            <a:avLst/>
          </a:prstGeom>
        </p:spPr>
      </p:pic>
      <p:pic>
        <p:nvPicPr>
          <p:cNvPr id="9" name="Picture 1" descr="C:\Users\dmlsilva\Dropbox\uesc_logo2.png">
            <a:extLst>
              <a:ext uri="{FF2B5EF4-FFF2-40B4-BE49-F238E27FC236}">
                <a16:creationId xmlns:a16="http://schemas.microsoft.com/office/drawing/2014/main" id="{901734C2-252C-4042-B331-3B83B9D5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04789" y="453394"/>
            <a:ext cx="422245" cy="558868"/>
          </a:xfrm>
          <a:prstGeom prst="rect">
            <a:avLst/>
          </a:prstGeom>
          <a:noFill/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27459B51-528A-4708-B845-AC96FD7B0EA1}"/>
              </a:ext>
            </a:extLst>
          </p:cNvPr>
          <p:cNvSpPr/>
          <p:nvPr/>
        </p:nvSpPr>
        <p:spPr>
          <a:xfrm>
            <a:off x="508177" y="1630193"/>
            <a:ext cx="82094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D00F275-B728-4134-B8C8-31EFBB77F11D}"/>
              </a:ext>
            </a:extLst>
          </p:cNvPr>
          <p:cNvSpPr/>
          <p:nvPr/>
        </p:nvSpPr>
        <p:spPr>
          <a:xfrm>
            <a:off x="508177" y="1630193"/>
            <a:ext cx="82094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100" dirty="0"/>
              <a:t>Foi desenvolvida uma implementação do método de </a:t>
            </a:r>
            <a:r>
              <a:rPr lang="pt-BR" sz="2100" dirty="0" err="1"/>
              <a:t>Otsu</a:t>
            </a:r>
            <a:r>
              <a:rPr lang="pt-BR" sz="2100" dirty="0"/>
              <a:t> para </a:t>
            </a:r>
            <a:r>
              <a:rPr lang="pt-BR" sz="2100" dirty="0" err="1"/>
              <a:t>limiarização</a:t>
            </a:r>
            <a:r>
              <a:rPr lang="pt-BR" sz="2100" dirty="0"/>
              <a:t> de imagens utilizada de maneira dividida em duas etapas:</a:t>
            </a:r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929566A-ADF4-463E-99BD-54B457DB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38EF-E5CB-A04B-8617-93868569A6A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62774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4EB66513-DB33-48A5-9F37-1CFDE62333D5}"/>
              </a:ext>
            </a:extLst>
          </p:cNvPr>
          <p:cNvSpPr/>
          <p:nvPr/>
        </p:nvSpPr>
        <p:spPr>
          <a:xfrm>
            <a:off x="0" y="1022"/>
            <a:ext cx="9144000" cy="322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85CD2AE3-5F04-46F8-B468-17EDCF69429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392" y="450820"/>
            <a:ext cx="533479" cy="506805"/>
          </a:xfrm>
          <a:prstGeom prst="rect">
            <a:avLst/>
          </a:prstGeom>
        </p:spPr>
      </p:pic>
      <p:pic>
        <p:nvPicPr>
          <p:cNvPr id="9" name="Picture 1" descr="C:\Users\dmlsilva\Dropbox\uesc_logo2.png">
            <a:extLst>
              <a:ext uri="{FF2B5EF4-FFF2-40B4-BE49-F238E27FC236}">
                <a16:creationId xmlns:a16="http://schemas.microsoft.com/office/drawing/2014/main" id="{901734C2-252C-4042-B331-3B83B9D5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04789" y="453394"/>
            <a:ext cx="422245" cy="558868"/>
          </a:xfrm>
          <a:prstGeom prst="rect">
            <a:avLst/>
          </a:prstGeom>
          <a:noFill/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27459B51-528A-4708-B845-AC96FD7B0EA1}"/>
              </a:ext>
            </a:extLst>
          </p:cNvPr>
          <p:cNvSpPr/>
          <p:nvPr/>
        </p:nvSpPr>
        <p:spPr>
          <a:xfrm>
            <a:off x="508177" y="1630193"/>
            <a:ext cx="82094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D00F275-B728-4134-B8C8-31EFBB77F11D}"/>
              </a:ext>
            </a:extLst>
          </p:cNvPr>
          <p:cNvSpPr/>
          <p:nvPr/>
        </p:nvSpPr>
        <p:spPr>
          <a:xfrm>
            <a:off x="508177" y="1630193"/>
            <a:ext cx="820946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100" dirty="0"/>
              <a:t>Foi desenvolvida uma implementação do método de </a:t>
            </a:r>
            <a:r>
              <a:rPr lang="pt-BR" sz="2100" dirty="0" err="1"/>
              <a:t>Otsu</a:t>
            </a:r>
            <a:r>
              <a:rPr lang="pt-BR" sz="2100" dirty="0"/>
              <a:t> para </a:t>
            </a:r>
            <a:r>
              <a:rPr lang="pt-BR" sz="2100" dirty="0" err="1"/>
              <a:t>limiarização</a:t>
            </a:r>
            <a:r>
              <a:rPr lang="pt-BR" sz="2100" dirty="0"/>
              <a:t> de imagens utilizada de maneira dividida em duas etapas: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100" dirty="0"/>
          </a:p>
          <a:p>
            <a:pPr marL="914400" lvl="1" indent="-457200" algn="just">
              <a:buFont typeface="+mj-lt"/>
              <a:buAutoNum type="arabicPeriod"/>
            </a:pPr>
            <a:r>
              <a:rPr lang="pt-BR" sz="2100" dirty="0"/>
              <a:t>Aplicação do método de </a:t>
            </a:r>
            <a:r>
              <a:rPr lang="pt-BR" sz="2100" dirty="0" err="1"/>
              <a:t>Otsu</a:t>
            </a:r>
            <a:r>
              <a:rPr lang="pt-BR" sz="2100" dirty="0"/>
              <a:t> em imagens na sua forma original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929566A-ADF4-463E-99BD-54B457DB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38EF-E5CB-A04B-8617-93868569A6A4}" type="slidenum">
              <a:rPr lang="pt-BR" smtClean="0"/>
              <a:t>13</a:t>
            </a:fld>
            <a:endParaRPr lang="pt-BR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6475DEDC-B411-449F-8C72-3C6AC0A339DD}"/>
              </a:ext>
            </a:extLst>
          </p:cNvPr>
          <p:cNvSpPr/>
          <p:nvPr/>
        </p:nvSpPr>
        <p:spPr>
          <a:xfrm>
            <a:off x="662871" y="676086"/>
            <a:ext cx="820946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1E5A34"/>
                </a:solidFill>
              </a:rPr>
              <a:t>4. Resultados – Visão Geral</a:t>
            </a:r>
            <a:endParaRPr lang="pt-BR" sz="2800" b="1" dirty="0">
              <a:solidFill>
                <a:srgbClr val="1E5A34"/>
              </a:solidFill>
            </a:endParaRPr>
          </a:p>
          <a:p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406350613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4EB66513-DB33-48A5-9F37-1CFDE62333D5}"/>
              </a:ext>
            </a:extLst>
          </p:cNvPr>
          <p:cNvSpPr/>
          <p:nvPr/>
        </p:nvSpPr>
        <p:spPr>
          <a:xfrm>
            <a:off x="0" y="1022"/>
            <a:ext cx="9144000" cy="322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85CD2AE3-5F04-46F8-B468-17EDCF69429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392" y="450820"/>
            <a:ext cx="533479" cy="506805"/>
          </a:xfrm>
          <a:prstGeom prst="rect">
            <a:avLst/>
          </a:prstGeom>
        </p:spPr>
      </p:pic>
      <p:pic>
        <p:nvPicPr>
          <p:cNvPr id="9" name="Picture 1" descr="C:\Users\dmlsilva\Dropbox\uesc_logo2.png">
            <a:extLst>
              <a:ext uri="{FF2B5EF4-FFF2-40B4-BE49-F238E27FC236}">
                <a16:creationId xmlns:a16="http://schemas.microsoft.com/office/drawing/2014/main" id="{901734C2-252C-4042-B331-3B83B9D5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04789" y="453394"/>
            <a:ext cx="422245" cy="558868"/>
          </a:xfrm>
          <a:prstGeom prst="rect">
            <a:avLst/>
          </a:prstGeom>
          <a:noFill/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27459B51-528A-4708-B845-AC96FD7B0EA1}"/>
              </a:ext>
            </a:extLst>
          </p:cNvPr>
          <p:cNvSpPr/>
          <p:nvPr/>
        </p:nvSpPr>
        <p:spPr>
          <a:xfrm>
            <a:off x="508177" y="1630193"/>
            <a:ext cx="82094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D00F275-B728-4134-B8C8-31EFBB77F11D}"/>
              </a:ext>
            </a:extLst>
          </p:cNvPr>
          <p:cNvSpPr/>
          <p:nvPr/>
        </p:nvSpPr>
        <p:spPr>
          <a:xfrm>
            <a:off x="508177" y="1630193"/>
            <a:ext cx="8209469" cy="4139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100" dirty="0"/>
              <a:t>Foi desenvolvida uma implementação do método de </a:t>
            </a:r>
            <a:r>
              <a:rPr lang="pt-BR" sz="2100" dirty="0" err="1"/>
              <a:t>Otsu</a:t>
            </a:r>
            <a:r>
              <a:rPr lang="pt-BR" sz="2100" dirty="0"/>
              <a:t> para </a:t>
            </a:r>
            <a:r>
              <a:rPr lang="pt-BR" sz="2100" dirty="0" err="1"/>
              <a:t>limiarização</a:t>
            </a:r>
            <a:r>
              <a:rPr lang="pt-BR" sz="2100" dirty="0"/>
              <a:t> de imagens utilizada de maneira dividida em duas etapas: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100" dirty="0"/>
          </a:p>
          <a:p>
            <a:pPr marL="914400" lvl="1" indent="-457200" algn="just">
              <a:buFont typeface="+mj-lt"/>
              <a:buAutoNum type="arabicPeriod"/>
            </a:pPr>
            <a:r>
              <a:rPr lang="pt-BR" sz="2100" dirty="0"/>
              <a:t>Aplicação do método de </a:t>
            </a:r>
            <a:r>
              <a:rPr lang="pt-BR" sz="2100" dirty="0" err="1"/>
              <a:t>Otsu</a:t>
            </a:r>
            <a:r>
              <a:rPr lang="pt-BR" sz="2100" dirty="0"/>
              <a:t> em imagens na sua forma original</a:t>
            </a:r>
          </a:p>
          <a:p>
            <a:pPr marL="914400" lvl="1" indent="-457200" algn="just">
              <a:buFont typeface="+mj-lt"/>
              <a:buAutoNum type="arabicPeriod"/>
            </a:pPr>
            <a:endParaRPr lang="pt-BR" sz="2100" dirty="0"/>
          </a:p>
          <a:p>
            <a:pPr marL="914400" lvl="1" indent="-457200" algn="just">
              <a:buFont typeface="+mj-lt"/>
              <a:buAutoNum type="arabicPeriod"/>
            </a:pPr>
            <a:r>
              <a:rPr lang="pt-BR" sz="2100" dirty="0"/>
              <a:t>Aplicação do mesmo método em imagens com o histograma modificado</a:t>
            </a:r>
          </a:p>
          <a:p>
            <a:pPr lvl="1" algn="just"/>
            <a:endParaRPr lang="pt-BR" sz="20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BA4324F-47E9-4AAD-BF3F-21DE7FFC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38EF-E5CB-A04B-8617-93868569A6A4}" type="slidenum">
              <a:rPr lang="pt-BR" smtClean="0"/>
              <a:t>14</a:t>
            </a:fld>
            <a:endParaRPr lang="pt-BR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52E6255-CE77-4327-9CED-81A3E3CA701B}"/>
              </a:ext>
            </a:extLst>
          </p:cNvPr>
          <p:cNvSpPr/>
          <p:nvPr/>
        </p:nvSpPr>
        <p:spPr>
          <a:xfrm>
            <a:off x="662871" y="676086"/>
            <a:ext cx="820946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1E5A34"/>
                </a:solidFill>
              </a:rPr>
              <a:t>4. Resultados – Visão Geral</a:t>
            </a:r>
            <a:endParaRPr lang="pt-BR" sz="2800" b="1" dirty="0">
              <a:solidFill>
                <a:srgbClr val="1E5A34"/>
              </a:solidFill>
            </a:endParaRPr>
          </a:p>
          <a:p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901791795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4EB66513-DB33-48A5-9F37-1CFDE62333D5}"/>
              </a:ext>
            </a:extLst>
          </p:cNvPr>
          <p:cNvSpPr/>
          <p:nvPr/>
        </p:nvSpPr>
        <p:spPr>
          <a:xfrm>
            <a:off x="0" y="1022"/>
            <a:ext cx="9144000" cy="322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85CD2AE3-5F04-46F8-B468-17EDCF69429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392" y="450820"/>
            <a:ext cx="533479" cy="506805"/>
          </a:xfrm>
          <a:prstGeom prst="rect">
            <a:avLst/>
          </a:prstGeom>
        </p:spPr>
      </p:pic>
      <p:pic>
        <p:nvPicPr>
          <p:cNvPr id="9" name="Picture 1" descr="C:\Users\dmlsilva\Dropbox\uesc_logo2.png">
            <a:extLst>
              <a:ext uri="{FF2B5EF4-FFF2-40B4-BE49-F238E27FC236}">
                <a16:creationId xmlns:a16="http://schemas.microsoft.com/office/drawing/2014/main" id="{901734C2-252C-4042-B331-3B83B9D5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04789" y="453394"/>
            <a:ext cx="422245" cy="558868"/>
          </a:xfrm>
          <a:prstGeom prst="rect">
            <a:avLst/>
          </a:prstGeom>
          <a:noFill/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27459B51-528A-4708-B845-AC96FD7B0EA1}"/>
              </a:ext>
            </a:extLst>
          </p:cNvPr>
          <p:cNvSpPr/>
          <p:nvPr/>
        </p:nvSpPr>
        <p:spPr>
          <a:xfrm>
            <a:off x="508177" y="1630193"/>
            <a:ext cx="82094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D00F275-B728-4134-B8C8-31EFBB77F11D}"/>
              </a:ext>
            </a:extLst>
          </p:cNvPr>
          <p:cNvSpPr/>
          <p:nvPr/>
        </p:nvSpPr>
        <p:spPr>
          <a:xfrm>
            <a:off x="508177" y="1630193"/>
            <a:ext cx="820946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100" dirty="0"/>
              <a:t>Foi desenvolvida uma implementação do método de </a:t>
            </a:r>
            <a:r>
              <a:rPr lang="pt-BR" sz="2100" dirty="0" err="1"/>
              <a:t>Otsu</a:t>
            </a:r>
            <a:r>
              <a:rPr lang="pt-BR" sz="2100" dirty="0"/>
              <a:t> para </a:t>
            </a:r>
            <a:r>
              <a:rPr lang="pt-BR" sz="2100" dirty="0" err="1"/>
              <a:t>limiarização</a:t>
            </a:r>
            <a:r>
              <a:rPr lang="pt-BR" sz="2100" dirty="0"/>
              <a:t> de imagens utilizada de maneira dividida em duas etapas: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100" dirty="0"/>
          </a:p>
          <a:p>
            <a:pPr marL="914400" lvl="1" indent="-457200" algn="just">
              <a:buFont typeface="+mj-lt"/>
              <a:buAutoNum type="arabicPeriod"/>
            </a:pPr>
            <a:r>
              <a:rPr lang="pt-BR" sz="2100" dirty="0"/>
              <a:t>Aplicação do método de </a:t>
            </a:r>
            <a:r>
              <a:rPr lang="pt-BR" sz="2100" dirty="0" err="1"/>
              <a:t>Otsu</a:t>
            </a:r>
            <a:r>
              <a:rPr lang="pt-BR" sz="2100" dirty="0"/>
              <a:t> em imagens na sua forma original</a:t>
            </a:r>
          </a:p>
          <a:p>
            <a:pPr marL="914400" lvl="1" indent="-457200" algn="just">
              <a:buFont typeface="+mj-lt"/>
              <a:buAutoNum type="arabicPeriod"/>
            </a:pPr>
            <a:endParaRPr lang="pt-BR" sz="2100" dirty="0"/>
          </a:p>
          <a:p>
            <a:pPr marL="914400" lvl="1" indent="-457200" algn="just">
              <a:buFont typeface="+mj-lt"/>
              <a:buAutoNum type="arabicPeriod"/>
            </a:pPr>
            <a:r>
              <a:rPr lang="pt-BR" sz="2100" dirty="0"/>
              <a:t>Aplicação do mesmo método em imagens com o histograma modificado</a:t>
            </a:r>
          </a:p>
          <a:p>
            <a:pPr lvl="1" algn="just"/>
            <a:endParaRPr lang="pt-BR" sz="21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100" dirty="0"/>
              <a:t>O </a:t>
            </a:r>
            <a:r>
              <a:rPr lang="pt-BR" sz="2100" dirty="0" err="1"/>
              <a:t>Mean</a:t>
            </a:r>
            <a:r>
              <a:rPr lang="pt-BR" sz="2100" dirty="0"/>
              <a:t> </a:t>
            </a:r>
            <a:r>
              <a:rPr lang="pt-BR" sz="2100" dirty="0" err="1"/>
              <a:t>Squared</a:t>
            </a:r>
            <a:r>
              <a:rPr lang="pt-BR" sz="2100" dirty="0"/>
              <a:t> </a:t>
            </a:r>
            <a:r>
              <a:rPr lang="pt-BR" sz="2100" dirty="0" err="1"/>
              <a:t>Error</a:t>
            </a:r>
            <a:r>
              <a:rPr lang="pt-BR" sz="2100" dirty="0"/>
              <a:t> (MSE) foi utilizado para comparar os resultados obtidos pela Quantização </a:t>
            </a:r>
            <a:r>
              <a:rPr lang="pt-BR" sz="2100" dirty="0" err="1"/>
              <a:t>Luv</a:t>
            </a:r>
            <a:r>
              <a:rPr lang="pt-BR" sz="2100" dirty="0"/>
              <a:t> e pelo Método de </a:t>
            </a:r>
            <a:r>
              <a:rPr lang="pt-BR" sz="2100" dirty="0" err="1"/>
              <a:t>Otsu</a:t>
            </a:r>
            <a:endParaRPr lang="pt-BR" sz="21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B9E51D3-373B-4FFE-9D29-880C6340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38EF-E5CB-A04B-8617-93868569A6A4}" type="slidenum">
              <a:rPr lang="pt-BR" smtClean="0"/>
              <a:t>15</a:t>
            </a:fld>
            <a:endParaRPr lang="pt-BR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F2637ED-9A71-4C31-AB0E-13D8051C8B1D}"/>
              </a:ext>
            </a:extLst>
          </p:cNvPr>
          <p:cNvSpPr/>
          <p:nvPr/>
        </p:nvSpPr>
        <p:spPr>
          <a:xfrm>
            <a:off x="662871" y="676086"/>
            <a:ext cx="820946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1E5A34"/>
                </a:solidFill>
              </a:rPr>
              <a:t>4. Resultados – Visão Geral</a:t>
            </a:r>
            <a:endParaRPr lang="pt-BR" sz="2800" b="1" dirty="0">
              <a:solidFill>
                <a:srgbClr val="1E5A34"/>
              </a:solidFill>
            </a:endParaRPr>
          </a:p>
          <a:p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707889394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2871" y="676086"/>
            <a:ext cx="820946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1E5A34"/>
                </a:solidFill>
              </a:rPr>
              <a:t>4.1. Aplicação do Método de </a:t>
            </a:r>
            <a:r>
              <a:rPr lang="pt-BR" sz="2400" b="1" dirty="0" err="1">
                <a:solidFill>
                  <a:srgbClr val="1E5A34"/>
                </a:solidFill>
              </a:rPr>
              <a:t>Otsu</a:t>
            </a:r>
            <a:r>
              <a:rPr lang="pt-BR" sz="2400" b="1" dirty="0">
                <a:solidFill>
                  <a:srgbClr val="1E5A34"/>
                </a:solidFill>
              </a:rPr>
              <a:t> na Imagem Original</a:t>
            </a:r>
            <a:endParaRPr lang="pt-BR" sz="2800" b="1" dirty="0">
              <a:solidFill>
                <a:srgbClr val="1E5A34"/>
              </a:solidFill>
            </a:endParaRPr>
          </a:p>
          <a:p>
            <a:endParaRPr lang="pt-BR" sz="2800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EB66513-DB33-48A5-9F37-1CFDE62333D5}"/>
              </a:ext>
            </a:extLst>
          </p:cNvPr>
          <p:cNvSpPr/>
          <p:nvPr/>
        </p:nvSpPr>
        <p:spPr>
          <a:xfrm>
            <a:off x="0" y="1022"/>
            <a:ext cx="9144000" cy="322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85CD2AE3-5F04-46F8-B468-17EDCF69429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392" y="450820"/>
            <a:ext cx="533479" cy="506805"/>
          </a:xfrm>
          <a:prstGeom prst="rect">
            <a:avLst/>
          </a:prstGeom>
        </p:spPr>
      </p:pic>
      <p:pic>
        <p:nvPicPr>
          <p:cNvPr id="9" name="Picture 1" descr="C:\Users\dmlsilva\Dropbox\uesc_logo2.png">
            <a:extLst>
              <a:ext uri="{FF2B5EF4-FFF2-40B4-BE49-F238E27FC236}">
                <a16:creationId xmlns:a16="http://schemas.microsoft.com/office/drawing/2014/main" id="{901734C2-252C-4042-B331-3B83B9D5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04789" y="453394"/>
            <a:ext cx="422245" cy="558868"/>
          </a:xfrm>
          <a:prstGeom prst="rect">
            <a:avLst/>
          </a:prstGeom>
          <a:noFill/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24D6533A-FCA2-4EAB-AFBA-634397578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7870A0-4FFF-4E71-A84D-9D57D6043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57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26480E-47AD-4E7C-B710-E8D91C681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57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3F0810B-A703-4794-A803-E50170B99BB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911" y="2473484"/>
            <a:ext cx="7200000" cy="2673888"/>
          </a:xfrm>
          <a:prstGeom prst="rect">
            <a:avLst/>
          </a:prstGeom>
        </p:spPr>
      </p:pic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8AB1A6AC-2921-4A31-96C0-C1C406A8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38EF-E5CB-A04B-8617-93868569A6A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160253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4EB66513-DB33-48A5-9F37-1CFDE62333D5}"/>
              </a:ext>
            </a:extLst>
          </p:cNvPr>
          <p:cNvSpPr/>
          <p:nvPr/>
        </p:nvSpPr>
        <p:spPr>
          <a:xfrm>
            <a:off x="0" y="1022"/>
            <a:ext cx="9144000" cy="322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85CD2AE3-5F04-46F8-B468-17EDCF69429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392" y="450820"/>
            <a:ext cx="533479" cy="506805"/>
          </a:xfrm>
          <a:prstGeom prst="rect">
            <a:avLst/>
          </a:prstGeom>
        </p:spPr>
      </p:pic>
      <p:pic>
        <p:nvPicPr>
          <p:cNvPr id="9" name="Picture 1" descr="C:\Users\dmlsilva\Dropbox\uesc_logo2.png">
            <a:extLst>
              <a:ext uri="{FF2B5EF4-FFF2-40B4-BE49-F238E27FC236}">
                <a16:creationId xmlns:a16="http://schemas.microsoft.com/office/drawing/2014/main" id="{901734C2-252C-4042-B331-3B83B9D5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04789" y="453394"/>
            <a:ext cx="422245" cy="558868"/>
          </a:xfrm>
          <a:prstGeom prst="rect">
            <a:avLst/>
          </a:prstGeom>
          <a:noFill/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24D6533A-FCA2-4EAB-AFBA-634397578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7870A0-4FFF-4E71-A84D-9D57D6043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57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26480E-47AD-4E7C-B710-E8D91C681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57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E19058DC-CF6D-4B2E-B030-59C58D592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92" y="346150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ABCAC392-258E-4DE6-BB30-AD3B513FB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92" y="526172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946DE48-F0FE-4427-988D-60263957AB4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911" y="2472701"/>
            <a:ext cx="7200000" cy="2673888"/>
          </a:xfrm>
          <a:prstGeom prst="rect">
            <a:avLst/>
          </a:prstGeom>
        </p:spPr>
      </p:pic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F4A9277F-C77D-4414-8578-48E72DE6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38EF-E5CB-A04B-8617-93868569A6A4}" type="slidenum">
              <a:rPr lang="pt-BR" smtClean="0"/>
              <a:t>17</a:t>
            </a:fld>
            <a:endParaRPr lang="pt-BR"/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E552FB68-7465-428E-A0C2-3CDAE60C9BA4}"/>
              </a:ext>
            </a:extLst>
          </p:cNvPr>
          <p:cNvSpPr/>
          <p:nvPr/>
        </p:nvSpPr>
        <p:spPr>
          <a:xfrm>
            <a:off x="662871" y="676086"/>
            <a:ext cx="820946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1E5A34"/>
                </a:solidFill>
              </a:rPr>
              <a:t>4.2. Aplicação do Método de </a:t>
            </a:r>
            <a:r>
              <a:rPr lang="pt-BR" sz="2400" b="1" dirty="0" err="1">
                <a:solidFill>
                  <a:srgbClr val="1E5A34"/>
                </a:solidFill>
              </a:rPr>
              <a:t>Otsu</a:t>
            </a:r>
            <a:r>
              <a:rPr lang="pt-BR" sz="2400" b="1" dirty="0">
                <a:solidFill>
                  <a:srgbClr val="1E5A34"/>
                </a:solidFill>
              </a:rPr>
              <a:t> na Imagem Clareada</a:t>
            </a:r>
            <a:endParaRPr lang="pt-BR" sz="2800" b="1" dirty="0">
              <a:solidFill>
                <a:srgbClr val="1E5A34"/>
              </a:solidFill>
            </a:endParaRPr>
          </a:p>
          <a:p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743376261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4EB66513-DB33-48A5-9F37-1CFDE62333D5}"/>
              </a:ext>
            </a:extLst>
          </p:cNvPr>
          <p:cNvSpPr/>
          <p:nvPr/>
        </p:nvSpPr>
        <p:spPr>
          <a:xfrm>
            <a:off x="0" y="1022"/>
            <a:ext cx="9144000" cy="322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85CD2AE3-5F04-46F8-B468-17EDCF69429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392" y="450820"/>
            <a:ext cx="533479" cy="506805"/>
          </a:xfrm>
          <a:prstGeom prst="rect">
            <a:avLst/>
          </a:prstGeom>
        </p:spPr>
      </p:pic>
      <p:pic>
        <p:nvPicPr>
          <p:cNvPr id="9" name="Picture 1" descr="C:\Users\dmlsilva\Dropbox\uesc_logo2.png">
            <a:extLst>
              <a:ext uri="{FF2B5EF4-FFF2-40B4-BE49-F238E27FC236}">
                <a16:creationId xmlns:a16="http://schemas.microsoft.com/office/drawing/2014/main" id="{901734C2-252C-4042-B331-3B83B9D5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04789" y="453394"/>
            <a:ext cx="422245" cy="558868"/>
          </a:xfrm>
          <a:prstGeom prst="rect">
            <a:avLst/>
          </a:prstGeom>
          <a:noFill/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24D6533A-FCA2-4EAB-AFBA-634397578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7870A0-4FFF-4E71-A84D-9D57D6043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57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26480E-47AD-4E7C-B710-E8D91C681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57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E19058DC-CF6D-4B2E-B030-59C58D592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92" y="346150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ABCAC392-258E-4DE6-BB30-AD3B513FB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92" y="526172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F0C32AD-5816-4290-B3C4-6807DFADADF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911" y="2473484"/>
            <a:ext cx="7200000" cy="2673888"/>
          </a:xfrm>
          <a:prstGeom prst="rect">
            <a:avLst/>
          </a:prstGeom>
        </p:spPr>
      </p:pic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0B0479B4-E2F1-4A2E-9374-55F7FB0DC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38EF-E5CB-A04B-8617-93868569A6A4}" type="slidenum">
              <a:rPr lang="pt-BR" smtClean="0"/>
              <a:t>18</a:t>
            </a:fld>
            <a:endParaRPr lang="pt-BR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724AB52F-07C2-4B07-A638-3D29CD546BDB}"/>
              </a:ext>
            </a:extLst>
          </p:cNvPr>
          <p:cNvSpPr/>
          <p:nvPr/>
        </p:nvSpPr>
        <p:spPr>
          <a:xfrm>
            <a:off x="662871" y="676086"/>
            <a:ext cx="820946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1E5A34"/>
                </a:solidFill>
              </a:rPr>
              <a:t>4.3. Aplicação do Método de </a:t>
            </a:r>
            <a:r>
              <a:rPr lang="pt-BR" sz="2400" b="1" dirty="0" err="1">
                <a:solidFill>
                  <a:srgbClr val="1E5A34"/>
                </a:solidFill>
              </a:rPr>
              <a:t>Otsu</a:t>
            </a:r>
            <a:r>
              <a:rPr lang="pt-BR" sz="2400" b="1" dirty="0">
                <a:solidFill>
                  <a:srgbClr val="1E5A34"/>
                </a:solidFill>
              </a:rPr>
              <a:t> na Imagem Escurecida</a:t>
            </a:r>
            <a:endParaRPr lang="pt-BR" sz="2800" b="1" dirty="0">
              <a:solidFill>
                <a:srgbClr val="1E5A34"/>
              </a:solidFill>
            </a:endParaRPr>
          </a:p>
          <a:p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932893663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4EB66513-DB33-48A5-9F37-1CFDE62333D5}"/>
              </a:ext>
            </a:extLst>
          </p:cNvPr>
          <p:cNvSpPr/>
          <p:nvPr/>
        </p:nvSpPr>
        <p:spPr>
          <a:xfrm>
            <a:off x="0" y="1022"/>
            <a:ext cx="9144000" cy="322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85CD2AE3-5F04-46F8-B468-17EDCF69429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392" y="450820"/>
            <a:ext cx="533479" cy="506805"/>
          </a:xfrm>
          <a:prstGeom prst="rect">
            <a:avLst/>
          </a:prstGeom>
        </p:spPr>
      </p:pic>
      <p:pic>
        <p:nvPicPr>
          <p:cNvPr id="9" name="Picture 1" descr="C:\Users\dmlsilva\Dropbox\uesc_logo2.png">
            <a:extLst>
              <a:ext uri="{FF2B5EF4-FFF2-40B4-BE49-F238E27FC236}">
                <a16:creationId xmlns:a16="http://schemas.microsoft.com/office/drawing/2014/main" id="{901734C2-252C-4042-B331-3B83B9D5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04789" y="453394"/>
            <a:ext cx="422245" cy="558868"/>
          </a:xfrm>
          <a:prstGeom prst="rect">
            <a:avLst/>
          </a:prstGeom>
          <a:noFill/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24D6533A-FCA2-4EAB-AFBA-634397578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7870A0-4FFF-4E71-A84D-9D57D6043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57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26480E-47AD-4E7C-B710-E8D91C681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57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E19058DC-CF6D-4B2E-B030-59C58D592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92" y="346150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ABCAC392-258E-4DE6-BB30-AD3B513FB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92" y="526172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BC5E973-6245-4255-8966-059F1C84A07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911" y="2476474"/>
            <a:ext cx="7200000" cy="2673888"/>
          </a:xfrm>
          <a:prstGeom prst="rect">
            <a:avLst/>
          </a:prstGeom>
        </p:spPr>
      </p:pic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ED7B2AA3-CC04-49DC-ABED-ECC30FB5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38EF-E5CB-A04B-8617-93868569A6A4}" type="slidenum">
              <a:rPr lang="pt-BR" smtClean="0"/>
              <a:t>19</a:t>
            </a:fld>
            <a:endParaRPr lang="pt-BR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94B658D8-6F04-4AB1-96A1-AF75FC4B153F}"/>
              </a:ext>
            </a:extLst>
          </p:cNvPr>
          <p:cNvSpPr/>
          <p:nvPr/>
        </p:nvSpPr>
        <p:spPr>
          <a:xfrm>
            <a:off x="662871" y="676086"/>
            <a:ext cx="820946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1E5A34"/>
                </a:solidFill>
              </a:rPr>
              <a:t>4.4. Aplicação do Método de </a:t>
            </a:r>
            <a:r>
              <a:rPr lang="pt-BR" sz="2400" b="1" dirty="0" err="1">
                <a:solidFill>
                  <a:srgbClr val="1E5A34"/>
                </a:solidFill>
              </a:rPr>
              <a:t>Otsu</a:t>
            </a:r>
            <a:r>
              <a:rPr lang="pt-BR" sz="2400" b="1" dirty="0">
                <a:solidFill>
                  <a:srgbClr val="1E5A34"/>
                </a:solidFill>
              </a:rPr>
              <a:t> na Imagem Contrastada</a:t>
            </a:r>
            <a:endParaRPr lang="pt-BR" sz="2800" b="1" dirty="0">
              <a:solidFill>
                <a:srgbClr val="1E5A34"/>
              </a:solidFill>
            </a:endParaRPr>
          </a:p>
          <a:p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35342516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2871" y="676086"/>
            <a:ext cx="820946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1E5A34"/>
                </a:solidFill>
              </a:rPr>
              <a:t>1. Introdução</a:t>
            </a:r>
            <a:endParaRPr lang="pt-BR" sz="2800" b="1" dirty="0">
              <a:solidFill>
                <a:srgbClr val="1E5A34"/>
              </a:solidFill>
            </a:endParaRPr>
          </a:p>
          <a:p>
            <a:endParaRPr lang="pt-BR" sz="2800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EB66513-DB33-48A5-9F37-1CFDE62333D5}"/>
              </a:ext>
            </a:extLst>
          </p:cNvPr>
          <p:cNvSpPr/>
          <p:nvPr/>
        </p:nvSpPr>
        <p:spPr>
          <a:xfrm>
            <a:off x="0" y="1022"/>
            <a:ext cx="9144000" cy="322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85CD2AE3-5F04-46F8-B468-17EDCF69429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392" y="450820"/>
            <a:ext cx="533479" cy="506805"/>
          </a:xfrm>
          <a:prstGeom prst="rect">
            <a:avLst/>
          </a:prstGeom>
        </p:spPr>
      </p:pic>
      <p:pic>
        <p:nvPicPr>
          <p:cNvPr id="9" name="Picture 1" descr="C:\Users\dmlsilva\Dropbox\uesc_logo2.png">
            <a:extLst>
              <a:ext uri="{FF2B5EF4-FFF2-40B4-BE49-F238E27FC236}">
                <a16:creationId xmlns:a16="http://schemas.microsoft.com/office/drawing/2014/main" id="{901734C2-252C-4042-B331-3B83B9D5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04789" y="453394"/>
            <a:ext cx="422245" cy="558868"/>
          </a:xfrm>
          <a:prstGeom prst="rect">
            <a:avLst/>
          </a:prstGeom>
          <a:noFill/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27459B51-528A-4708-B845-AC96FD7B0EA1}"/>
              </a:ext>
            </a:extLst>
          </p:cNvPr>
          <p:cNvSpPr/>
          <p:nvPr/>
        </p:nvSpPr>
        <p:spPr>
          <a:xfrm>
            <a:off x="508177" y="1630193"/>
            <a:ext cx="82094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44D48A4-7D57-41DF-8780-F13E01AB1557}"/>
              </a:ext>
            </a:extLst>
          </p:cNvPr>
          <p:cNvSpPr/>
          <p:nvPr/>
        </p:nvSpPr>
        <p:spPr>
          <a:xfrm>
            <a:off x="508177" y="1630193"/>
            <a:ext cx="82094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O Método de </a:t>
            </a:r>
            <a:r>
              <a:rPr lang="pt-BR" sz="2400" dirty="0" err="1"/>
              <a:t>Otsu</a:t>
            </a:r>
            <a:endParaRPr lang="pt-BR" sz="2000" dirty="0"/>
          </a:p>
          <a:p>
            <a:endParaRPr lang="pt-BR" sz="2000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4099C9-BE88-4ED2-A940-AC674020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38EF-E5CB-A04B-8617-93868569A6A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756340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2871" y="676086"/>
            <a:ext cx="8209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1E5A34"/>
                </a:solidFill>
              </a:rPr>
              <a:t>4.5. Aplicação em imagens do </a:t>
            </a:r>
            <a:r>
              <a:rPr lang="pt-BR" sz="2400" b="1" dirty="0" err="1">
                <a:solidFill>
                  <a:srgbClr val="1E5A34"/>
                </a:solidFill>
              </a:rPr>
              <a:t>Visible</a:t>
            </a:r>
            <a:r>
              <a:rPr lang="pt-BR" sz="2400" b="1" dirty="0">
                <a:solidFill>
                  <a:srgbClr val="1E5A34"/>
                </a:solidFill>
              </a:rPr>
              <a:t> </a:t>
            </a:r>
            <a:r>
              <a:rPr lang="pt-BR" sz="2400" b="1" dirty="0" err="1">
                <a:solidFill>
                  <a:srgbClr val="1E5A34"/>
                </a:solidFill>
              </a:rPr>
              <a:t>Human</a:t>
            </a:r>
            <a:r>
              <a:rPr lang="pt-BR" sz="2400" b="1" dirty="0">
                <a:solidFill>
                  <a:srgbClr val="1E5A34"/>
                </a:solidFill>
              </a:rPr>
              <a:t> Project</a:t>
            </a:r>
            <a:endParaRPr lang="pt-BR" sz="2800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EB66513-DB33-48A5-9F37-1CFDE62333D5}"/>
              </a:ext>
            </a:extLst>
          </p:cNvPr>
          <p:cNvSpPr/>
          <p:nvPr/>
        </p:nvSpPr>
        <p:spPr>
          <a:xfrm>
            <a:off x="0" y="1022"/>
            <a:ext cx="9144000" cy="322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85CD2AE3-5F04-46F8-B468-17EDCF69429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392" y="450820"/>
            <a:ext cx="533479" cy="506805"/>
          </a:xfrm>
          <a:prstGeom prst="rect">
            <a:avLst/>
          </a:prstGeom>
        </p:spPr>
      </p:pic>
      <p:pic>
        <p:nvPicPr>
          <p:cNvPr id="9" name="Picture 1" descr="C:\Users\dmlsilva\Dropbox\uesc_logo2.png">
            <a:extLst>
              <a:ext uri="{FF2B5EF4-FFF2-40B4-BE49-F238E27FC236}">
                <a16:creationId xmlns:a16="http://schemas.microsoft.com/office/drawing/2014/main" id="{901734C2-252C-4042-B331-3B83B9D5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04789" y="453394"/>
            <a:ext cx="422245" cy="558868"/>
          </a:xfrm>
          <a:prstGeom prst="rect">
            <a:avLst/>
          </a:prstGeom>
          <a:noFill/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24D6533A-FCA2-4EAB-AFBA-634397578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7870A0-4FFF-4E71-A84D-9D57D6043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57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26480E-47AD-4E7C-B710-E8D91C681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57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ABCAC392-258E-4DE6-BB30-AD3B513FB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92" y="526172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025AD09-A178-47D5-AA73-151FE1A4687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7470" y="2148121"/>
            <a:ext cx="6529060" cy="3889518"/>
          </a:xfrm>
          <a:prstGeom prst="rect">
            <a:avLst/>
          </a:prstGeom>
        </p:spPr>
      </p:pic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858B8897-2CE6-4506-B532-FF238172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38EF-E5CB-A04B-8617-93868569A6A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385892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4EB66513-DB33-48A5-9F37-1CFDE62333D5}"/>
              </a:ext>
            </a:extLst>
          </p:cNvPr>
          <p:cNvSpPr/>
          <p:nvPr/>
        </p:nvSpPr>
        <p:spPr>
          <a:xfrm>
            <a:off x="0" y="1022"/>
            <a:ext cx="9144000" cy="322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85CD2AE3-5F04-46F8-B468-17EDCF69429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392" y="450820"/>
            <a:ext cx="533479" cy="506805"/>
          </a:xfrm>
          <a:prstGeom prst="rect">
            <a:avLst/>
          </a:prstGeom>
        </p:spPr>
      </p:pic>
      <p:pic>
        <p:nvPicPr>
          <p:cNvPr id="9" name="Picture 1" descr="C:\Users\dmlsilva\Dropbox\uesc_logo2.png">
            <a:extLst>
              <a:ext uri="{FF2B5EF4-FFF2-40B4-BE49-F238E27FC236}">
                <a16:creationId xmlns:a16="http://schemas.microsoft.com/office/drawing/2014/main" id="{901734C2-252C-4042-B331-3B83B9D5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04789" y="453394"/>
            <a:ext cx="422245" cy="558868"/>
          </a:xfrm>
          <a:prstGeom prst="rect">
            <a:avLst/>
          </a:prstGeom>
          <a:noFill/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24D6533A-FCA2-4EAB-AFBA-634397578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7870A0-4FFF-4E71-A84D-9D57D6043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57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26480E-47AD-4E7C-B710-E8D91C681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57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D6BDD45-164B-4D35-A361-ED6DAE435CF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0487" y="1862209"/>
            <a:ext cx="4812185" cy="4311792"/>
          </a:xfrm>
          <a:prstGeom prst="rect">
            <a:avLst/>
          </a:prstGeom>
        </p:spPr>
      </p:pic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00C16016-D13F-43BE-BF44-FED60B8E0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38EF-E5CB-A04B-8617-93868569A6A4}" type="slidenum">
              <a:rPr lang="pt-BR" smtClean="0"/>
              <a:t>21</a:t>
            </a:fld>
            <a:endParaRPr lang="pt-BR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D0E46566-508D-459A-B994-D4A67B89C769}"/>
              </a:ext>
            </a:extLst>
          </p:cNvPr>
          <p:cNvSpPr/>
          <p:nvPr/>
        </p:nvSpPr>
        <p:spPr>
          <a:xfrm>
            <a:off x="662871" y="676086"/>
            <a:ext cx="8209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1E5A34"/>
                </a:solidFill>
              </a:rPr>
              <a:t>4.5. Aplicação em imagens do </a:t>
            </a:r>
            <a:r>
              <a:rPr lang="pt-BR" sz="2400" b="1" dirty="0" err="1">
                <a:solidFill>
                  <a:srgbClr val="1E5A34"/>
                </a:solidFill>
              </a:rPr>
              <a:t>Visible</a:t>
            </a:r>
            <a:r>
              <a:rPr lang="pt-BR" sz="2400" b="1" dirty="0">
                <a:solidFill>
                  <a:srgbClr val="1E5A34"/>
                </a:solidFill>
              </a:rPr>
              <a:t> </a:t>
            </a:r>
            <a:r>
              <a:rPr lang="pt-BR" sz="2400" b="1" dirty="0" err="1">
                <a:solidFill>
                  <a:srgbClr val="1E5A34"/>
                </a:solidFill>
              </a:rPr>
              <a:t>Human</a:t>
            </a:r>
            <a:r>
              <a:rPr lang="pt-BR" sz="2400" b="1" dirty="0">
                <a:solidFill>
                  <a:srgbClr val="1E5A34"/>
                </a:solidFill>
              </a:rPr>
              <a:t> Project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025741804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4EB66513-DB33-48A5-9F37-1CFDE62333D5}"/>
              </a:ext>
            </a:extLst>
          </p:cNvPr>
          <p:cNvSpPr/>
          <p:nvPr/>
        </p:nvSpPr>
        <p:spPr>
          <a:xfrm>
            <a:off x="0" y="1022"/>
            <a:ext cx="9144000" cy="322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85CD2AE3-5F04-46F8-B468-17EDCF69429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392" y="450820"/>
            <a:ext cx="533479" cy="506805"/>
          </a:xfrm>
          <a:prstGeom prst="rect">
            <a:avLst/>
          </a:prstGeom>
        </p:spPr>
      </p:pic>
      <p:pic>
        <p:nvPicPr>
          <p:cNvPr id="9" name="Picture 1" descr="C:\Users\dmlsilva\Dropbox\uesc_logo2.png">
            <a:extLst>
              <a:ext uri="{FF2B5EF4-FFF2-40B4-BE49-F238E27FC236}">
                <a16:creationId xmlns:a16="http://schemas.microsoft.com/office/drawing/2014/main" id="{901734C2-252C-4042-B331-3B83B9D5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04789" y="453394"/>
            <a:ext cx="422245" cy="558868"/>
          </a:xfrm>
          <a:prstGeom prst="rect">
            <a:avLst/>
          </a:prstGeom>
          <a:noFill/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24D6533A-FCA2-4EAB-AFBA-634397578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7870A0-4FFF-4E71-A84D-9D57D6043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57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26480E-47AD-4E7C-B710-E8D91C681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57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ABCAC392-258E-4DE6-BB30-AD3B513FB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92" y="526172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4DF6DA8-73DD-406E-BFC5-F58181E81C5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2300" y="1998989"/>
            <a:ext cx="6779399" cy="4038650"/>
          </a:xfrm>
          <a:prstGeom prst="rect">
            <a:avLst/>
          </a:prstGeom>
        </p:spPr>
      </p:pic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A5C5840A-493A-461D-9458-7C74596E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38EF-E5CB-A04B-8617-93868569A6A4}" type="slidenum">
              <a:rPr lang="pt-BR" smtClean="0"/>
              <a:t>22</a:t>
            </a:fld>
            <a:endParaRPr lang="pt-BR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2C9F7D0D-A5B8-48BF-BC13-70E6D4BE96A0}"/>
              </a:ext>
            </a:extLst>
          </p:cNvPr>
          <p:cNvSpPr/>
          <p:nvPr/>
        </p:nvSpPr>
        <p:spPr>
          <a:xfrm>
            <a:off x="662871" y="676086"/>
            <a:ext cx="8209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1E5A34"/>
                </a:solidFill>
              </a:rPr>
              <a:t>4.6. Aplicação em imagens quantizadas pelo </a:t>
            </a:r>
            <a:r>
              <a:rPr lang="pt-BR" sz="2400" b="1" dirty="0" err="1">
                <a:solidFill>
                  <a:srgbClr val="1E5A34"/>
                </a:solidFill>
              </a:rPr>
              <a:t>LuvQ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546046488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4EB66513-DB33-48A5-9F37-1CFDE62333D5}"/>
              </a:ext>
            </a:extLst>
          </p:cNvPr>
          <p:cNvSpPr/>
          <p:nvPr/>
        </p:nvSpPr>
        <p:spPr>
          <a:xfrm>
            <a:off x="0" y="1022"/>
            <a:ext cx="9144000" cy="322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85CD2AE3-5F04-46F8-B468-17EDCF69429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392" y="450820"/>
            <a:ext cx="533479" cy="506805"/>
          </a:xfrm>
          <a:prstGeom prst="rect">
            <a:avLst/>
          </a:prstGeom>
        </p:spPr>
      </p:pic>
      <p:pic>
        <p:nvPicPr>
          <p:cNvPr id="9" name="Picture 1" descr="C:\Users\dmlsilva\Dropbox\uesc_logo2.png">
            <a:extLst>
              <a:ext uri="{FF2B5EF4-FFF2-40B4-BE49-F238E27FC236}">
                <a16:creationId xmlns:a16="http://schemas.microsoft.com/office/drawing/2014/main" id="{901734C2-252C-4042-B331-3B83B9D5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04789" y="453394"/>
            <a:ext cx="422245" cy="558868"/>
          </a:xfrm>
          <a:prstGeom prst="rect">
            <a:avLst/>
          </a:prstGeom>
          <a:noFill/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24D6533A-FCA2-4EAB-AFBA-634397578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7870A0-4FFF-4E71-A84D-9D57D6043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57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26480E-47AD-4E7C-B710-E8D91C681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57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ABCAC392-258E-4DE6-BB30-AD3B513FB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92" y="526172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02F86D2-3418-4423-8CD4-83002831CB8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2301" y="1998989"/>
            <a:ext cx="6779397" cy="4038650"/>
          </a:xfrm>
          <a:prstGeom prst="rect">
            <a:avLst/>
          </a:prstGeom>
        </p:spPr>
      </p:pic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52C03F9-4009-4143-8BBA-7B16DCD5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38EF-E5CB-A04B-8617-93868569A6A4}" type="slidenum">
              <a:rPr lang="pt-BR" smtClean="0"/>
              <a:t>23</a:t>
            </a:fld>
            <a:endParaRPr lang="pt-BR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FF824512-ABE7-4159-9854-4D3B20992D89}"/>
              </a:ext>
            </a:extLst>
          </p:cNvPr>
          <p:cNvSpPr/>
          <p:nvPr/>
        </p:nvSpPr>
        <p:spPr>
          <a:xfrm>
            <a:off x="662871" y="676086"/>
            <a:ext cx="8209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1E5A34"/>
                </a:solidFill>
              </a:rPr>
              <a:t>4.6. Aplicação em imagens quantizadas pelo </a:t>
            </a:r>
            <a:r>
              <a:rPr lang="pt-BR" sz="2400" b="1" dirty="0" err="1">
                <a:solidFill>
                  <a:srgbClr val="1E5A34"/>
                </a:solidFill>
              </a:rPr>
              <a:t>LuvQ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292495091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2871" y="676086"/>
            <a:ext cx="8209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1E5A34"/>
                </a:solidFill>
              </a:rPr>
              <a:t>4.7. Resultados do cálculo do MSE</a:t>
            </a:r>
            <a:endParaRPr lang="pt-BR" sz="2800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EB66513-DB33-48A5-9F37-1CFDE62333D5}"/>
              </a:ext>
            </a:extLst>
          </p:cNvPr>
          <p:cNvSpPr/>
          <p:nvPr/>
        </p:nvSpPr>
        <p:spPr>
          <a:xfrm>
            <a:off x="0" y="1022"/>
            <a:ext cx="9144000" cy="322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85CD2AE3-5F04-46F8-B468-17EDCF69429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392" y="450820"/>
            <a:ext cx="533479" cy="506805"/>
          </a:xfrm>
          <a:prstGeom prst="rect">
            <a:avLst/>
          </a:prstGeom>
        </p:spPr>
      </p:pic>
      <p:pic>
        <p:nvPicPr>
          <p:cNvPr id="9" name="Picture 1" descr="C:\Users\dmlsilva\Dropbox\uesc_logo2.png">
            <a:extLst>
              <a:ext uri="{FF2B5EF4-FFF2-40B4-BE49-F238E27FC236}">
                <a16:creationId xmlns:a16="http://schemas.microsoft.com/office/drawing/2014/main" id="{901734C2-252C-4042-B331-3B83B9D5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04789" y="453394"/>
            <a:ext cx="422245" cy="558868"/>
          </a:xfrm>
          <a:prstGeom prst="rect">
            <a:avLst/>
          </a:prstGeom>
          <a:noFill/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24D6533A-FCA2-4EAB-AFBA-634397578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7870A0-4FFF-4E71-A84D-9D57D6043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57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ABCAC392-258E-4DE6-BB30-AD3B513FB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92" y="526172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02F86D2-3418-4423-8CD4-83002831CB8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871" y="2478516"/>
            <a:ext cx="4895482" cy="2916837"/>
          </a:xfrm>
          <a:prstGeom prst="rect">
            <a:avLst/>
          </a:prstGeom>
        </p:spPr>
      </p:pic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52C03F9-4009-4143-8BBA-7B16DCD5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38EF-E5CB-A04B-8617-93868569A6A4}" type="slidenum">
              <a:rPr lang="pt-BR" smtClean="0"/>
              <a:t>24</a:t>
            </a:fld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615DCD3-1276-483F-9489-718E076ED3B6}"/>
              </a:ext>
            </a:extLst>
          </p:cNvPr>
          <p:cNvSpPr txBox="1"/>
          <p:nvPr/>
        </p:nvSpPr>
        <p:spPr>
          <a:xfrm>
            <a:off x="5558353" y="3023899"/>
            <a:ext cx="3126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Imagem B – MSE: 0.087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A353706-7743-475A-B940-B39178C771C3}"/>
              </a:ext>
            </a:extLst>
          </p:cNvPr>
          <p:cNvSpPr txBox="1"/>
          <p:nvPr/>
        </p:nvSpPr>
        <p:spPr>
          <a:xfrm>
            <a:off x="5579607" y="4359664"/>
            <a:ext cx="3149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Imagem D – MSE: 0.090</a:t>
            </a:r>
          </a:p>
        </p:txBody>
      </p:sp>
    </p:spTree>
    <p:extLst>
      <p:ext uri="{BB962C8B-B14F-4D97-AF65-F5344CB8AC3E}">
        <p14:creationId xmlns:p14="http://schemas.microsoft.com/office/powerpoint/2010/main" val="2184607973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4EB66513-DB33-48A5-9F37-1CFDE62333D5}"/>
              </a:ext>
            </a:extLst>
          </p:cNvPr>
          <p:cNvSpPr/>
          <p:nvPr/>
        </p:nvSpPr>
        <p:spPr>
          <a:xfrm>
            <a:off x="0" y="1022"/>
            <a:ext cx="9144000" cy="322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85CD2AE3-5F04-46F8-B468-17EDCF69429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392" y="450820"/>
            <a:ext cx="533479" cy="506805"/>
          </a:xfrm>
          <a:prstGeom prst="rect">
            <a:avLst/>
          </a:prstGeom>
        </p:spPr>
      </p:pic>
      <p:pic>
        <p:nvPicPr>
          <p:cNvPr id="9" name="Picture 1" descr="C:\Users\dmlsilva\Dropbox\uesc_logo2.png">
            <a:extLst>
              <a:ext uri="{FF2B5EF4-FFF2-40B4-BE49-F238E27FC236}">
                <a16:creationId xmlns:a16="http://schemas.microsoft.com/office/drawing/2014/main" id="{901734C2-252C-4042-B331-3B83B9D5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04789" y="453394"/>
            <a:ext cx="422245" cy="558868"/>
          </a:xfrm>
          <a:prstGeom prst="rect">
            <a:avLst/>
          </a:prstGeom>
          <a:noFill/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24D6533A-FCA2-4EAB-AFBA-634397578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7870A0-4FFF-4E71-A84D-9D57D6043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57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ABCAC392-258E-4DE6-BB30-AD3B513FB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92" y="526172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02F86D2-3418-4423-8CD4-83002831CB8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871" y="2478516"/>
            <a:ext cx="4895482" cy="2916836"/>
          </a:xfrm>
          <a:prstGeom prst="rect">
            <a:avLst/>
          </a:prstGeom>
        </p:spPr>
      </p:pic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52C03F9-4009-4143-8BBA-7B16DCD5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38EF-E5CB-A04B-8617-93868569A6A4}" type="slidenum">
              <a:rPr lang="pt-BR" smtClean="0"/>
              <a:t>25</a:t>
            </a:fld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615DCD3-1276-483F-9489-718E076ED3B6}"/>
              </a:ext>
            </a:extLst>
          </p:cNvPr>
          <p:cNvSpPr txBox="1"/>
          <p:nvPr/>
        </p:nvSpPr>
        <p:spPr>
          <a:xfrm>
            <a:off x="5558353" y="3023899"/>
            <a:ext cx="3126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Imagem B – MSE: 0.092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A353706-7743-475A-B940-B39178C771C3}"/>
              </a:ext>
            </a:extLst>
          </p:cNvPr>
          <p:cNvSpPr txBox="1"/>
          <p:nvPr/>
        </p:nvSpPr>
        <p:spPr>
          <a:xfrm>
            <a:off x="5579607" y="4359664"/>
            <a:ext cx="3149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Imagem D – MSE: 0.095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8568401C-B48D-408F-AB3C-16CB3FC5BD8A}"/>
              </a:ext>
            </a:extLst>
          </p:cNvPr>
          <p:cNvSpPr/>
          <p:nvPr/>
        </p:nvSpPr>
        <p:spPr>
          <a:xfrm>
            <a:off x="662871" y="676086"/>
            <a:ext cx="8209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1E5A34"/>
                </a:solidFill>
              </a:rPr>
              <a:t>4.7. Resultados do cálculo do MSE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457395493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4EB66513-DB33-48A5-9F37-1CFDE62333D5}"/>
              </a:ext>
            </a:extLst>
          </p:cNvPr>
          <p:cNvSpPr/>
          <p:nvPr/>
        </p:nvSpPr>
        <p:spPr>
          <a:xfrm>
            <a:off x="0" y="1022"/>
            <a:ext cx="9144000" cy="322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85CD2AE3-5F04-46F8-B468-17EDCF69429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392" y="450820"/>
            <a:ext cx="533479" cy="506805"/>
          </a:xfrm>
          <a:prstGeom prst="rect">
            <a:avLst/>
          </a:prstGeom>
        </p:spPr>
      </p:pic>
      <p:pic>
        <p:nvPicPr>
          <p:cNvPr id="9" name="Picture 1" descr="C:\Users\dmlsilva\Dropbox\uesc_logo2.png">
            <a:extLst>
              <a:ext uri="{FF2B5EF4-FFF2-40B4-BE49-F238E27FC236}">
                <a16:creationId xmlns:a16="http://schemas.microsoft.com/office/drawing/2014/main" id="{901734C2-252C-4042-B331-3B83B9D5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04789" y="453394"/>
            <a:ext cx="422245" cy="558868"/>
          </a:xfrm>
          <a:prstGeom prst="rect">
            <a:avLst/>
          </a:prstGeom>
          <a:noFill/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24D6533A-FCA2-4EAB-AFBA-634397578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7870A0-4FFF-4E71-A84D-9D57D6043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57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ABCAC392-258E-4DE6-BB30-AD3B513FB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92" y="526172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02F86D2-3418-4423-8CD4-83002831CB8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871" y="2478516"/>
            <a:ext cx="4895482" cy="2916836"/>
          </a:xfrm>
          <a:prstGeom prst="rect">
            <a:avLst/>
          </a:prstGeom>
        </p:spPr>
      </p:pic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52C03F9-4009-4143-8BBA-7B16DCD5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38EF-E5CB-A04B-8617-93868569A6A4}" type="slidenum">
              <a:rPr lang="pt-BR" smtClean="0"/>
              <a:t>26</a:t>
            </a:fld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615DCD3-1276-483F-9489-718E076ED3B6}"/>
              </a:ext>
            </a:extLst>
          </p:cNvPr>
          <p:cNvSpPr txBox="1"/>
          <p:nvPr/>
        </p:nvSpPr>
        <p:spPr>
          <a:xfrm>
            <a:off x="5558353" y="3023899"/>
            <a:ext cx="3126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Imagem B – MSE: 0.090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A353706-7743-475A-B940-B39178C771C3}"/>
              </a:ext>
            </a:extLst>
          </p:cNvPr>
          <p:cNvSpPr txBox="1"/>
          <p:nvPr/>
        </p:nvSpPr>
        <p:spPr>
          <a:xfrm>
            <a:off x="5579607" y="4359664"/>
            <a:ext cx="3149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Imagem D – MSE: 0.093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14AD95F4-87F3-429C-B103-0D33DC40F2C7}"/>
              </a:ext>
            </a:extLst>
          </p:cNvPr>
          <p:cNvSpPr/>
          <p:nvPr/>
        </p:nvSpPr>
        <p:spPr>
          <a:xfrm>
            <a:off x="662871" y="676086"/>
            <a:ext cx="8209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1E5A34"/>
                </a:solidFill>
              </a:rPr>
              <a:t>4.7. Resultados do cálculo do MSE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550007284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4EB66513-DB33-48A5-9F37-1CFDE62333D5}"/>
              </a:ext>
            </a:extLst>
          </p:cNvPr>
          <p:cNvSpPr/>
          <p:nvPr/>
        </p:nvSpPr>
        <p:spPr>
          <a:xfrm>
            <a:off x="0" y="1022"/>
            <a:ext cx="9144000" cy="322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85CD2AE3-5F04-46F8-B468-17EDCF69429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392" y="450820"/>
            <a:ext cx="533479" cy="506805"/>
          </a:xfrm>
          <a:prstGeom prst="rect">
            <a:avLst/>
          </a:prstGeom>
        </p:spPr>
      </p:pic>
      <p:pic>
        <p:nvPicPr>
          <p:cNvPr id="9" name="Picture 1" descr="C:\Users\dmlsilva\Dropbox\uesc_logo2.png">
            <a:extLst>
              <a:ext uri="{FF2B5EF4-FFF2-40B4-BE49-F238E27FC236}">
                <a16:creationId xmlns:a16="http://schemas.microsoft.com/office/drawing/2014/main" id="{901734C2-252C-4042-B331-3B83B9D5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04789" y="453394"/>
            <a:ext cx="422245" cy="558868"/>
          </a:xfrm>
          <a:prstGeom prst="rect">
            <a:avLst/>
          </a:prstGeom>
          <a:noFill/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24D6533A-FCA2-4EAB-AFBA-634397578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7870A0-4FFF-4E71-A84D-9D57D6043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57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ABCAC392-258E-4DE6-BB30-AD3B513FB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92" y="526172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02F86D2-3418-4423-8CD4-83002831CB8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871" y="2478516"/>
            <a:ext cx="4895482" cy="2916836"/>
          </a:xfrm>
          <a:prstGeom prst="rect">
            <a:avLst/>
          </a:prstGeom>
        </p:spPr>
      </p:pic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52C03F9-4009-4143-8BBA-7B16DCD5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38EF-E5CB-A04B-8617-93868569A6A4}" type="slidenum">
              <a:rPr lang="pt-BR" smtClean="0"/>
              <a:t>27</a:t>
            </a:fld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615DCD3-1276-483F-9489-718E076ED3B6}"/>
              </a:ext>
            </a:extLst>
          </p:cNvPr>
          <p:cNvSpPr txBox="1"/>
          <p:nvPr/>
        </p:nvSpPr>
        <p:spPr>
          <a:xfrm>
            <a:off x="5558353" y="3023899"/>
            <a:ext cx="3126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Imagem B – MSE: 0.087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A353706-7743-475A-B940-B39178C771C3}"/>
              </a:ext>
            </a:extLst>
          </p:cNvPr>
          <p:cNvSpPr txBox="1"/>
          <p:nvPr/>
        </p:nvSpPr>
        <p:spPr>
          <a:xfrm>
            <a:off x="5579607" y="4359664"/>
            <a:ext cx="3149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Imagem D – MSE: 0.090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09EF7D08-26BF-4CCD-AAB5-17942C3E6B5C}"/>
              </a:ext>
            </a:extLst>
          </p:cNvPr>
          <p:cNvSpPr/>
          <p:nvPr/>
        </p:nvSpPr>
        <p:spPr>
          <a:xfrm>
            <a:off x="662871" y="676086"/>
            <a:ext cx="8209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1E5A34"/>
                </a:solidFill>
              </a:rPr>
              <a:t>4.7. Resultados do cálculo do MSE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26143353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2871" y="676086"/>
            <a:ext cx="820946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1E5A34"/>
                </a:solidFill>
              </a:rPr>
              <a:t>5. Conclusão</a:t>
            </a:r>
            <a:endParaRPr lang="pt-BR" sz="2800" b="1" dirty="0">
              <a:solidFill>
                <a:srgbClr val="1E5A34"/>
              </a:solidFill>
            </a:endParaRPr>
          </a:p>
          <a:p>
            <a:endParaRPr lang="pt-BR" sz="2800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EB66513-DB33-48A5-9F37-1CFDE62333D5}"/>
              </a:ext>
            </a:extLst>
          </p:cNvPr>
          <p:cNvSpPr/>
          <p:nvPr/>
        </p:nvSpPr>
        <p:spPr>
          <a:xfrm>
            <a:off x="0" y="1022"/>
            <a:ext cx="9144000" cy="322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85CD2AE3-5F04-46F8-B468-17EDCF69429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392" y="450820"/>
            <a:ext cx="533479" cy="506805"/>
          </a:xfrm>
          <a:prstGeom prst="rect">
            <a:avLst/>
          </a:prstGeom>
        </p:spPr>
      </p:pic>
      <p:pic>
        <p:nvPicPr>
          <p:cNvPr id="9" name="Picture 1" descr="C:\Users\dmlsilva\Dropbox\uesc_logo2.png">
            <a:extLst>
              <a:ext uri="{FF2B5EF4-FFF2-40B4-BE49-F238E27FC236}">
                <a16:creationId xmlns:a16="http://schemas.microsoft.com/office/drawing/2014/main" id="{901734C2-252C-4042-B331-3B83B9D5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04789" y="453394"/>
            <a:ext cx="422245" cy="558868"/>
          </a:xfrm>
          <a:prstGeom prst="rect">
            <a:avLst/>
          </a:prstGeom>
          <a:noFill/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27459B51-528A-4708-B845-AC96FD7B0EA1}"/>
              </a:ext>
            </a:extLst>
          </p:cNvPr>
          <p:cNvSpPr/>
          <p:nvPr/>
        </p:nvSpPr>
        <p:spPr>
          <a:xfrm>
            <a:off x="508177" y="1630193"/>
            <a:ext cx="82094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01A58BD-4EB6-400C-B6AA-9523201F4CB5}"/>
              </a:ext>
            </a:extLst>
          </p:cNvPr>
          <p:cNvSpPr/>
          <p:nvPr/>
        </p:nvSpPr>
        <p:spPr>
          <a:xfrm>
            <a:off x="660577" y="1782593"/>
            <a:ext cx="82094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629AB11-27E8-4780-89D8-4D79E9488378}"/>
              </a:ext>
            </a:extLst>
          </p:cNvPr>
          <p:cNvSpPr/>
          <p:nvPr/>
        </p:nvSpPr>
        <p:spPr>
          <a:xfrm>
            <a:off x="508177" y="1630193"/>
            <a:ext cx="820946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O método de </a:t>
            </a:r>
            <a:r>
              <a:rPr lang="pt-BR" sz="2400" dirty="0" err="1"/>
              <a:t>Otsu</a:t>
            </a:r>
            <a:r>
              <a:rPr lang="pt-BR" sz="2400" dirty="0"/>
              <a:t>, por se tratar de um método que foca diretamente na análise da variação dos valores de um histograma, pode funcionar bem na </a:t>
            </a:r>
            <a:r>
              <a:rPr lang="pt-BR" sz="2400" dirty="0" err="1"/>
              <a:t>limiarização</a:t>
            </a:r>
            <a:r>
              <a:rPr lang="pt-BR" sz="2400" dirty="0"/>
              <a:t> de imagens com a variação </a:t>
            </a:r>
            <a:r>
              <a:rPr lang="pt-BR" sz="2400"/>
              <a:t>de tons bem </a:t>
            </a:r>
            <a:r>
              <a:rPr lang="pt-BR" sz="2400" dirty="0"/>
              <a:t>definida</a:t>
            </a:r>
          </a:p>
          <a:p>
            <a:pPr algn="just"/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Ao forçar o aumento da variação do histograma a aplicação do método de </a:t>
            </a:r>
            <a:r>
              <a:rPr lang="pt-BR" sz="2400" dirty="0" err="1"/>
              <a:t>Otsu</a:t>
            </a:r>
            <a:r>
              <a:rPr lang="pt-BR" sz="2400" dirty="0"/>
              <a:t> produz resultados interessantes capazes de separar determinadas estruturas da imagem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1FF24F2-1218-4566-91C5-2631091E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38EF-E5CB-A04B-8617-93868569A6A4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733252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2871" y="676086"/>
            <a:ext cx="820946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1E5A34"/>
                </a:solidFill>
              </a:rPr>
              <a:t>6. Agradecimentos</a:t>
            </a:r>
            <a:endParaRPr lang="pt-BR" sz="2800" b="1" dirty="0">
              <a:solidFill>
                <a:srgbClr val="1E5A34"/>
              </a:solidFill>
            </a:endParaRPr>
          </a:p>
          <a:p>
            <a:endParaRPr lang="pt-BR" sz="2800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EB66513-DB33-48A5-9F37-1CFDE62333D5}"/>
              </a:ext>
            </a:extLst>
          </p:cNvPr>
          <p:cNvSpPr/>
          <p:nvPr/>
        </p:nvSpPr>
        <p:spPr>
          <a:xfrm>
            <a:off x="0" y="1022"/>
            <a:ext cx="9144000" cy="322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85CD2AE3-5F04-46F8-B468-17EDCF69429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392" y="450820"/>
            <a:ext cx="533479" cy="506805"/>
          </a:xfrm>
          <a:prstGeom prst="rect">
            <a:avLst/>
          </a:prstGeom>
        </p:spPr>
      </p:pic>
      <p:pic>
        <p:nvPicPr>
          <p:cNvPr id="9" name="Picture 1" descr="C:\Users\dmlsilva\Dropbox\uesc_logo2.png">
            <a:extLst>
              <a:ext uri="{FF2B5EF4-FFF2-40B4-BE49-F238E27FC236}">
                <a16:creationId xmlns:a16="http://schemas.microsoft.com/office/drawing/2014/main" id="{901734C2-252C-4042-B331-3B83B9D5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04789" y="453394"/>
            <a:ext cx="422245" cy="558868"/>
          </a:xfrm>
          <a:prstGeom prst="rect">
            <a:avLst/>
          </a:prstGeom>
          <a:noFill/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27459B51-528A-4708-B845-AC96FD7B0EA1}"/>
              </a:ext>
            </a:extLst>
          </p:cNvPr>
          <p:cNvSpPr/>
          <p:nvPr/>
        </p:nvSpPr>
        <p:spPr>
          <a:xfrm>
            <a:off x="508177" y="1630193"/>
            <a:ext cx="82094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01A58BD-4EB6-400C-B6AA-9523201F4CB5}"/>
              </a:ext>
            </a:extLst>
          </p:cNvPr>
          <p:cNvSpPr/>
          <p:nvPr/>
        </p:nvSpPr>
        <p:spPr>
          <a:xfrm>
            <a:off x="660577" y="1782593"/>
            <a:ext cx="82094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629AB11-27E8-4780-89D8-4D79E9488378}"/>
              </a:ext>
            </a:extLst>
          </p:cNvPr>
          <p:cNvSpPr/>
          <p:nvPr/>
        </p:nvSpPr>
        <p:spPr>
          <a:xfrm>
            <a:off x="508177" y="1630193"/>
            <a:ext cx="820946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A FAPESB pela concessão da bolsa e financiamento do projeto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A UESC por possibilitar a execução deste trabalho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Ao Prof. César, meu orientador, pelo apoio ao longo do desenvolvimento deste trabalho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1FF24F2-1218-4566-91C5-2631091E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38EF-E5CB-A04B-8617-93868569A6A4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8902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2871" y="676086"/>
            <a:ext cx="820946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1E5A34"/>
                </a:solidFill>
              </a:rPr>
              <a:t>1. Introdução</a:t>
            </a:r>
            <a:endParaRPr lang="pt-BR" sz="2800" b="1" dirty="0">
              <a:solidFill>
                <a:srgbClr val="1E5A34"/>
              </a:solidFill>
            </a:endParaRPr>
          </a:p>
          <a:p>
            <a:endParaRPr lang="pt-BR" sz="2800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EB66513-DB33-48A5-9F37-1CFDE62333D5}"/>
              </a:ext>
            </a:extLst>
          </p:cNvPr>
          <p:cNvSpPr/>
          <p:nvPr/>
        </p:nvSpPr>
        <p:spPr>
          <a:xfrm>
            <a:off x="0" y="1022"/>
            <a:ext cx="9144000" cy="322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85CD2AE3-5F04-46F8-B468-17EDCF69429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392" y="450820"/>
            <a:ext cx="533479" cy="506805"/>
          </a:xfrm>
          <a:prstGeom prst="rect">
            <a:avLst/>
          </a:prstGeom>
        </p:spPr>
      </p:pic>
      <p:pic>
        <p:nvPicPr>
          <p:cNvPr id="9" name="Picture 1" descr="C:\Users\dmlsilva\Dropbox\uesc_logo2.png">
            <a:extLst>
              <a:ext uri="{FF2B5EF4-FFF2-40B4-BE49-F238E27FC236}">
                <a16:creationId xmlns:a16="http://schemas.microsoft.com/office/drawing/2014/main" id="{901734C2-252C-4042-B331-3B83B9D5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04789" y="453394"/>
            <a:ext cx="422245" cy="558868"/>
          </a:xfrm>
          <a:prstGeom prst="rect">
            <a:avLst/>
          </a:prstGeom>
          <a:noFill/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27459B51-528A-4708-B845-AC96FD7B0EA1}"/>
              </a:ext>
            </a:extLst>
          </p:cNvPr>
          <p:cNvSpPr/>
          <p:nvPr/>
        </p:nvSpPr>
        <p:spPr>
          <a:xfrm>
            <a:off x="508177" y="1630193"/>
            <a:ext cx="82094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44D48A4-7D57-41DF-8780-F13E01AB1557}"/>
              </a:ext>
            </a:extLst>
          </p:cNvPr>
          <p:cNvSpPr/>
          <p:nvPr/>
        </p:nvSpPr>
        <p:spPr>
          <a:xfrm>
            <a:off x="508177" y="1630193"/>
            <a:ext cx="820946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O Método de </a:t>
            </a:r>
            <a:r>
              <a:rPr lang="pt-BR" sz="2400" dirty="0" err="1"/>
              <a:t>Otsu</a:t>
            </a:r>
            <a:endParaRPr lang="pt-BR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Algoritmo de </a:t>
            </a:r>
            <a:r>
              <a:rPr lang="pt-BR" sz="2400" dirty="0" err="1"/>
              <a:t>limiarização</a:t>
            </a:r>
            <a:r>
              <a:rPr lang="pt-BR" sz="2400" dirty="0"/>
              <a:t> através da determinação de um </a:t>
            </a:r>
            <a:r>
              <a:rPr lang="pt-BR" sz="2400" dirty="0" err="1"/>
              <a:t>treshold</a:t>
            </a:r>
            <a:endParaRPr lang="pt-BR" sz="2000" dirty="0"/>
          </a:p>
          <a:p>
            <a:endParaRPr lang="pt-BR" sz="2000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4099C9-BE88-4ED2-A940-AC674020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38EF-E5CB-A04B-8617-93868569A6A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452990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2871" y="676086"/>
            <a:ext cx="820946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1E5A34"/>
                </a:solidFill>
              </a:rPr>
              <a:t>7. Referências Bibliográficas e Outras</a:t>
            </a:r>
            <a:endParaRPr lang="pt-BR" sz="2800" b="1" dirty="0">
              <a:solidFill>
                <a:srgbClr val="1E5A34"/>
              </a:solidFill>
            </a:endParaRPr>
          </a:p>
          <a:p>
            <a:endParaRPr lang="pt-BR" sz="2800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EB66513-DB33-48A5-9F37-1CFDE62333D5}"/>
              </a:ext>
            </a:extLst>
          </p:cNvPr>
          <p:cNvSpPr/>
          <p:nvPr/>
        </p:nvSpPr>
        <p:spPr>
          <a:xfrm>
            <a:off x="0" y="1022"/>
            <a:ext cx="9144000" cy="322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85CD2AE3-5F04-46F8-B468-17EDCF69429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392" y="450820"/>
            <a:ext cx="533479" cy="506805"/>
          </a:xfrm>
          <a:prstGeom prst="rect">
            <a:avLst/>
          </a:prstGeom>
        </p:spPr>
      </p:pic>
      <p:pic>
        <p:nvPicPr>
          <p:cNvPr id="9" name="Picture 1" descr="C:\Users\dmlsilva\Dropbox\uesc_logo2.png">
            <a:extLst>
              <a:ext uri="{FF2B5EF4-FFF2-40B4-BE49-F238E27FC236}">
                <a16:creationId xmlns:a16="http://schemas.microsoft.com/office/drawing/2014/main" id="{901734C2-252C-4042-B331-3B83B9D5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04789" y="453394"/>
            <a:ext cx="422245" cy="558868"/>
          </a:xfrm>
          <a:prstGeom prst="rect">
            <a:avLst/>
          </a:prstGeom>
          <a:noFill/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27459B51-528A-4708-B845-AC96FD7B0EA1}"/>
              </a:ext>
            </a:extLst>
          </p:cNvPr>
          <p:cNvSpPr/>
          <p:nvPr/>
        </p:nvSpPr>
        <p:spPr>
          <a:xfrm>
            <a:off x="508177" y="1630193"/>
            <a:ext cx="82094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9E139A9-1DBC-463F-915C-0FE1987B300C}"/>
              </a:ext>
            </a:extLst>
          </p:cNvPr>
          <p:cNvSpPr/>
          <p:nvPr/>
        </p:nvSpPr>
        <p:spPr>
          <a:xfrm>
            <a:off x="508177" y="1630193"/>
            <a:ext cx="82094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1BCC126-9475-4E87-A6BE-0E86CC70FEDD}"/>
              </a:ext>
            </a:extLst>
          </p:cNvPr>
          <p:cNvSpPr/>
          <p:nvPr/>
        </p:nvSpPr>
        <p:spPr>
          <a:xfrm>
            <a:off x="508177" y="1630193"/>
            <a:ext cx="820946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ACKERMAN, MI. J. </a:t>
            </a:r>
            <a:r>
              <a:rPr lang="pt-BR" sz="2000" dirty="0" err="1"/>
              <a:t>Accessing</a:t>
            </a:r>
            <a:r>
              <a:rPr lang="pt-BR" sz="2000" dirty="0"/>
              <a:t> The </a:t>
            </a:r>
            <a:r>
              <a:rPr lang="pt-BR" sz="2000" dirty="0" err="1"/>
              <a:t>Visible</a:t>
            </a:r>
            <a:r>
              <a:rPr lang="pt-BR" sz="2000" dirty="0"/>
              <a:t> </a:t>
            </a:r>
            <a:r>
              <a:rPr lang="pt-BR" sz="2000" dirty="0" err="1"/>
              <a:t>Human</a:t>
            </a:r>
            <a:r>
              <a:rPr lang="pt-BR" sz="2000" dirty="0"/>
              <a:t> Project. D-</a:t>
            </a:r>
            <a:r>
              <a:rPr lang="pt-BR" sz="2000" dirty="0" err="1"/>
              <a:t>Lib</a:t>
            </a:r>
            <a:r>
              <a:rPr lang="pt-BR" sz="2000" dirty="0"/>
              <a:t> Magazine, 1995. Disponível em: http://www.dlib.org/</a:t>
            </a:r>
            <a:r>
              <a:rPr lang="pt-BR" sz="2000" dirty="0" err="1"/>
              <a:t>dlib</a:t>
            </a:r>
            <a:r>
              <a:rPr lang="pt-BR" sz="2000" dirty="0"/>
              <a:t>/october95/10ackerman.html.</a:t>
            </a:r>
          </a:p>
          <a:p>
            <a:endParaRPr lang="pt-BR" sz="2000" dirty="0"/>
          </a:p>
          <a:p>
            <a:r>
              <a:rPr lang="pt-BR" sz="2000" dirty="0"/>
              <a:t>RIOS, B.; GITHUB, OTSU, 2020. Disponível em: https://github.com/</a:t>
            </a:r>
            <a:r>
              <a:rPr lang="pt-BR" sz="2000" dirty="0" err="1"/>
              <a:t>brenoriios</a:t>
            </a:r>
            <a:r>
              <a:rPr lang="pt-BR" sz="2000" dirty="0"/>
              <a:t>/</a:t>
            </a:r>
            <a:r>
              <a:rPr lang="pt-BR" sz="2000" dirty="0" err="1"/>
              <a:t>Otsu.git</a:t>
            </a:r>
            <a:r>
              <a:rPr lang="pt-BR" sz="2000" dirty="0"/>
              <a:t>. Acesso em: 06/07/2020.</a:t>
            </a:r>
          </a:p>
          <a:p>
            <a:endParaRPr lang="pt-BR" sz="2000" dirty="0"/>
          </a:p>
          <a:p>
            <a:r>
              <a:rPr lang="pt-BR" sz="2000" dirty="0"/>
              <a:t>PASSOS, A. J.; GITHUB, LUVQ. Disponível em: https://github.com/</a:t>
            </a:r>
            <a:r>
              <a:rPr lang="pt-BR" sz="2000" dirty="0" err="1"/>
              <a:t>ajpassos</a:t>
            </a:r>
            <a:r>
              <a:rPr lang="pt-BR" sz="2000" dirty="0"/>
              <a:t>/</a:t>
            </a:r>
            <a:r>
              <a:rPr lang="pt-BR" sz="2000" dirty="0" err="1"/>
              <a:t>luvq</a:t>
            </a:r>
            <a:r>
              <a:rPr lang="pt-BR" sz="2000" dirty="0"/>
              <a:t>. Acesso em: 06/07/2020.</a:t>
            </a:r>
          </a:p>
          <a:p>
            <a:endParaRPr lang="pt-BR" sz="2000" dirty="0"/>
          </a:p>
          <a:p>
            <a:r>
              <a:rPr lang="pt-BR" sz="2000" dirty="0"/>
              <a:t>WIKIPÉDIA; </a:t>
            </a:r>
            <a:r>
              <a:rPr lang="pt-BR" sz="2000" dirty="0" err="1"/>
              <a:t>Mean</a:t>
            </a:r>
            <a:r>
              <a:rPr lang="pt-BR" sz="2000" dirty="0"/>
              <a:t> </a:t>
            </a:r>
            <a:r>
              <a:rPr lang="pt-BR" sz="2000" dirty="0" err="1"/>
              <a:t>Squared</a:t>
            </a:r>
            <a:r>
              <a:rPr lang="pt-BR" sz="2000" dirty="0"/>
              <a:t> </a:t>
            </a:r>
            <a:r>
              <a:rPr lang="pt-BR" sz="2000" dirty="0" err="1"/>
              <a:t>Error</a:t>
            </a:r>
            <a:r>
              <a:rPr lang="pt-BR" sz="2000" dirty="0"/>
              <a:t>, 2020a. https://en.wikipedia.org/wiki/</a:t>
            </a:r>
            <a:r>
              <a:rPr lang="pt-BR" sz="2000" dirty="0" err="1"/>
              <a:t>Mean_squared_error</a:t>
            </a:r>
            <a:r>
              <a:rPr lang="pt-BR" sz="2000" dirty="0"/>
              <a:t>. Acesso em 06/07/2020</a:t>
            </a:r>
          </a:p>
          <a:p>
            <a:endParaRPr lang="pt-BR" sz="2000" dirty="0"/>
          </a:p>
          <a:p>
            <a:r>
              <a:rPr lang="pt-BR" sz="2000" dirty="0"/>
              <a:t>WIKIPÉDIA; </a:t>
            </a:r>
            <a:r>
              <a:rPr lang="pt-BR" sz="2000" dirty="0" err="1"/>
              <a:t>Otsu's</a:t>
            </a:r>
            <a:r>
              <a:rPr lang="pt-BR" sz="2000" dirty="0"/>
              <a:t> </a:t>
            </a:r>
            <a:r>
              <a:rPr lang="pt-BR" sz="2000" dirty="0" err="1"/>
              <a:t>method</a:t>
            </a:r>
            <a:r>
              <a:rPr lang="pt-BR" sz="2000" dirty="0"/>
              <a:t>, 2020b. Disponível em: https://en.wikipedia.org/wiki/</a:t>
            </a:r>
            <a:r>
              <a:rPr lang="pt-BR" sz="2000" dirty="0" err="1"/>
              <a:t>Otsu's_method</a:t>
            </a:r>
            <a:r>
              <a:rPr lang="pt-BR" sz="2000" dirty="0"/>
              <a:t>. Acesso em: 05/02/2020.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AA02297-D4AA-4A40-A2CC-E2F528C0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38EF-E5CB-A04B-8617-93868569A6A4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722477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2871" y="676086"/>
            <a:ext cx="820946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1E5A34"/>
                </a:solidFill>
              </a:rPr>
              <a:t>7. Referências Bibliográficas e Outras</a:t>
            </a:r>
            <a:endParaRPr lang="pt-BR" sz="2800" b="1" dirty="0">
              <a:solidFill>
                <a:srgbClr val="1E5A34"/>
              </a:solidFill>
            </a:endParaRPr>
          </a:p>
          <a:p>
            <a:endParaRPr lang="pt-BR" sz="2800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EB66513-DB33-48A5-9F37-1CFDE62333D5}"/>
              </a:ext>
            </a:extLst>
          </p:cNvPr>
          <p:cNvSpPr/>
          <p:nvPr/>
        </p:nvSpPr>
        <p:spPr>
          <a:xfrm>
            <a:off x="0" y="1022"/>
            <a:ext cx="9144000" cy="322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85CD2AE3-5F04-46F8-B468-17EDCF69429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392" y="450820"/>
            <a:ext cx="533479" cy="506805"/>
          </a:xfrm>
          <a:prstGeom prst="rect">
            <a:avLst/>
          </a:prstGeom>
        </p:spPr>
      </p:pic>
      <p:pic>
        <p:nvPicPr>
          <p:cNvPr id="9" name="Picture 1" descr="C:\Users\dmlsilva\Dropbox\uesc_logo2.png">
            <a:extLst>
              <a:ext uri="{FF2B5EF4-FFF2-40B4-BE49-F238E27FC236}">
                <a16:creationId xmlns:a16="http://schemas.microsoft.com/office/drawing/2014/main" id="{901734C2-252C-4042-B331-3B83B9D5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04789" y="453394"/>
            <a:ext cx="422245" cy="558868"/>
          </a:xfrm>
          <a:prstGeom prst="rect">
            <a:avLst/>
          </a:prstGeom>
          <a:noFill/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27459B51-528A-4708-B845-AC96FD7B0EA1}"/>
              </a:ext>
            </a:extLst>
          </p:cNvPr>
          <p:cNvSpPr/>
          <p:nvPr/>
        </p:nvSpPr>
        <p:spPr>
          <a:xfrm>
            <a:off x="508177" y="1630193"/>
            <a:ext cx="82094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9E139A9-1DBC-463F-915C-0FE1987B300C}"/>
              </a:ext>
            </a:extLst>
          </p:cNvPr>
          <p:cNvSpPr/>
          <p:nvPr/>
        </p:nvSpPr>
        <p:spPr>
          <a:xfrm>
            <a:off x="508177" y="1630193"/>
            <a:ext cx="82094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1BCC126-9475-4E87-A6BE-0E86CC70FEDD}"/>
              </a:ext>
            </a:extLst>
          </p:cNvPr>
          <p:cNvSpPr/>
          <p:nvPr/>
        </p:nvSpPr>
        <p:spPr>
          <a:xfrm>
            <a:off x="508177" y="1630193"/>
            <a:ext cx="820946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BURGER, W.; BURGE, M. J. </a:t>
            </a:r>
            <a:r>
              <a:rPr lang="pt-BR" sz="2000" dirty="0" err="1"/>
              <a:t>Principles</a:t>
            </a:r>
            <a:r>
              <a:rPr lang="pt-BR" sz="2000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Digital </a:t>
            </a:r>
            <a:r>
              <a:rPr lang="pt-BR" sz="2000" dirty="0" err="1"/>
              <a:t>Image</a:t>
            </a:r>
            <a:r>
              <a:rPr lang="pt-BR" sz="2000" dirty="0"/>
              <a:t> </a:t>
            </a:r>
            <a:r>
              <a:rPr lang="pt-BR" sz="2000" dirty="0" err="1"/>
              <a:t>Processing</a:t>
            </a:r>
            <a:r>
              <a:rPr lang="pt-BR" sz="2000" dirty="0"/>
              <a:t>. London: Springer London, 2009.</a:t>
            </a:r>
          </a:p>
          <a:p>
            <a:endParaRPr lang="pt-BR" sz="2000" dirty="0"/>
          </a:p>
          <a:p>
            <a:r>
              <a:rPr lang="pt-BR" sz="2000" dirty="0"/>
              <a:t>OTSU, N. A </a:t>
            </a:r>
            <a:r>
              <a:rPr lang="pt-BR" sz="2000" dirty="0" err="1"/>
              <a:t>Threshold</a:t>
            </a:r>
            <a:r>
              <a:rPr lang="pt-BR" sz="2000" dirty="0"/>
              <a:t> </a:t>
            </a:r>
            <a:r>
              <a:rPr lang="pt-BR" sz="2000" dirty="0" err="1"/>
              <a:t>Selection</a:t>
            </a:r>
            <a:r>
              <a:rPr lang="pt-BR" sz="2000" dirty="0"/>
              <a:t> </a:t>
            </a:r>
            <a:r>
              <a:rPr lang="pt-BR" sz="2000" dirty="0" err="1"/>
              <a:t>Method</a:t>
            </a:r>
            <a:r>
              <a:rPr lang="pt-BR" sz="2000" dirty="0"/>
              <a:t> </a:t>
            </a:r>
            <a:r>
              <a:rPr lang="pt-BR" sz="2000" dirty="0" err="1"/>
              <a:t>from</a:t>
            </a:r>
            <a:r>
              <a:rPr lang="pt-BR" sz="2000" dirty="0"/>
              <a:t> Gray </a:t>
            </a:r>
            <a:r>
              <a:rPr lang="pt-BR" sz="2000" dirty="0" err="1"/>
              <a:t>Level</a:t>
            </a:r>
            <a:r>
              <a:rPr lang="pt-BR" sz="2000" dirty="0"/>
              <a:t> </a:t>
            </a:r>
            <a:r>
              <a:rPr lang="pt-BR" sz="2000" dirty="0" err="1"/>
              <a:t>Histograms</a:t>
            </a:r>
            <a:r>
              <a:rPr lang="pt-BR" sz="2000" dirty="0"/>
              <a:t>. 1979 IEEE TRANSACTIONS ON SYSTEMS, MAN, AND CYBERNETICS, VOL. SMC-9, NO. 1, pp62 66, JANUARY 1979.</a:t>
            </a:r>
          </a:p>
          <a:p>
            <a:endParaRPr lang="pt-BR" sz="2000" dirty="0"/>
          </a:p>
          <a:p>
            <a:r>
              <a:rPr lang="pt-BR" sz="2000" dirty="0"/>
              <a:t>SCHWARTZ, W. R.; PEDRINI, H. Análise de Imagens Digitais. São Paulo: Thomson Learning, 2007.</a:t>
            </a:r>
          </a:p>
          <a:p>
            <a:endParaRPr lang="pt-BR" sz="2400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F77E8E7-A37E-4475-B149-F822189C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38EF-E5CB-A04B-8617-93868569A6A4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44146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2871" y="676086"/>
            <a:ext cx="820946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1E5A34"/>
                </a:solidFill>
              </a:rPr>
              <a:t>1. Introdução</a:t>
            </a:r>
            <a:endParaRPr lang="pt-BR" sz="2800" b="1" dirty="0">
              <a:solidFill>
                <a:srgbClr val="1E5A34"/>
              </a:solidFill>
            </a:endParaRPr>
          </a:p>
          <a:p>
            <a:endParaRPr lang="pt-BR" sz="2800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EB66513-DB33-48A5-9F37-1CFDE62333D5}"/>
              </a:ext>
            </a:extLst>
          </p:cNvPr>
          <p:cNvSpPr/>
          <p:nvPr/>
        </p:nvSpPr>
        <p:spPr>
          <a:xfrm>
            <a:off x="0" y="1022"/>
            <a:ext cx="9144000" cy="322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85CD2AE3-5F04-46F8-B468-17EDCF69429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392" y="450820"/>
            <a:ext cx="533479" cy="506805"/>
          </a:xfrm>
          <a:prstGeom prst="rect">
            <a:avLst/>
          </a:prstGeom>
        </p:spPr>
      </p:pic>
      <p:pic>
        <p:nvPicPr>
          <p:cNvPr id="9" name="Picture 1" descr="C:\Users\dmlsilva\Dropbox\uesc_logo2.png">
            <a:extLst>
              <a:ext uri="{FF2B5EF4-FFF2-40B4-BE49-F238E27FC236}">
                <a16:creationId xmlns:a16="http://schemas.microsoft.com/office/drawing/2014/main" id="{901734C2-252C-4042-B331-3B83B9D5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04789" y="453394"/>
            <a:ext cx="422245" cy="558868"/>
          </a:xfrm>
          <a:prstGeom prst="rect">
            <a:avLst/>
          </a:prstGeom>
          <a:noFill/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27459B51-528A-4708-B845-AC96FD7B0EA1}"/>
              </a:ext>
            </a:extLst>
          </p:cNvPr>
          <p:cNvSpPr/>
          <p:nvPr/>
        </p:nvSpPr>
        <p:spPr>
          <a:xfrm>
            <a:off x="508177" y="1630193"/>
            <a:ext cx="82094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44D48A4-7D57-41DF-8780-F13E01AB1557}"/>
              </a:ext>
            </a:extLst>
          </p:cNvPr>
          <p:cNvSpPr/>
          <p:nvPr/>
        </p:nvSpPr>
        <p:spPr>
          <a:xfrm>
            <a:off x="508177" y="1630193"/>
            <a:ext cx="820946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O Método de </a:t>
            </a:r>
            <a:r>
              <a:rPr lang="pt-BR" sz="2400" dirty="0" err="1"/>
              <a:t>Otsu</a:t>
            </a:r>
            <a:endParaRPr lang="pt-BR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Algoritmo de </a:t>
            </a:r>
            <a:r>
              <a:rPr lang="pt-BR" sz="2400" dirty="0" err="1"/>
              <a:t>limiarização</a:t>
            </a:r>
            <a:r>
              <a:rPr lang="pt-BR" sz="2400" dirty="0"/>
              <a:t> através da determinação de um </a:t>
            </a:r>
            <a:r>
              <a:rPr lang="pt-BR" sz="2400" dirty="0" err="1"/>
              <a:t>treshold</a:t>
            </a:r>
            <a:endParaRPr lang="pt-BR" sz="2400" dirty="0"/>
          </a:p>
          <a:p>
            <a:pPr lvl="1" algn="just"/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O trabalho realizado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4099C9-BE88-4ED2-A940-AC674020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38EF-E5CB-A04B-8617-93868569A6A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49464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2871" y="676086"/>
            <a:ext cx="820946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1E5A34"/>
                </a:solidFill>
              </a:rPr>
              <a:t>1. Introdução</a:t>
            </a:r>
            <a:endParaRPr lang="pt-BR" sz="2800" b="1" dirty="0">
              <a:solidFill>
                <a:srgbClr val="1E5A34"/>
              </a:solidFill>
            </a:endParaRPr>
          </a:p>
          <a:p>
            <a:endParaRPr lang="pt-BR" sz="2800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EB66513-DB33-48A5-9F37-1CFDE62333D5}"/>
              </a:ext>
            </a:extLst>
          </p:cNvPr>
          <p:cNvSpPr/>
          <p:nvPr/>
        </p:nvSpPr>
        <p:spPr>
          <a:xfrm>
            <a:off x="0" y="1022"/>
            <a:ext cx="9144000" cy="322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85CD2AE3-5F04-46F8-B468-17EDCF69429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392" y="450820"/>
            <a:ext cx="533479" cy="506805"/>
          </a:xfrm>
          <a:prstGeom prst="rect">
            <a:avLst/>
          </a:prstGeom>
        </p:spPr>
      </p:pic>
      <p:pic>
        <p:nvPicPr>
          <p:cNvPr id="9" name="Picture 1" descr="C:\Users\dmlsilva\Dropbox\uesc_logo2.png">
            <a:extLst>
              <a:ext uri="{FF2B5EF4-FFF2-40B4-BE49-F238E27FC236}">
                <a16:creationId xmlns:a16="http://schemas.microsoft.com/office/drawing/2014/main" id="{901734C2-252C-4042-B331-3B83B9D5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04789" y="453394"/>
            <a:ext cx="422245" cy="558868"/>
          </a:xfrm>
          <a:prstGeom prst="rect">
            <a:avLst/>
          </a:prstGeom>
          <a:noFill/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27459B51-528A-4708-B845-AC96FD7B0EA1}"/>
              </a:ext>
            </a:extLst>
          </p:cNvPr>
          <p:cNvSpPr/>
          <p:nvPr/>
        </p:nvSpPr>
        <p:spPr>
          <a:xfrm>
            <a:off x="508177" y="1630193"/>
            <a:ext cx="82094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44D48A4-7D57-41DF-8780-F13E01AB1557}"/>
              </a:ext>
            </a:extLst>
          </p:cNvPr>
          <p:cNvSpPr/>
          <p:nvPr/>
        </p:nvSpPr>
        <p:spPr>
          <a:xfrm>
            <a:off x="508177" y="1630193"/>
            <a:ext cx="820946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O Método de </a:t>
            </a:r>
            <a:r>
              <a:rPr lang="pt-BR" sz="2400" dirty="0" err="1"/>
              <a:t>Otsu</a:t>
            </a:r>
            <a:endParaRPr lang="pt-BR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Algoritmo de </a:t>
            </a:r>
            <a:r>
              <a:rPr lang="pt-BR" sz="2400" dirty="0" err="1"/>
              <a:t>limiarização</a:t>
            </a:r>
            <a:r>
              <a:rPr lang="pt-BR" sz="2400" dirty="0"/>
              <a:t> através da determinação de um </a:t>
            </a:r>
            <a:r>
              <a:rPr lang="pt-BR" sz="2400" dirty="0" err="1"/>
              <a:t>treshold</a:t>
            </a:r>
            <a:endParaRPr lang="pt-BR" sz="2400" dirty="0"/>
          </a:p>
          <a:p>
            <a:pPr lvl="1" algn="just"/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O trabalho realizado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Aplicação do algoritmo do método de </a:t>
            </a:r>
            <a:r>
              <a:rPr lang="pt-BR" sz="2400" dirty="0" err="1"/>
              <a:t>Otsu</a:t>
            </a:r>
            <a:r>
              <a:rPr lang="pt-BR" sz="2400" dirty="0"/>
              <a:t> para </a:t>
            </a:r>
            <a:r>
              <a:rPr lang="pt-BR" sz="2400" dirty="0" err="1"/>
              <a:t>limiarização</a:t>
            </a:r>
            <a:r>
              <a:rPr lang="pt-BR" sz="2400" dirty="0"/>
              <a:t> de imagens a fim de usá-lo na segmentação de imagens do </a:t>
            </a:r>
            <a:r>
              <a:rPr lang="pt-BR" sz="2400" dirty="0" err="1"/>
              <a:t>Visible</a:t>
            </a:r>
            <a:r>
              <a:rPr lang="pt-BR" sz="2400" dirty="0"/>
              <a:t> </a:t>
            </a:r>
            <a:r>
              <a:rPr lang="pt-BR" sz="2400" dirty="0" err="1"/>
              <a:t>Human</a:t>
            </a:r>
            <a:r>
              <a:rPr lang="pt-BR" sz="2400" dirty="0"/>
              <a:t> Project.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4099C9-BE88-4ED2-A940-AC674020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38EF-E5CB-A04B-8617-93868569A6A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96891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2871" y="676086"/>
            <a:ext cx="820946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1E5A34"/>
                </a:solidFill>
              </a:rPr>
              <a:t>2. Objetivos</a:t>
            </a:r>
            <a:endParaRPr lang="pt-BR" sz="2800" b="1" dirty="0">
              <a:solidFill>
                <a:srgbClr val="1E5A34"/>
              </a:solidFill>
            </a:endParaRPr>
          </a:p>
          <a:p>
            <a:endParaRPr lang="pt-BR" sz="2800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EB66513-DB33-48A5-9F37-1CFDE62333D5}"/>
              </a:ext>
            </a:extLst>
          </p:cNvPr>
          <p:cNvSpPr/>
          <p:nvPr/>
        </p:nvSpPr>
        <p:spPr>
          <a:xfrm>
            <a:off x="0" y="1022"/>
            <a:ext cx="9144000" cy="322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85CD2AE3-5F04-46F8-B468-17EDCF69429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392" y="450820"/>
            <a:ext cx="533479" cy="506805"/>
          </a:xfrm>
          <a:prstGeom prst="rect">
            <a:avLst/>
          </a:prstGeom>
        </p:spPr>
      </p:pic>
      <p:pic>
        <p:nvPicPr>
          <p:cNvPr id="9" name="Picture 1" descr="C:\Users\dmlsilva\Dropbox\uesc_logo2.png">
            <a:extLst>
              <a:ext uri="{FF2B5EF4-FFF2-40B4-BE49-F238E27FC236}">
                <a16:creationId xmlns:a16="http://schemas.microsoft.com/office/drawing/2014/main" id="{901734C2-252C-4042-B331-3B83B9D5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04789" y="453394"/>
            <a:ext cx="422245" cy="558868"/>
          </a:xfrm>
          <a:prstGeom prst="rect">
            <a:avLst/>
          </a:prstGeom>
          <a:noFill/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27459B51-528A-4708-B845-AC96FD7B0EA1}"/>
              </a:ext>
            </a:extLst>
          </p:cNvPr>
          <p:cNvSpPr/>
          <p:nvPr/>
        </p:nvSpPr>
        <p:spPr>
          <a:xfrm>
            <a:off x="508177" y="1630193"/>
            <a:ext cx="82094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BA1AD62-5730-4DAB-8804-22FDE8BF93B8}"/>
              </a:ext>
            </a:extLst>
          </p:cNvPr>
          <p:cNvSpPr/>
          <p:nvPr/>
        </p:nvSpPr>
        <p:spPr>
          <a:xfrm>
            <a:off x="508177" y="1630193"/>
            <a:ext cx="82094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Utilizar o método de </a:t>
            </a:r>
            <a:r>
              <a:rPr lang="pt-BR" sz="2400" dirty="0" err="1"/>
              <a:t>Otsu</a:t>
            </a:r>
            <a:r>
              <a:rPr lang="pt-BR" sz="2400" dirty="0"/>
              <a:t> como técnica de segmentação de imagens digitais, com a finalidade de segmentar um conjunto de imagens do </a:t>
            </a:r>
            <a:r>
              <a:rPr lang="pt-BR" sz="2400" dirty="0" err="1"/>
              <a:t>Visible</a:t>
            </a:r>
            <a:r>
              <a:rPr lang="pt-BR" sz="2400" dirty="0"/>
              <a:t> </a:t>
            </a:r>
            <a:r>
              <a:rPr lang="pt-BR" sz="2400" dirty="0" err="1"/>
              <a:t>Human</a:t>
            </a:r>
            <a:r>
              <a:rPr lang="pt-BR" sz="2400" dirty="0"/>
              <a:t> Project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151D475-F638-4AF1-A9CE-81E5948F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38EF-E5CB-A04B-8617-93868569A6A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49744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2871" y="676086"/>
            <a:ext cx="820946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1E5A34"/>
                </a:solidFill>
              </a:rPr>
              <a:t>2. Objetivos</a:t>
            </a:r>
            <a:endParaRPr lang="pt-BR" sz="2800" b="1" dirty="0">
              <a:solidFill>
                <a:srgbClr val="1E5A34"/>
              </a:solidFill>
            </a:endParaRPr>
          </a:p>
          <a:p>
            <a:endParaRPr lang="pt-BR" sz="2800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EB66513-DB33-48A5-9F37-1CFDE62333D5}"/>
              </a:ext>
            </a:extLst>
          </p:cNvPr>
          <p:cNvSpPr/>
          <p:nvPr/>
        </p:nvSpPr>
        <p:spPr>
          <a:xfrm>
            <a:off x="0" y="1022"/>
            <a:ext cx="9144000" cy="322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85CD2AE3-5F04-46F8-B468-17EDCF69429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392" y="450820"/>
            <a:ext cx="533479" cy="506805"/>
          </a:xfrm>
          <a:prstGeom prst="rect">
            <a:avLst/>
          </a:prstGeom>
        </p:spPr>
      </p:pic>
      <p:pic>
        <p:nvPicPr>
          <p:cNvPr id="9" name="Picture 1" descr="C:\Users\dmlsilva\Dropbox\uesc_logo2.png">
            <a:extLst>
              <a:ext uri="{FF2B5EF4-FFF2-40B4-BE49-F238E27FC236}">
                <a16:creationId xmlns:a16="http://schemas.microsoft.com/office/drawing/2014/main" id="{901734C2-252C-4042-B331-3B83B9D5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04789" y="453394"/>
            <a:ext cx="422245" cy="558868"/>
          </a:xfrm>
          <a:prstGeom prst="rect">
            <a:avLst/>
          </a:prstGeom>
          <a:noFill/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27459B51-528A-4708-B845-AC96FD7B0EA1}"/>
              </a:ext>
            </a:extLst>
          </p:cNvPr>
          <p:cNvSpPr/>
          <p:nvPr/>
        </p:nvSpPr>
        <p:spPr>
          <a:xfrm>
            <a:off x="508177" y="1630193"/>
            <a:ext cx="82094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BA1AD62-5730-4DAB-8804-22FDE8BF93B8}"/>
              </a:ext>
            </a:extLst>
          </p:cNvPr>
          <p:cNvSpPr/>
          <p:nvPr/>
        </p:nvSpPr>
        <p:spPr>
          <a:xfrm>
            <a:off x="508177" y="1630193"/>
            <a:ext cx="82094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Utilizar o método de </a:t>
            </a:r>
            <a:r>
              <a:rPr lang="pt-BR" sz="2400" dirty="0" err="1"/>
              <a:t>Otsu</a:t>
            </a:r>
            <a:r>
              <a:rPr lang="pt-BR" sz="2400" dirty="0"/>
              <a:t> como técnica de segmentação de imagens digitais, com a finalidade de segmentar um conjunto de imagens do </a:t>
            </a:r>
            <a:r>
              <a:rPr lang="pt-BR" sz="2400" dirty="0" err="1"/>
              <a:t>Visible</a:t>
            </a:r>
            <a:r>
              <a:rPr lang="pt-BR" sz="2400" dirty="0"/>
              <a:t> </a:t>
            </a:r>
            <a:r>
              <a:rPr lang="pt-BR" sz="2400" dirty="0" err="1"/>
              <a:t>Human</a:t>
            </a:r>
            <a:r>
              <a:rPr lang="pt-BR" sz="2400" dirty="0"/>
              <a:t> Project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Comparar o método de </a:t>
            </a:r>
            <a:r>
              <a:rPr lang="pt-BR" sz="2400" dirty="0" err="1"/>
              <a:t>Otsu</a:t>
            </a:r>
            <a:r>
              <a:rPr lang="pt-BR" sz="2400" dirty="0"/>
              <a:t> com a técnica de quantização de cores em imagens digitais no espaço de cores </a:t>
            </a:r>
            <a:r>
              <a:rPr lang="pt-BR" sz="2400" dirty="0" err="1"/>
              <a:t>Luv</a:t>
            </a:r>
            <a:endParaRPr lang="pt-BR" sz="2400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151D475-F638-4AF1-A9CE-81E5948F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38EF-E5CB-A04B-8617-93868569A6A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163970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4EB66513-DB33-48A5-9F37-1CFDE62333D5}"/>
              </a:ext>
            </a:extLst>
          </p:cNvPr>
          <p:cNvSpPr/>
          <p:nvPr/>
        </p:nvSpPr>
        <p:spPr>
          <a:xfrm>
            <a:off x="0" y="1022"/>
            <a:ext cx="9144000" cy="322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85CD2AE3-5F04-46F8-B468-17EDCF69429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392" y="450820"/>
            <a:ext cx="533479" cy="506805"/>
          </a:xfrm>
          <a:prstGeom prst="rect">
            <a:avLst/>
          </a:prstGeom>
        </p:spPr>
      </p:pic>
      <p:pic>
        <p:nvPicPr>
          <p:cNvPr id="9" name="Picture 1" descr="C:\Users\dmlsilva\Dropbox\uesc_logo2.png">
            <a:extLst>
              <a:ext uri="{FF2B5EF4-FFF2-40B4-BE49-F238E27FC236}">
                <a16:creationId xmlns:a16="http://schemas.microsoft.com/office/drawing/2014/main" id="{901734C2-252C-4042-B331-3B83B9D5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04789" y="453394"/>
            <a:ext cx="422245" cy="558868"/>
          </a:xfrm>
          <a:prstGeom prst="rect">
            <a:avLst/>
          </a:prstGeom>
          <a:noFill/>
        </p:spPr>
      </p:pic>
      <p:sp>
        <p:nvSpPr>
          <p:cNvPr id="16" name="Rectangle 18">
            <a:extLst>
              <a:ext uri="{FF2B5EF4-FFF2-40B4-BE49-F238E27FC236}">
                <a16:creationId xmlns:a16="http://schemas.microsoft.com/office/drawing/2014/main" id="{51FBC7B9-9B7C-4695-B197-3CB79723C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8" name="Espaço Reservado para Número de Slide 17">
            <a:extLst>
              <a:ext uri="{FF2B5EF4-FFF2-40B4-BE49-F238E27FC236}">
                <a16:creationId xmlns:a16="http://schemas.microsoft.com/office/drawing/2014/main" id="{ACF6BECE-1ADF-4AA5-8D01-5372BA13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38EF-E5CB-A04B-8617-93868569A6A4}" type="slidenum">
              <a:rPr lang="pt-BR" smtClean="0"/>
              <a:t>8</a:t>
            </a:fld>
            <a:endParaRPr lang="pt-BR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EE0A856F-5410-43A5-BDFD-DC8450718C8C}"/>
              </a:ext>
            </a:extLst>
          </p:cNvPr>
          <p:cNvSpPr/>
          <p:nvPr/>
        </p:nvSpPr>
        <p:spPr>
          <a:xfrm>
            <a:off x="662871" y="676086"/>
            <a:ext cx="8209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1E5A34"/>
                </a:solidFill>
              </a:rPr>
              <a:t>3. Métodos</a:t>
            </a:r>
            <a:endParaRPr lang="pt-BR" sz="2400" b="1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E448C35F-5552-4393-AFD9-9D71361BA80A}"/>
              </a:ext>
            </a:extLst>
          </p:cNvPr>
          <p:cNvSpPr/>
          <p:nvPr/>
        </p:nvSpPr>
        <p:spPr>
          <a:xfrm>
            <a:off x="508177" y="1630193"/>
            <a:ext cx="82094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Projeto e Implementação da </a:t>
            </a:r>
            <a:r>
              <a:rPr lang="pt-BR" sz="2400" dirty="0" err="1"/>
              <a:t>limiarização</a:t>
            </a:r>
            <a:r>
              <a:rPr lang="pt-BR" sz="2400" dirty="0"/>
              <a:t> de Imagens pelo Método de </a:t>
            </a:r>
            <a:r>
              <a:rPr lang="pt-BR" sz="2400" dirty="0" err="1"/>
              <a:t>Otsu</a:t>
            </a: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Avaliação do método de </a:t>
            </a:r>
            <a:r>
              <a:rPr lang="pt-BR" sz="2400" dirty="0" err="1"/>
              <a:t>Otsu</a:t>
            </a:r>
            <a:r>
              <a:rPr lang="pt-BR" sz="2400" dirty="0"/>
              <a:t>, usando </a:t>
            </a:r>
            <a:r>
              <a:rPr lang="pt-BR" sz="2400" dirty="0" err="1"/>
              <a:t>Mean</a:t>
            </a:r>
            <a:r>
              <a:rPr lang="pt-BR" sz="2400" dirty="0"/>
              <a:t> </a:t>
            </a:r>
            <a:r>
              <a:rPr lang="pt-BR" sz="2400" dirty="0" err="1"/>
              <a:t>Squared</a:t>
            </a:r>
            <a:r>
              <a:rPr lang="pt-BR" sz="2400" dirty="0"/>
              <a:t> </a:t>
            </a:r>
            <a:r>
              <a:rPr lang="pt-BR" sz="2400" dirty="0" err="1"/>
              <a:t>Error</a:t>
            </a:r>
            <a:r>
              <a:rPr lang="pt-BR" sz="2400" dirty="0"/>
              <a:t> (MSE)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84778214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2871" y="676086"/>
            <a:ext cx="8209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1E5A34"/>
                </a:solidFill>
              </a:rPr>
              <a:t>3.1. Método de </a:t>
            </a:r>
            <a:r>
              <a:rPr lang="pt-BR" sz="2400" b="1" dirty="0" err="1">
                <a:solidFill>
                  <a:srgbClr val="1E5A34"/>
                </a:solidFill>
              </a:rPr>
              <a:t>Otsu</a:t>
            </a:r>
            <a:endParaRPr lang="pt-BR" sz="2400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EB66513-DB33-48A5-9F37-1CFDE62333D5}"/>
              </a:ext>
            </a:extLst>
          </p:cNvPr>
          <p:cNvSpPr/>
          <p:nvPr/>
        </p:nvSpPr>
        <p:spPr>
          <a:xfrm>
            <a:off x="0" y="1022"/>
            <a:ext cx="9144000" cy="322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85CD2AE3-5F04-46F8-B468-17EDCF69429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392" y="450820"/>
            <a:ext cx="533479" cy="506805"/>
          </a:xfrm>
          <a:prstGeom prst="rect">
            <a:avLst/>
          </a:prstGeom>
        </p:spPr>
      </p:pic>
      <p:pic>
        <p:nvPicPr>
          <p:cNvPr id="9" name="Picture 1" descr="C:\Users\dmlsilva\Dropbox\uesc_logo2.png">
            <a:extLst>
              <a:ext uri="{FF2B5EF4-FFF2-40B4-BE49-F238E27FC236}">
                <a16:creationId xmlns:a16="http://schemas.microsoft.com/office/drawing/2014/main" id="{901734C2-252C-4042-B331-3B83B9D5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04789" y="453394"/>
            <a:ext cx="422245" cy="558868"/>
          </a:xfrm>
          <a:prstGeom prst="rect">
            <a:avLst/>
          </a:prstGeom>
          <a:noFill/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27459B51-528A-4708-B845-AC96FD7B0EA1}"/>
              </a:ext>
            </a:extLst>
          </p:cNvPr>
          <p:cNvSpPr/>
          <p:nvPr/>
        </p:nvSpPr>
        <p:spPr>
          <a:xfrm>
            <a:off x="508177" y="1630193"/>
            <a:ext cx="82094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51FBC7B9-9B7C-4695-B197-3CB79723C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8" name="Espaço Reservado para Número de Slide 17">
            <a:extLst>
              <a:ext uri="{FF2B5EF4-FFF2-40B4-BE49-F238E27FC236}">
                <a16:creationId xmlns:a16="http://schemas.microsoft.com/office/drawing/2014/main" id="{ACF6BECE-1ADF-4AA5-8D01-5372BA13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38EF-E5CB-A04B-8617-93868569A6A4}" type="slidenum">
              <a:rPr lang="pt-BR" smtClean="0"/>
              <a:t>9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917E653-AC0E-47E8-8B22-9F0A8AB4DB8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442" y="2664571"/>
            <a:ext cx="8209469" cy="234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8317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ant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algn="l">
          <a:defRPr sz="2400" dirty="0" smtClean="0"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1040</Words>
  <Application>Microsoft Office PowerPoint</Application>
  <PresentationFormat>Apresentação na tela (4:3)</PresentationFormat>
  <Paragraphs>299</Paragraphs>
  <Slides>31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Arial</vt:lpstr>
      <vt:lpstr>Book Antiqua</vt:lpstr>
      <vt:lpstr>Calibri</vt:lpstr>
      <vt:lpstr>Cambria Math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Unifesp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Breno Rios</dc:creator>
  <cp:lastModifiedBy>Admin</cp:lastModifiedBy>
  <cp:revision>90</cp:revision>
  <dcterms:created xsi:type="dcterms:W3CDTF">2017-04-26T11:50:38Z</dcterms:created>
  <dcterms:modified xsi:type="dcterms:W3CDTF">2020-10-31T23:56:00Z</dcterms:modified>
</cp:coreProperties>
</file>