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53"/>
  </p:notesMasterIdLst>
  <p:sldIdLst>
    <p:sldId id="315" r:id="rId5"/>
    <p:sldId id="334" r:id="rId6"/>
    <p:sldId id="287" r:id="rId7"/>
    <p:sldId id="344" r:id="rId8"/>
    <p:sldId id="343" r:id="rId9"/>
    <p:sldId id="299" r:id="rId10"/>
    <p:sldId id="300" r:id="rId11"/>
    <p:sldId id="305" r:id="rId12"/>
    <p:sldId id="306" r:id="rId13"/>
    <p:sldId id="316" r:id="rId14"/>
    <p:sldId id="335" r:id="rId15"/>
    <p:sldId id="347" r:id="rId16"/>
    <p:sldId id="289" r:id="rId17"/>
    <p:sldId id="290" r:id="rId18"/>
    <p:sldId id="293" r:id="rId19"/>
    <p:sldId id="294" r:id="rId20"/>
    <p:sldId id="295" r:id="rId21"/>
    <p:sldId id="296" r:id="rId22"/>
    <p:sldId id="345" r:id="rId23"/>
    <p:sldId id="297" r:id="rId24"/>
    <p:sldId id="298" r:id="rId25"/>
    <p:sldId id="331" r:id="rId26"/>
    <p:sldId id="291" r:id="rId27"/>
    <p:sldId id="292" r:id="rId28"/>
    <p:sldId id="346" r:id="rId29"/>
    <p:sldId id="337" r:id="rId30"/>
    <p:sldId id="338" r:id="rId31"/>
    <p:sldId id="303" r:id="rId32"/>
    <p:sldId id="304" r:id="rId33"/>
    <p:sldId id="301" r:id="rId34"/>
    <p:sldId id="302" r:id="rId35"/>
    <p:sldId id="307" r:id="rId36"/>
    <p:sldId id="308" r:id="rId37"/>
    <p:sldId id="339" r:id="rId38"/>
    <p:sldId id="340" r:id="rId39"/>
    <p:sldId id="341" r:id="rId40"/>
    <p:sldId id="342" r:id="rId41"/>
    <p:sldId id="317" r:id="rId42"/>
    <p:sldId id="326" r:id="rId43"/>
    <p:sldId id="329" r:id="rId44"/>
    <p:sldId id="332" r:id="rId45"/>
    <p:sldId id="333" r:id="rId46"/>
    <p:sldId id="309" r:id="rId47"/>
    <p:sldId id="310" r:id="rId48"/>
    <p:sldId id="311" r:id="rId49"/>
    <p:sldId id="312" r:id="rId50"/>
    <p:sldId id="313" r:id="rId51"/>
    <p:sldId id="314" r:id="rId52"/>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15"/>
          </p14:sldIdLst>
        </p14:section>
        <p14:section name="Table of Contents" id="{E980115F-1452-49D8-B6A6-ADE33C01A533}">
          <p14:sldIdLst>
            <p14:sldId id="334"/>
          </p14:sldIdLst>
        </p14:section>
        <p14:section name="Compute" id="{A6ADF34F-A91E-4E6D-89B0-287F660BC116}">
          <p14:sldIdLst>
            <p14:sldId id="287"/>
            <p14:sldId id="344"/>
            <p14:sldId id="343"/>
          </p14:sldIdLst>
        </p14:section>
        <p14:section name="Storage" id="{80D2130B-709D-44AE-9B74-F35645BB14F3}">
          <p14:sldIdLst>
            <p14:sldId id="299"/>
            <p14:sldId id="300"/>
          </p14:sldIdLst>
        </p14:section>
        <p14:section name="Database" id="{2D75F611-5390-4740-89BB-DF846DD6FD2F}">
          <p14:sldIdLst>
            <p14:sldId id="305"/>
            <p14:sldId id="306"/>
            <p14:sldId id="316"/>
          </p14:sldIdLst>
        </p14:section>
        <p14:section name="Migration" id="{C8979F66-D7C1-475C-93B0-7986D8DD112A}">
          <p14:sldIdLst>
            <p14:sldId id="335"/>
            <p14:sldId id="347"/>
          </p14:sldIdLst>
        </p14:section>
        <p14:section name="Networking &amp; Content Delivery" id="{E8B780DF-48AB-45D1-A032-B49B3B12619D}">
          <p14:sldIdLst>
            <p14:sldId id="289"/>
            <p14:sldId id="290"/>
          </p14:sldIdLst>
        </p14:section>
        <p14:section name="Developer Tools" id="{110A1199-175E-42AA-9A66-E6A03CEA0691}">
          <p14:sldIdLst>
            <p14:sldId id="293"/>
            <p14:sldId id="294"/>
          </p14:sldIdLst>
        </p14:section>
        <p14:section name="Management Tools" id="{2EEC2EC3-AC51-4D15-BCB2-0D68E5430DD0}">
          <p14:sldIdLst>
            <p14:sldId id="295"/>
            <p14:sldId id="296"/>
            <p14:sldId id="345"/>
          </p14:sldIdLst>
        </p14:section>
        <p14:section name="Security, Identity &amp; Compliance" id="{8E5A1069-3DDB-4261-BBC9-39C0D31A6932}">
          <p14:sldIdLst>
            <p14:sldId id="297"/>
            <p14:sldId id="298"/>
            <p14:sldId id="331"/>
          </p14:sldIdLst>
        </p14:section>
        <p14:section name="Analytics" id="{0FAE4EA2-1B06-4DA6-AD77-148B341CC283}">
          <p14:sldIdLst>
            <p14:sldId id="291"/>
            <p14:sldId id="292"/>
            <p14:sldId id="346"/>
          </p14:sldIdLst>
        </p14:section>
        <p14:section name="Artificial Intelligence" id="{3E2F8DCB-8F70-4D33-B957-52DD48C3DF7E}">
          <p14:sldIdLst>
            <p14:sldId id="337"/>
            <p14:sldId id="338"/>
          </p14:sldIdLst>
        </p14:section>
        <p14:section name="Mobile Services" id="{FFE088EE-BFFD-45F3-827C-010318F79020}">
          <p14:sldIdLst>
            <p14:sldId id="303"/>
            <p14:sldId id="304"/>
          </p14:sldIdLst>
        </p14:section>
        <p14:section name="Application Services" id="{01711879-0E5D-43EA-BAD4-A2C24629A1D6}">
          <p14:sldIdLst>
            <p14:sldId id="301"/>
            <p14:sldId id="302"/>
          </p14:sldIdLst>
        </p14:section>
        <p14:section name="Messaging" id="{7EBB26A3-AE9A-4489-B8E4-A1FDF051FDC4}">
          <p14:sldIdLst>
            <p14:sldId id="307"/>
            <p14:sldId id="308"/>
          </p14:sldIdLst>
        </p14:section>
        <p14:section name="Business Productivity" id="{11A30BAC-6A94-4C32-AEF7-4DAF2EA31066}">
          <p14:sldIdLst>
            <p14:sldId id="339"/>
            <p14:sldId id="340"/>
          </p14:sldIdLst>
        </p14:section>
        <p14:section name="Desktop &amp; App Streaming" id="{C8981F1A-0047-4E1A-B901-018765D2CBDA}">
          <p14:sldIdLst>
            <p14:sldId id="341"/>
            <p14:sldId id="34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ldId id="312"/>
            <p14:sldId id="313"/>
          </p14:sldIdLst>
        </p14:section>
        <p14:section name="Example" id="{9B265C79-9AA5-4393-9BEF-8FFE4E7A2AA7}">
          <p14:sldIdLst>
            <p14:sldId id="314"/>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3" autoAdjust="0"/>
    <p:restoredTop sz="94918" autoAdjust="0"/>
  </p:normalViewPr>
  <p:slideViewPr>
    <p:cSldViewPr snapToGrid="0" showGuides="1">
      <p:cViewPr varScale="1">
        <p:scale>
          <a:sx n="79" d="100"/>
          <a:sy n="79" d="100"/>
        </p:scale>
        <p:origin x="90" y="119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4/4/2017</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43</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46</a:t>
            </a:fld>
            <a:endParaRPr lang="en-US" dirty="0"/>
          </a:p>
        </p:txBody>
      </p:sp>
    </p:spTree>
    <p:extLst>
      <p:ext uri="{BB962C8B-B14F-4D97-AF65-F5344CB8AC3E}">
        <p14:creationId xmlns:p14="http://schemas.microsoft.com/office/powerpoint/2010/main" val="414648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48</a:t>
            </a:fld>
            <a:endParaRPr lang="en-US" dirty="0"/>
          </a:p>
        </p:txBody>
      </p:sp>
    </p:spTree>
    <p:extLst>
      <p:ext uri="{BB962C8B-B14F-4D97-AF65-F5344CB8AC3E}">
        <p14:creationId xmlns:p14="http://schemas.microsoft.com/office/powerpoint/2010/main" val="409918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4120783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272366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291646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930345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127931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1842292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accent6">
                    <a:lumMod val="60000"/>
                    <a:lumOff val="40000"/>
                  </a:schemeClr>
                </a:solidFill>
              </a:rPr>
              <a:t>© 2015, Amazon Web Services, Inc. or its Affiliates. All rights reserved.</a:t>
            </a:r>
            <a:endParaRPr lang="en-US" sz="700" dirty="0">
              <a:solidFill>
                <a:schemeClr val="accent6">
                  <a:lumMod val="60000"/>
                  <a:lumOff val="40000"/>
                </a:schemeClr>
              </a:solidFill>
            </a:endParaRP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aws.amazon.com/architecture/icons/"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94.png"/><Relationship Id="rId2" Type="http://schemas.openxmlformats.org/officeDocument/2006/relationships/image" Target="../media/image53.png"/><Relationship Id="rId1" Type="http://schemas.openxmlformats.org/officeDocument/2006/relationships/slideLayout" Target="../slideLayouts/slideLayout10.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5.png"/><Relationship Id="rId21" Type="http://schemas.openxmlformats.org/officeDocument/2006/relationships/image" Target="../media/image98.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102.png"/><Relationship Id="rId2" Type="http://schemas.openxmlformats.org/officeDocument/2006/relationships/notesSlide" Target="../notesSlides/notesSlide5.xml"/><Relationship Id="rId16" Type="http://schemas.openxmlformats.org/officeDocument/2006/relationships/image" Target="../media/image42.png"/><Relationship Id="rId20" Type="http://schemas.openxmlformats.org/officeDocument/2006/relationships/image" Target="../media/image97.png"/><Relationship Id="rId1" Type="http://schemas.openxmlformats.org/officeDocument/2006/relationships/slideLayout" Target="../slideLayouts/slideLayout10.xml"/><Relationship Id="rId6" Type="http://schemas.openxmlformats.org/officeDocument/2006/relationships/image" Target="../media/image95.png"/><Relationship Id="rId11" Type="http://schemas.openxmlformats.org/officeDocument/2006/relationships/image" Target="../media/image37.png"/><Relationship Id="rId24" Type="http://schemas.openxmlformats.org/officeDocument/2006/relationships/image" Target="../media/image101.png"/><Relationship Id="rId5" Type="http://schemas.openxmlformats.org/officeDocument/2006/relationships/image" Target="../media/image27.png"/><Relationship Id="rId15" Type="http://schemas.openxmlformats.org/officeDocument/2006/relationships/image" Target="../media/image41.png"/><Relationship Id="rId23" Type="http://schemas.openxmlformats.org/officeDocument/2006/relationships/image" Target="../media/image100.png"/><Relationship Id="rId10" Type="http://schemas.openxmlformats.org/officeDocument/2006/relationships/image" Target="../media/image36.png"/><Relationship Id="rId19" Type="http://schemas.openxmlformats.org/officeDocument/2006/relationships/image" Target="../media/image96.png"/><Relationship Id="rId4" Type="http://schemas.openxmlformats.org/officeDocument/2006/relationships/image" Target="../media/image26.png"/><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9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10.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9.png"/><Relationship Id="rId18" Type="http://schemas.openxmlformats.org/officeDocument/2006/relationships/image" Target="../media/image124.png"/><Relationship Id="rId3" Type="http://schemas.openxmlformats.org/officeDocument/2006/relationships/image" Target="../media/image109.png"/><Relationship Id="rId21" Type="http://schemas.openxmlformats.org/officeDocument/2006/relationships/image" Target="../media/image127.png"/><Relationship Id="rId7" Type="http://schemas.openxmlformats.org/officeDocument/2006/relationships/image" Target="../media/image113.png"/><Relationship Id="rId12" Type="http://schemas.openxmlformats.org/officeDocument/2006/relationships/image" Target="../media/image118.png"/><Relationship Id="rId17" Type="http://schemas.openxmlformats.org/officeDocument/2006/relationships/image" Target="../media/image123.png"/><Relationship Id="rId2" Type="http://schemas.openxmlformats.org/officeDocument/2006/relationships/image" Target="../media/image108.png"/><Relationship Id="rId16" Type="http://schemas.openxmlformats.org/officeDocument/2006/relationships/image" Target="../media/image122.png"/><Relationship Id="rId20" Type="http://schemas.openxmlformats.org/officeDocument/2006/relationships/image" Target="../media/image126.png"/><Relationship Id="rId1" Type="http://schemas.openxmlformats.org/officeDocument/2006/relationships/slideLayout" Target="../slideLayouts/slideLayout10.xml"/><Relationship Id="rId6" Type="http://schemas.openxmlformats.org/officeDocument/2006/relationships/image" Target="../media/image112.png"/><Relationship Id="rId11" Type="http://schemas.openxmlformats.org/officeDocument/2006/relationships/image" Target="../media/image117.png"/><Relationship Id="rId5" Type="http://schemas.openxmlformats.org/officeDocument/2006/relationships/image" Target="../media/image111.png"/><Relationship Id="rId15" Type="http://schemas.openxmlformats.org/officeDocument/2006/relationships/image" Target="../media/image121.png"/><Relationship Id="rId10" Type="http://schemas.openxmlformats.org/officeDocument/2006/relationships/image" Target="../media/image116.png"/><Relationship Id="rId19" Type="http://schemas.openxmlformats.org/officeDocument/2006/relationships/image" Target="../media/image125.png"/><Relationship Id="rId4" Type="http://schemas.openxmlformats.org/officeDocument/2006/relationships/image" Target="../media/image110.png"/><Relationship Id="rId9" Type="http://schemas.openxmlformats.org/officeDocument/2006/relationships/image" Target="../media/image115.png"/><Relationship Id="rId14" Type="http://schemas.openxmlformats.org/officeDocument/2006/relationships/image" Target="../media/image120.png"/><Relationship Id="rId22" Type="http://schemas.openxmlformats.org/officeDocument/2006/relationships/image" Target="../media/image128.png"/></Relationships>
</file>

<file path=ppt/slides/_rels/slide19.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image" Target="../media/image129.png"/><Relationship Id="rId1" Type="http://schemas.openxmlformats.org/officeDocument/2006/relationships/slideLayout" Target="../slideLayouts/slideLayout10.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2.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12.xml"/><Relationship Id="rId18" Type="http://schemas.openxmlformats.org/officeDocument/2006/relationships/slide" Target="slide37.xml"/><Relationship Id="rId3" Type="http://schemas.openxmlformats.org/officeDocument/2006/relationships/slide" Target="slide4.xml"/><Relationship Id="rId21" Type="http://schemas.openxmlformats.org/officeDocument/2006/relationships/slide" Target="slide43.xml"/><Relationship Id="rId7" Type="http://schemas.openxmlformats.org/officeDocument/2006/relationships/slide" Target="slide18.xml"/><Relationship Id="rId12" Type="http://schemas.openxmlformats.org/officeDocument/2006/relationships/slide" Target="slide14.xml"/><Relationship Id="rId17" Type="http://schemas.openxmlformats.org/officeDocument/2006/relationships/slide" Target="slide31.xml"/><Relationship Id="rId2" Type="http://schemas.openxmlformats.org/officeDocument/2006/relationships/notesSlide" Target="../notesSlides/notesSlide2.xml"/><Relationship Id="rId16" Type="http://schemas.openxmlformats.org/officeDocument/2006/relationships/slide" Target="slide29.xml"/><Relationship Id="rId20" Type="http://schemas.openxmlformats.org/officeDocument/2006/relationships/slide" Target="slide42.xml"/><Relationship Id="rId1" Type="http://schemas.openxmlformats.org/officeDocument/2006/relationships/slideLayout" Target="../slideLayouts/slideLayout10.xml"/><Relationship Id="rId6" Type="http://schemas.openxmlformats.org/officeDocument/2006/relationships/slide" Target="slide48.xml"/><Relationship Id="rId11" Type="http://schemas.openxmlformats.org/officeDocument/2006/relationships/slide" Target="slide33.xml"/><Relationship Id="rId24" Type="http://schemas.openxmlformats.org/officeDocument/2006/relationships/slide" Target="slide44.xml"/><Relationship Id="rId5" Type="http://schemas.openxmlformats.org/officeDocument/2006/relationships/slide" Target="slide9.xml"/><Relationship Id="rId15" Type="http://schemas.openxmlformats.org/officeDocument/2006/relationships/slide" Target="slide27.xml"/><Relationship Id="rId23" Type="http://schemas.openxmlformats.org/officeDocument/2006/relationships/slide" Target="slide7.xml"/><Relationship Id="rId10" Type="http://schemas.openxmlformats.org/officeDocument/2006/relationships/slide" Target="slide16.xml"/><Relationship Id="rId19" Type="http://schemas.openxmlformats.org/officeDocument/2006/relationships/slide" Target="slide39.xml"/><Relationship Id="rId4" Type="http://schemas.openxmlformats.org/officeDocument/2006/relationships/slide" Target="slide24.xml"/><Relationship Id="rId9" Type="http://schemas.openxmlformats.org/officeDocument/2006/relationships/slide" Target="slide46.xml"/><Relationship Id="rId14" Type="http://schemas.openxmlformats.org/officeDocument/2006/relationships/slide" Target="slide21.xml"/><Relationship Id="rId22" Type="http://schemas.openxmlformats.org/officeDocument/2006/relationships/slide" Target="slide4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42.png"/><Relationship Id="rId13" Type="http://schemas.openxmlformats.org/officeDocument/2006/relationships/image" Target="../media/image147.png"/><Relationship Id="rId18" Type="http://schemas.openxmlformats.org/officeDocument/2006/relationships/image" Target="../media/image152.png"/><Relationship Id="rId3" Type="http://schemas.openxmlformats.org/officeDocument/2006/relationships/image" Target="../media/image137.png"/><Relationship Id="rId7" Type="http://schemas.openxmlformats.org/officeDocument/2006/relationships/image" Target="../media/image141.png"/><Relationship Id="rId12" Type="http://schemas.openxmlformats.org/officeDocument/2006/relationships/image" Target="../media/image146.png"/><Relationship Id="rId17" Type="http://schemas.openxmlformats.org/officeDocument/2006/relationships/image" Target="../media/image151.png"/><Relationship Id="rId2" Type="http://schemas.openxmlformats.org/officeDocument/2006/relationships/image" Target="../media/image136.png"/><Relationship Id="rId16" Type="http://schemas.openxmlformats.org/officeDocument/2006/relationships/image" Target="../media/image150.png"/><Relationship Id="rId1" Type="http://schemas.openxmlformats.org/officeDocument/2006/relationships/slideLayout" Target="../slideLayouts/slideLayout10.xml"/><Relationship Id="rId6" Type="http://schemas.openxmlformats.org/officeDocument/2006/relationships/image" Target="../media/image140.png"/><Relationship Id="rId11" Type="http://schemas.openxmlformats.org/officeDocument/2006/relationships/image" Target="../media/image145.png"/><Relationship Id="rId5" Type="http://schemas.openxmlformats.org/officeDocument/2006/relationships/image" Target="../media/image139.png"/><Relationship Id="rId15" Type="http://schemas.openxmlformats.org/officeDocument/2006/relationships/image" Target="../media/image149.png"/><Relationship Id="rId10" Type="http://schemas.openxmlformats.org/officeDocument/2006/relationships/image" Target="../media/image144.png"/><Relationship Id="rId19" Type="http://schemas.openxmlformats.org/officeDocument/2006/relationships/image" Target="../media/image153.png"/><Relationship Id="rId4" Type="http://schemas.openxmlformats.org/officeDocument/2006/relationships/image" Target="../media/image138.png"/><Relationship Id="rId9" Type="http://schemas.openxmlformats.org/officeDocument/2006/relationships/image" Target="../media/image143.png"/><Relationship Id="rId14" Type="http://schemas.openxmlformats.org/officeDocument/2006/relationships/image" Target="../media/image148.png"/></Relationships>
</file>

<file path=ppt/slides/_rels/slide22.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10.xml"/><Relationship Id="rId6" Type="http://schemas.openxmlformats.org/officeDocument/2006/relationships/image" Target="../media/image158.png"/><Relationship Id="rId5" Type="http://schemas.openxmlformats.org/officeDocument/2006/relationships/image" Target="../media/image157.png"/><Relationship Id="rId4" Type="http://schemas.openxmlformats.org/officeDocument/2006/relationships/image" Target="../media/image15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163.png"/><Relationship Id="rId13" Type="http://schemas.openxmlformats.org/officeDocument/2006/relationships/image" Target="../media/image168.png"/><Relationship Id="rId18" Type="http://schemas.openxmlformats.org/officeDocument/2006/relationships/image" Target="../media/image173.png"/><Relationship Id="rId3" Type="http://schemas.openxmlformats.org/officeDocument/2006/relationships/image" Target="../media/image159.png"/><Relationship Id="rId21" Type="http://schemas.openxmlformats.org/officeDocument/2006/relationships/image" Target="../media/image77.png"/><Relationship Id="rId7" Type="http://schemas.openxmlformats.org/officeDocument/2006/relationships/image" Target="../media/image162.png"/><Relationship Id="rId12" Type="http://schemas.openxmlformats.org/officeDocument/2006/relationships/image" Target="../media/image167.png"/><Relationship Id="rId17" Type="http://schemas.openxmlformats.org/officeDocument/2006/relationships/image" Target="../media/image172.png"/><Relationship Id="rId2" Type="http://schemas.openxmlformats.org/officeDocument/2006/relationships/notesSlide" Target="../notesSlides/notesSlide6.xml"/><Relationship Id="rId16" Type="http://schemas.openxmlformats.org/officeDocument/2006/relationships/image" Target="../media/image171.png"/><Relationship Id="rId20" Type="http://schemas.openxmlformats.org/officeDocument/2006/relationships/image" Target="../media/image175.png"/><Relationship Id="rId1" Type="http://schemas.openxmlformats.org/officeDocument/2006/relationships/slideLayout" Target="../slideLayouts/slideLayout10.xml"/><Relationship Id="rId6" Type="http://schemas.openxmlformats.org/officeDocument/2006/relationships/image" Target="../media/image161.png"/><Relationship Id="rId11" Type="http://schemas.openxmlformats.org/officeDocument/2006/relationships/image" Target="../media/image166.png"/><Relationship Id="rId5" Type="http://schemas.openxmlformats.org/officeDocument/2006/relationships/image" Target="../media/image160.png"/><Relationship Id="rId15" Type="http://schemas.openxmlformats.org/officeDocument/2006/relationships/image" Target="../media/image170.png"/><Relationship Id="rId10" Type="http://schemas.openxmlformats.org/officeDocument/2006/relationships/image" Target="../media/image165.png"/><Relationship Id="rId19" Type="http://schemas.openxmlformats.org/officeDocument/2006/relationships/image" Target="../media/image174.png"/><Relationship Id="rId4" Type="http://schemas.openxmlformats.org/officeDocument/2006/relationships/image" Target="../media/image3.png"/><Relationship Id="rId9" Type="http://schemas.openxmlformats.org/officeDocument/2006/relationships/image" Target="../media/image164.png"/><Relationship Id="rId14" Type="http://schemas.openxmlformats.org/officeDocument/2006/relationships/image" Target="../media/image169.png"/><Relationship Id="rId22" Type="http://schemas.openxmlformats.org/officeDocument/2006/relationships/image" Target="../media/image85.png"/></Relationships>
</file>

<file path=ppt/slides/_rels/slide25.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0.xml"/><Relationship Id="rId5" Type="http://schemas.openxmlformats.org/officeDocument/2006/relationships/image" Target="../media/image180.png"/><Relationship Id="rId4" Type="http://schemas.openxmlformats.org/officeDocument/2006/relationships/image" Target="../media/image17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186.png"/><Relationship Id="rId3" Type="http://schemas.openxmlformats.org/officeDocument/2006/relationships/image" Target="../media/image181.png"/><Relationship Id="rId7" Type="http://schemas.openxmlformats.org/officeDocument/2006/relationships/image" Target="../media/image185.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84.png"/><Relationship Id="rId5" Type="http://schemas.openxmlformats.org/officeDocument/2006/relationships/image" Target="../media/image183.png"/><Relationship Id="rId4" Type="http://schemas.openxmlformats.org/officeDocument/2006/relationships/image" Target="../media/image18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191.png"/><Relationship Id="rId3" Type="http://schemas.openxmlformats.org/officeDocument/2006/relationships/image" Target="../media/image185.png"/><Relationship Id="rId7" Type="http://schemas.openxmlformats.org/officeDocument/2006/relationships/image" Target="../media/image190.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89.png"/><Relationship Id="rId5" Type="http://schemas.openxmlformats.org/officeDocument/2006/relationships/image" Target="../media/image188.png"/><Relationship Id="rId4" Type="http://schemas.openxmlformats.org/officeDocument/2006/relationships/image" Target="../media/image187.png"/><Relationship Id="rId9" Type="http://schemas.openxmlformats.org/officeDocument/2006/relationships/image" Target="../media/image19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199.png"/><Relationship Id="rId3" Type="http://schemas.openxmlformats.org/officeDocument/2006/relationships/image" Target="../media/image194.png"/><Relationship Id="rId7" Type="http://schemas.openxmlformats.org/officeDocument/2006/relationships/image" Target="../media/image198.png"/><Relationship Id="rId2" Type="http://schemas.openxmlformats.org/officeDocument/2006/relationships/image" Target="../media/image193.png"/><Relationship Id="rId1" Type="http://schemas.openxmlformats.org/officeDocument/2006/relationships/slideLayout" Target="../slideLayouts/slideLayout10.xml"/><Relationship Id="rId6" Type="http://schemas.openxmlformats.org/officeDocument/2006/relationships/image" Target="../media/image197.png"/><Relationship Id="rId11" Type="http://schemas.openxmlformats.org/officeDocument/2006/relationships/image" Target="../media/image186.png"/><Relationship Id="rId5" Type="http://schemas.openxmlformats.org/officeDocument/2006/relationships/image" Target="../media/image196.png"/><Relationship Id="rId10" Type="http://schemas.openxmlformats.org/officeDocument/2006/relationships/image" Target="../media/image201.png"/><Relationship Id="rId4" Type="http://schemas.openxmlformats.org/officeDocument/2006/relationships/image" Target="../media/image195.png"/><Relationship Id="rId9" Type="http://schemas.openxmlformats.org/officeDocument/2006/relationships/image" Target="../media/image20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image" Target="../media/image202.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image" Target="../media/image204.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211.png"/><Relationship Id="rId13" Type="http://schemas.openxmlformats.org/officeDocument/2006/relationships/image" Target="../media/image216.png"/><Relationship Id="rId18" Type="http://schemas.openxmlformats.org/officeDocument/2006/relationships/image" Target="../media/image221.png"/><Relationship Id="rId3" Type="http://schemas.openxmlformats.org/officeDocument/2006/relationships/image" Target="../media/image206.png"/><Relationship Id="rId7" Type="http://schemas.openxmlformats.org/officeDocument/2006/relationships/image" Target="../media/image210.png"/><Relationship Id="rId12" Type="http://schemas.openxmlformats.org/officeDocument/2006/relationships/image" Target="../media/image215.png"/><Relationship Id="rId17" Type="http://schemas.openxmlformats.org/officeDocument/2006/relationships/image" Target="../media/image220.png"/><Relationship Id="rId2" Type="http://schemas.openxmlformats.org/officeDocument/2006/relationships/notesSlide" Target="../notesSlides/notesSlide9.xml"/><Relationship Id="rId16" Type="http://schemas.openxmlformats.org/officeDocument/2006/relationships/image" Target="../media/image219.png"/><Relationship Id="rId20" Type="http://schemas.openxmlformats.org/officeDocument/2006/relationships/image" Target="../media/image223.png"/><Relationship Id="rId1" Type="http://schemas.openxmlformats.org/officeDocument/2006/relationships/slideLayout" Target="../slideLayouts/slideLayout10.xml"/><Relationship Id="rId6" Type="http://schemas.openxmlformats.org/officeDocument/2006/relationships/image" Target="../media/image209.png"/><Relationship Id="rId11" Type="http://schemas.openxmlformats.org/officeDocument/2006/relationships/image" Target="../media/image214.png"/><Relationship Id="rId5" Type="http://schemas.openxmlformats.org/officeDocument/2006/relationships/image" Target="../media/image208.png"/><Relationship Id="rId15" Type="http://schemas.openxmlformats.org/officeDocument/2006/relationships/image" Target="../media/image218.png"/><Relationship Id="rId10" Type="http://schemas.openxmlformats.org/officeDocument/2006/relationships/image" Target="../media/image213.png"/><Relationship Id="rId19" Type="http://schemas.openxmlformats.org/officeDocument/2006/relationships/image" Target="../media/image222.png"/><Relationship Id="rId4" Type="http://schemas.openxmlformats.org/officeDocument/2006/relationships/image" Target="../media/image207.png"/><Relationship Id="rId9" Type="http://schemas.openxmlformats.org/officeDocument/2006/relationships/image" Target="../media/image212.png"/><Relationship Id="rId14" Type="http://schemas.openxmlformats.org/officeDocument/2006/relationships/image" Target="../media/image21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7.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10.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5.png"/><Relationship Id="rId14" Type="http://schemas.openxmlformats.org/officeDocument/2006/relationships/image" Target="../media/image18.png"/></Relationships>
</file>

<file path=ppt/slides/_rels/slide40.xml.rels><?xml version="1.0" encoding="UTF-8" standalone="yes"?>
<Relationships xmlns="http://schemas.openxmlformats.org/package/2006/relationships"><Relationship Id="rId8" Type="http://schemas.openxmlformats.org/officeDocument/2006/relationships/image" Target="../media/image229.png"/><Relationship Id="rId13" Type="http://schemas.openxmlformats.org/officeDocument/2006/relationships/image" Target="../media/image234.png"/><Relationship Id="rId18" Type="http://schemas.openxmlformats.org/officeDocument/2006/relationships/image" Target="../media/image239.png"/><Relationship Id="rId26" Type="http://schemas.openxmlformats.org/officeDocument/2006/relationships/image" Target="../media/image247.png"/><Relationship Id="rId3" Type="http://schemas.openxmlformats.org/officeDocument/2006/relationships/image" Target="../media/image224.png"/><Relationship Id="rId21" Type="http://schemas.openxmlformats.org/officeDocument/2006/relationships/image" Target="../media/image242.png"/><Relationship Id="rId7" Type="http://schemas.openxmlformats.org/officeDocument/2006/relationships/image" Target="../media/image228.png"/><Relationship Id="rId12" Type="http://schemas.openxmlformats.org/officeDocument/2006/relationships/image" Target="../media/image233.png"/><Relationship Id="rId17" Type="http://schemas.openxmlformats.org/officeDocument/2006/relationships/image" Target="../media/image238.png"/><Relationship Id="rId25" Type="http://schemas.openxmlformats.org/officeDocument/2006/relationships/image" Target="../media/image246.png"/><Relationship Id="rId2" Type="http://schemas.openxmlformats.org/officeDocument/2006/relationships/image" Target="../media/image206.png"/><Relationship Id="rId16" Type="http://schemas.openxmlformats.org/officeDocument/2006/relationships/image" Target="../media/image237.png"/><Relationship Id="rId20" Type="http://schemas.openxmlformats.org/officeDocument/2006/relationships/image" Target="../media/image241.png"/><Relationship Id="rId1" Type="http://schemas.openxmlformats.org/officeDocument/2006/relationships/slideLayout" Target="../slideLayouts/slideLayout10.xml"/><Relationship Id="rId6" Type="http://schemas.openxmlformats.org/officeDocument/2006/relationships/image" Target="../media/image227.png"/><Relationship Id="rId11" Type="http://schemas.openxmlformats.org/officeDocument/2006/relationships/image" Target="../media/image232.png"/><Relationship Id="rId24" Type="http://schemas.openxmlformats.org/officeDocument/2006/relationships/image" Target="../media/image245.png"/><Relationship Id="rId5" Type="http://schemas.openxmlformats.org/officeDocument/2006/relationships/image" Target="../media/image226.png"/><Relationship Id="rId15" Type="http://schemas.openxmlformats.org/officeDocument/2006/relationships/image" Target="../media/image236.png"/><Relationship Id="rId23" Type="http://schemas.openxmlformats.org/officeDocument/2006/relationships/image" Target="../media/image244.png"/><Relationship Id="rId10" Type="http://schemas.openxmlformats.org/officeDocument/2006/relationships/image" Target="../media/image231.png"/><Relationship Id="rId19" Type="http://schemas.openxmlformats.org/officeDocument/2006/relationships/image" Target="../media/image240.png"/><Relationship Id="rId4" Type="http://schemas.openxmlformats.org/officeDocument/2006/relationships/image" Target="../media/image225.png"/><Relationship Id="rId9" Type="http://schemas.openxmlformats.org/officeDocument/2006/relationships/image" Target="../media/image230.png"/><Relationship Id="rId14" Type="http://schemas.openxmlformats.org/officeDocument/2006/relationships/image" Target="../media/image235.png"/><Relationship Id="rId22" Type="http://schemas.openxmlformats.org/officeDocument/2006/relationships/image" Target="../media/image243.png"/><Relationship Id="rId27" Type="http://schemas.openxmlformats.org/officeDocument/2006/relationships/image" Target="../media/image24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49.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8" Type="http://schemas.openxmlformats.org/officeDocument/2006/relationships/image" Target="../media/image255.png"/><Relationship Id="rId13" Type="http://schemas.openxmlformats.org/officeDocument/2006/relationships/image" Target="../media/image260.png"/><Relationship Id="rId18" Type="http://schemas.openxmlformats.org/officeDocument/2006/relationships/image" Target="../media/image264.png"/><Relationship Id="rId3" Type="http://schemas.openxmlformats.org/officeDocument/2006/relationships/image" Target="../media/image250.png"/><Relationship Id="rId21" Type="http://schemas.openxmlformats.org/officeDocument/2006/relationships/image" Target="../media/image267.png"/><Relationship Id="rId7" Type="http://schemas.openxmlformats.org/officeDocument/2006/relationships/image" Target="../media/image254.png"/><Relationship Id="rId12" Type="http://schemas.openxmlformats.org/officeDocument/2006/relationships/image" Target="../media/image259.png"/><Relationship Id="rId17" Type="http://schemas.openxmlformats.org/officeDocument/2006/relationships/image" Target="../media/image263.png"/><Relationship Id="rId2" Type="http://schemas.openxmlformats.org/officeDocument/2006/relationships/notesSlide" Target="../notesSlides/notesSlide10.xml"/><Relationship Id="rId16" Type="http://schemas.openxmlformats.org/officeDocument/2006/relationships/image" Target="../media/image4.png"/><Relationship Id="rId20" Type="http://schemas.openxmlformats.org/officeDocument/2006/relationships/image" Target="../media/image266.png"/><Relationship Id="rId1" Type="http://schemas.openxmlformats.org/officeDocument/2006/relationships/slideLayout" Target="../slideLayouts/slideLayout10.xml"/><Relationship Id="rId6" Type="http://schemas.openxmlformats.org/officeDocument/2006/relationships/image" Target="../media/image253.png"/><Relationship Id="rId11" Type="http://schemas.openxmlformats.org/officeDocument/2006/relationships/image" Target="../media/image258.png"/><Relationship Id="rId5" Type="http://schemas.openxmlformats.org/officeDocument/2006/relationships/image" Target="../media/image252.png"/><Relationship Id="rId15" Type="http://schemas.openxmlformats.org/officeDocument/2006/relationships/image" Target="../media/image262.png"/><Relationship Id="rId10" Type="http://schemas.openxmlformats.org/officeDocument/2006/relationships/image" Target="../media/image257.png"/><Relationship Id="rId19" Type="http://schemas.openxmlformats.org/officeDocument/2006/relationships/image" Target="../media/image265.png"/><Relationship Id="rId4" Type="http://schemas.openxmlformats.org/officeDocument/2006/relationships/image" Target="../media/image251.png"/><Relationship Id="rId9" Type="http://schemas.openxmlformats.org/officeDocument/2006/relationships/image" Target="../media/image256.png"/><Relationship Id="rId14" Type="http://schemas.openxmlformats.org/officeDocument/2006/relationships/image" Target="../media/image261.png"/><Relationship Id="rId22" Type="http://schemas.openxmlformats.org/officeDocument/2006/relationships/image" Target="../media/image268.png"/></Relationships>
</file>

<file path=ppt/slides/_rels/slide44.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9.png"/><Relationship Id="rId1" Type="http://schemas.openxmlformats.org/officeDocument/2006/relationships/slideLayout" Target="../slideLayouts/slideLayout10.xml"/><Relationship Id="rId6" Type="http://schemas.openxmlformats.org/officeDocument/2006/relationships/image" Target="../media/image273.png"/><Relationship Id="rId5" Type="http://schemas.openxmlformats.org/officeDocument/2006/relationships/image" Target="../media/image272.png"/><Relationship Id="rId4" Type="http://schemas.openxmlformats.org/officeDocument/2006/relationships/image" Target="../media/image271.png"/></Relationships>
</file>

<file path=ppt/slides/_rels/slide45.xml.rels><?xml version="1.0" encoding="UTF-8" standalone="yes"?>
<Relationships xmlns="http://schemas.openxmlformats.org/package/2006/relationships"><Relationship Id="rId8" Type="http://schemas.openxmlformats.org/officeDocument/2006/relationships/image" Target="../media/image280.png"/><Relationship Id="rId13" Type="http://schemas.openxmlformats.org/officeDocument/2006/relationships/image" Target="../media/image285.png"/><Relationship Id="rId3" Type="http://schemas.openxmlformats.org/officeDocument/2006/relationships/image" Target="../media/image275.png"/><Relationship Id="rId7" Type="http://schemas.openxmlformats.org/officeDocument/2006/relationships/image" Target="../media/image279.png"/><Relationship Id="rId12" Type="http://schemas.openxmlformats.org/officeDocument/2006/relationships/image" Target="../media/image284.png"/><Relationship Id="rId2" Type="http://schemas.openxmlformats.org/officeDocument/2006/relationships/image" Target="../media/image274.png"/><Relationship Id="rId1" Type="http://schemas.openxmlformats.org/officeDocument/2006/relationships/slideLayout" Target="../slideLayouts/slideLayout10.xml"/><Relationship Id="rId6" Type="http://schemas.openxmlformats.org/officeDocument/2006/relationships/image" Target="../media/image278.png"/><Relationship Id="rId11" Type="http://schemas.openxmlformats.org/officeDocument/2006/relationships/image" Target="../media/image283.png"/><Relationship Id="rId5" Type="http://schemas.openxmlformats.org/officeDocument/2006/relationships/image" Target="../media/image277.png"/><Relationship Id="rId15" Type="http://schemas.openxmlformats.org/officeDocument/2006/relationships/image" Target="../media/image287.png"/><Relationship Id="rId10" Type="http://schemas.openxmlformats.org/officeDocument/2006/relationships/image" Target="../media/image282.png"/><Relationship Id="rId4" Type="http://schemas.openxmlformats.org/officeDocument/2006/relationships/image" Target="../media/image276.png"/><Relationship Id="rId9" Type="http://schemas.openxmlformats.org/officeDocument/2006/relationships/image" Target="../media/image281.png"/><Relationship Id="rId14" Type="http://schemas.openxmlformats.org/officeDocument/2006/relationships/image" Target="../media/image286.png"/></Relationships>
</file>

<file path=ppt/slides/_rels/slide46.xml.rels><?xml version="1.0" encoding="UTF-8" standalone="yes"?>
<Relationships xmlns="http://schemas.openxmlformats.org/package/2006/relationships"><Relationship Id="rId3" Type="http://schemas.openxmlformats.org/officeDocument/2006/relationships/image" Target="../media/image288.emf"/><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258.png"/><Relationship Id="rId2" Type="http://schemas.openxmlformats.org/officeDocument/2006/relationships/image" Target="../media/image260.png"/><Relationship Id="rId1" Type="http://schemas.openxmlformats.org/officeDocument/2006/relationships/slideLayout" Target="../slideLayouts/slideLayout10.xml"/><Relationship Id="rId4" Type="http://schemas.openxmlformats.org/officeDocument/2006/relationships/image" Target="../media/image254.png"/></Relationships>
</file>

<file path=ppt/slides/_rels/slide4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67.png"/><Relationship Id="rId7" Type="http://schemas.openxmlformats.org/officeDocument/2006/relationships/image" Target="../media/image100.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289.png"/><Relationship Id="rId5" Type="http://schemas.openxmlformats.org/officeDocument/2006/relationships/image" Target="../media/image25.png"/><Relationship Id="rId10" Type="http://schemas.openxmlformats.org/officeDocument/2006/relationships/image" Target="../media/image52.png"/><Relationship Id="rId4" Type="http://schemas.openxmlformats.org/officeDocument/2006/relationships/image" Target="../media/image7.png"/><Relationship Id="rId9" Type="http://schemas.openxmlformats.org/officeDocument/2006/relationships/image" Target="../media/image51.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image" Target="../media/image25.png"/><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10.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3.xml"/><Relationship Id="rId16" Type="http://schemas.openxmlformats.org/officeDocument/2006/relationships/image" Target="../media/image59.png"/><Relationship Id="rId1" Type="http://schemas.openxmlformats.org/officeDocument/2006/relationships/slideLayout" Target="../slideLayouts/slideLayout10.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18" Type="http://schemas.openxmlformats.org/officeDocument/2006/relationships/image" Target="../media/image78.png"/><Relationship Id="rId26" Type="http://schemas.openxmlformats.org/officeDocument/2006/relationships/image" Target="../media/image86.png"/><Relationship Id="rId3" Type="http://schemas.openxmlformats.org/officeDocument/2006/relationships/image" Target="../media/image63.png"/><Relationship Id="rId21" Type="http://schemas.openxmlformats.org/officeDocument/2006/relationships/image" Target="../media/image81.png"/><Relationship Id="rId7" Type="http://schemas.openxmlformats.org/officeDocument/2006/relationships/image" Target="../media/image67.png"/><Relationship Id="rId12" Type="http://schemas.openxmlformats.org/officeDocument/2006/relationships/image" Target="../media/image72.png"/><Relationship Id="rId17" Type="http://schemas.openxmlformats.org/officeDocument/2006/relationships/image" Target="../media/image77.png"/><Relationship Id="rId25" Type="http://schemas.openxmlformats.org/officeDocument/2006/relationships/image" Target="../media/image85.png"/><Relationship Id="rId2" Type="http://schemas.openxmlformats.org/officeDocument/2006/relationships/notesSlide" Target="../notesSlides/notesSlide4.xml"/><Relationship Id="rId16" Type="http://schemas.openxmlformats.org/officeDocument/2006/relationships/image" Target="../media/image76.png"/><Relationship Id="rId20" Type="http://schemas.openxmlformats.org/officeDocument/2006/relationships/image" Target="../media/image80.png"/><Relationship Id="rId29" Type="http://schemas.openxmlformats.org/officeDocument/2006/relationships/image" Target="../media/image89.png"/><Relationship Id="rId1" Type="http://schemas.openxmlformats.org/officeDocument/2006/relationships/slideLayout" Target="../slideLayouts/slideLayout10.xml"/><Relationship Id="rId6" Type="http://schemas.openxmlformats.org/officeDocument/2006/relationships/image" Target="../media/image66.png"/><Relationship Id="rId11" Type="http://schemas.openxmlformats.org/officeDocument/2006/relationships/image" Target="../media/image71.png"/><Relationship Id="rId24" Type="http://schemas.openxmlformats.org/officeDocument/2006/relationships/image" Target="../media/image84.png"/><Relationship Id="rId5" Type="http://schemas.openxmlformats.org/officeDocument/2006/relationships/image" Target="../media/image65.png"/><Relationship Id="rId15" Type="http://schemas.openxmlformats.org/officeDocument/2006/relationships/image" Target="../media/image75.png"/><Relationship Id="rId23" Type="http://schemas.openxmlformats.org/officeDocument/2006/relationships/image" Target="../media/image83.png"/><Relationship Id="rId28" Type="http://schemas.openxmlformats.org/officeDocument/2006/relationships/image" Target="../media/image88.png"/><Relationship Id="rId10" Type="http://schemas.openxmlformats.org/officeDocument/2006/relationships/image" Target="../media/image70.png"/><Relationship Id="rId19" Type="http://schemas.openxmlformats.org/officeDocument/2006/relationships/image" Target="../media/image79.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 Id="rId22" Type="http://schemas.openxmlformats.org/officeDocument/2006/relationships/image" Target="../media/image82.png"/><Relationship Id="rId27" Type="http://schemas.openxmlformats.org/officeDocument/2006/relationships/image" Target="../media/image87.png"/><Relationship Id="rId30" Type="http://schemas.openxmlformats.org/officeDocument/2006/relationships/image" Target="../media/image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smtClean="0">
                <a:latin typeface="Helvetica Neue"/>
                <a:cs typeface="Helvetica Neue"/>
              </a:rPr>
              <a:t>AWS Simple </a:t>
            </a:r>
            <a:r>
              <a:rPr lang="en-US" sz="3200" b="0" dirty="0">
                <a:latin typeface="Helvetica Neue"/>
                <a:cs typeface="Helvetica Neue"/>
              </a:rPr>
              <a:t>Icons</a:t>
            </a:r>
            <a:r>
              <a:rPr lang="en-US" sz="4000" b="0" dirty="0">
                <a:latin typeface="Helvetica Neue"/>
                <a:cs typeface="Helvetica Neue"/>
              </a:rPr>
              <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smtClean="0">
                <a:solidFill>
                  <a:schemeClr val="bg1">
                    <a:lumMod val="65000"/>
                  </a:schemeClr>
                </a:solidFill>
              </a:rPr>
              <a:t>AWS Simple Icons: Usage Guidelines</a:t>
            </a:r>
            <a:endParaRPr lang="en-US" sz="1400" dirty="0">
              <a:solidFill>
                <a:schemeClr val="bg1">
                  <a:lumMod val="65000"/>
                </a:schemeClr>
              </a:solidFill>
            </a:endParaRP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smtClean="0">
                <a:latin typeface="Helvetica Neue"/>
                <a:ea typeface="Verdana" pitchFamily="34" charset="0"/>
                <a:cs typeface="Helvetica Neue"/>
              </a:rPr>
              <a:t>Check to make sure you have the most recent set of AWS Simple Icons</a:t>
            </a:r>
          </a:p>
          <a:p>
            <a:r>
              <a:rPr lang="en-US" sz="1000" dirty="0" smtClean="0">
                <a:solidFill>
                  <a:srgbClr val="595959"/>
                </a:solidFill>
                <a:latin typeface="Helvetica Neue"/>
                <a:ea typeface="Verdana" pitchFamily="34" charset="0"/>
                <a:cs typeface="Helvetica Neue"/>
              </a:rPr>
              <a:t>Find the most recent set at: </a:t>
            </a:r>
            <a:r>
              <a:rPr lang="en-US" sz="1000" dirty="0" smtClean="0">
                <a:latin typeface="Helvetica Neue"/>
                <a:ea typeface="Verdana" pitchFamily="34" charset="0"/>
                <a:cs typeface="Helvetica Neue"/>
                <a:hlinkClick r:id="rId3"/>
              </a:rPr>
              <a:t>aws.amazon.com/architecture/icons/</a:t>
            </a:r>
            <a:r>
              <a:rPr lang="en-US" sz="1000" dirty="0" smtClean="0">
                <a:latin typeface="Helvetica Neue"/>
                <a:ea typeface="Verdana" pitchFamily="34" charset="0"/>
                <a:cs typeface="Helvetica Neue"/>
              </a:rPr>
              <a:t/>
            </a:r>
            <a:br>
              <a:rPr lang="en-US" sz="1000" dirty="0" smtClean="0">
                <a:latin typeface="Helvetica Neue"/>
                <a:ea typeface="Verdana" pitchFamily="34" charset="0"/>
                <a:cs typeface="Helvetica Neue"/>
              </a:rPr>
            </a:b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smtClean="0">
                <a:latin typeface="Helvetica Neue"/>
                <a:ea typeface="Verdana" pitchFamily="34" charset="0"/>
                <a:cs typeface="Helvetica Neue"/>
              </a:rPr>
              <a:t>Always </a:t>
            </a:r>
            <a:r>
              <a:rPr lang="en-US" sz="1100" b="1" dirty="0">
                <a:latin typeface="Helvetica Neue"/>
                <a:ea typeface="Verdana" pitchFamily="34" charset="0"/>
                <a:cs typeface="Helvetica Neue"/>
              </a:rPr>
              <a:t>use </a:t>
            </a:r>
            <a:r>
              <a:rPr lang="en-US" sz="1100" b="1" dirty="0" smtClean="0">
                <a:latin typeface="Helvetica Neue"/>
                <a:ea typeface="Verdana" pitchFamily="34" charset="0"/>
                <a:cs typeface="Helvetica Neue"/>
              </a:rPr>
              <a:t>icon </a:t>
            </a:r>
            <a:r>
              <a:rPr lang="en-US" sz="1100" b="1" dirty="0">
                <a:latin typeface="Helvetica Neue"/>
                <a:ea typeface="Verdana" pitchFamily="34" charset="0"/>
                <a:cs typeface="Helvetica Neue"/>
              </a:rPr>
              <a:t>labels</a:t>
            </a:r>
            <a:r>
              <a:rPr lang="en-US" sz="1100" dirty="0">
                <a:latin typeface="Helvetica Neue"/>
                <a:ea typeface="Verdana" pitchFamily="34" charset="0"/>
                <a:cs typeface="Helvetica Neue"/>
              </a:rPr>
              <a:t> </a:t>
            </a:r>
            <a:endParaRPr lang="en-US" sz="1100" dirty="0" smtClean="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Be </a:t>
            </a:r>
            <a:r>
              <a:rPr lang="en-US" sz="1000" dirty="0">
                <a:solidFill>
                  <a:schemeClr val="tx1">
                    <a:lumMod val="65000"/>
                    <a:lumOff val="35000"/>
                  </a:schemeClr>
                </a:solidFill>
                <a:latin typeface="Helvetica Neue"/>
                <a:ea typeface="Verdana" pitchFamily="34" charset="0"/>
                <a:cs typeface="Helvetica Neue"/>
              </a:rPr>
              <a:t>sure to always include a label below the icon or on the group in </a:t>
            </a:r>
            <a:r>
              <a:rPr lang="en-US" sz="1000" dirty="0" smtClean="0">
                <a:solidFill>
                  <a:schemeClr val="tx1">
                    <a:lumMod val="65000"/>
                    <a:lumOff val="35000"/>
                  </a:schemeClr>
                </a:solidFill>
                <a:latin typeface="Helvetica Neue"/>
                <a:ea typeface="Verdana" pitchFamily="34" charset="0"/>
                <a:cs typeface="Helvetica Neue"/>
              </a:rPr>
              <a:t>Arial. </a:t>
            </a:r>
            <a:r>
              <a:rPr lang="en-US" sz="1000" dirty="0">
                <a:solidFill>
                  <a:schemeClr val="tx1">
                    <a:lumMod val="65000"/>
                    <a:lumOff val="35000"/>
                  </a:schemeClr>
                </a:solidFill>
                <a:latin typeface="Helvetica Neue"/>
                <a:ea typeface="Verdana" pitchFamily="34" charset="0"/>
                <a:cs typeface="Helvetica Neue"/>
              </a:rPr>
              <a:t>The only exception is in complex </a:t>
            </a:r>
            <a:r>
              <a:rPr lang="en-US" sz="1000" dirty="0" smtClean="0">
                <a:solidFill>
                  <a:schemeClr val="tx1">
                    <a:lumMod val="65000"/>
                    <a:lumOff val="35000"/>
                  </a:schemeClr>
                </a:solidFill>
                <a:latin typeface="Helvetica Neue"/>
                <a:ea typeface="Verdana" pitchFamily="34" charset="0"/>
                <a:cs typeface="Helvetica Neue"/>
              </a:rPr>
              <a:t>diagrams; </a:t>
            </a:r>
            <a:r>
              <a:rPr lang="en-US" sz="1000" dirty="0">
                <a:solidFill>
                  <a:schemeClr val="tx1">
                    <a:lumMod val="65000"/>
                    <a:lumOff val="35000"/>
                  </a:schemeClr>
                </a:solidFill>
                <a:latin typeface="Helvetica Neue"/>
                <a:ea typeface="Verdana" pitchFamily="34" charset="0"/>
                <a:cs typeface="Helvetica Neue"/>
              </a:rPr>
              <a:t>you have the option to create a key.</a:t>
            </a:r>
          </a:p>
          <a:p>
            <a:r>
              <a:rPr lang="en-US" sz="1000" dirty="0">
                <a:latin typeface="Helvetica Neue"/>
                <a:ea typeface="Verdana" pitchFamily="34" charset="0"/>
                <a:cs typeface="Helvetica Neue"/>
              </a:rPr>
              <a:t> </a:t>
            </a: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a:t>
            </a:r>
            <a:r>
              <a:rPr lang="en-US" sz="1100" b="1" dirty="0" smtClean="0">
                <a:latin typeface="Helvetica Neue"/>
                <a:ea typeface="Verdana" pitchFamily="34" charset="0"/>
                <a:cs typeface="Helvetica Neue"/>
              </a:rPr>
              <a:t>technology</a:t>
            </a:r>
            <a:r>
              <a:rPr lang="en-US" sz="1100" dirty="0" smtClean="0">
                <a:latin typeface="Helvetica Neue"/>
                <a:ea typeface="Verdana" pitchFamily="34" charset="0"/>
                <a:cs typeface="Helvetica Neue"/>
              </a:rPr>
              <a:t> </a:t>
            </a:r>
            <a:r>
              <a:rPr lang="en-US" sz="1000" dirty="0" smtClean="0">
                <a:latin typeface="Helvetica Neue"/>
                <a:ea typeface="Verdana" pitchFamily="34" charset="0"/>
                <a:cs typeface="Helvetica Neue"/>
              </a:rPr>
              <a:t> </a:t>
            </a:r>
          </a:p>
          <a:p>
            <a:r>
              <a:rPr lang="en-US" sz="1000" dirty="0" smtClean="0">
                <a:solidFill>
                  <a:schemeClr val="tx1">
                    <a:lumMod val="65000"/>
                    <a:lumOff val="35000"/>
                  </a:schemeClr>
                </a:solidFill>
                <a:latin typeface="Helvetica Neue"/>
                <a:ea typeface="Verdana" pitchFamily="34" charset="0"/>
                <a:cs typeface="Helvetica Neue"/>
              </a:rPr>
              <a:t>Any </a:t>
            </a:r>
            <a:r>
              <a:rPr lang="en-US" sz="1000" dirty="0">
                <a:solidFill>
                  <a:schemeClr val="tx1">
                    <a:lumMod val="65000"/>
                    <a:lumOff val="35000"/>
                  </a:schemeClr>
                </a:solidFill>
                <a:latin typeface="Helvetica Neue"/>
                <a:ea typeface="Verdana" pitchFamily="34" charset="0"/>
                <a:cs typeface="Helvetica Neue"/>
              </a:rPr>
              <a:t>server or other non-AWS technology in an architecture diagram should be represented with </a:t>
            </a:r>
            <a:r>
              <a:rPr lang="en-US" sz="1000" dirty="0" smtClean="0">
                <a:solidFill>
                  <a:schemeClr val="tx1">
                    <a:lumMod val="65000"/>
                    <a:lumOff val="35000"/>
                  </a:schemeClr>
                </a:solidFill>
                <a:latin typeface="Helvetica Neue"/>
                <a:ea typeface="Verdana" pitchFamily="34" charset="0"/>
                <a:cs typeface="Helvetica Neue"/>
              </a:rPr>
              <a:t>the </a:t>
            </a:r>
            <a:r>
              <a:rPr lang="en-US" sz="1000" dirty="0">
                <a:solidFill>
                  <a:schemeClr val="tx1">
                    <a:lumMod val="65000"/>
                    <a:lumOff val="35000"/>
                  </a:schemeClr>
                </a:solidFill>
                <a:latin typeface="Helvetica Neue"/>
                <a:ea typeface="Verdana" pitchFamily="34" charset="0"/>
                <a:cs typeface="Helvetica Neue"/>
              </a:rPr>
              <a:t>grey server (see Slide </a:t>
            </a:r>
            <a:r>
              <a:rPr lang="en-US" sz="1000" dirty="0" smtClean="0">
                <a:solidFill>
                  <a:schemeClr val="tx1">
                    <a:lumMod val="65000"/>
                    <a:lumOff val="35000"/>
                  </a:schemeClr>
                </a:solidFill>
                <a:latin typeface="Helvetica Neue"/>
                <a:ea typeface="Verdana" pitchFamily="34" charset="0"/>
                <a:cs typeface="Helvetica Neue"/>
              </a:rPr>
              <a:t>29).</a:t>
            </a:r>
            <a:r>
              <a:rPr lang="en-US" sz="1000" dirty="0">
                <a:solidFill>
                  <a:schemeClr val="tx1">
                    <a:lumMod val="65000"/>
                    <a:lumOff val="35000"/>
                  </a:schemeClr>
                </a:solidFill>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smtClean="0">
                <a:latin typeface="Helvetica Neue"/>
                <a:ea typeface="Verdana" pitchFamily="34" charset="0"/>
                <a:cs typeface="Helvetica Neue"/>
              </a:rPr>
              <a:t>Creating diagrams</a:t>
            </a:r>
          </a:p>
          <a:p>
            <a:r>
              <a:rPr lang="en-US" sz="1000" dirty="0" smtClean="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100" b="1" dirty="0" smtClean="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smtClean="0">
                <a:solidFill>
                  <a:schemeClr val="tx1">
                    <a:lumMod val="65000"/>
                    <a:lumOff val="35000"/>
                  </a:schemeClr>
                </a:solidFill>
                <a:latin typeface="Helvetica Neue"/>
                <a:ea typeface="Verdana" pitchFamily="34" charset="0"/>
                <a:cs typeface="Helvetica Neue"/>
              </a:rPr>
            </a:br>
            <a:r>
              <a:rPr lang="en-US" sz="1000" dirty="0" smtClean="0">
                <a:solidFill>
                  <a:schemeClr val="tx1">
                    <a:lumMod val="65000"/>
                    <a:lumOff val="35000"/>
                  </a:schemeClr>
                </a:solidFill>
                <a:latin typeface="Helvetica Neue"/>
                <a:ea typeface="Verdana" pitchFamily="34" charset="0"/>
                <a:cs typeface="Helvetica Neue"/>
              </a:rPr>
              <a:t>not be going into as much depth.</a:t>
            </a:r>
            <a:endParaRPr lang="en-US" sz="1000" b="1" dirty="0" smtClean="0">
              <a:solidFill>
                <a:schemeClr val="tx1">
                  <a:lumMod val="65000"/>
                  <a:lumOff val="35000"/>
                </a:schemeClr>
              </a:solidFill>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000" dirty="0" smtClean="0">
                <a:latin typeface="Helvetica Neue"/>
                <a:ea typeface="Verdana" pitchFamily="34" charset="0"/>
                <a:cs typeface="Helvetica Neue"/>
              </a:rPr>
              <a:t> </a:t>
            </a:r>
          </a:p>
          <a:p>
            <a:endParaRPr lang="en-US" sz="1000" dirty="0" smtClean="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37" y="2396505"/>
            <a:ext cx="491221" cy="559992"/>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417" y="3671463"/>
            <a:ext cx="393267"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smtClean="0">
                <a:latin typeface="Arial"/>
                <a:cs typeface="Arial"/>
              </a:rPr>
              <a:t>traditional server</a:t>
            </a:r>
            <a:endParaRPr lang="en-US" sz="1000" dirty="0">
              <a:latin typeface="Arial"/>
              <a:cs typeface="Arial"/>
            </a:endParaRPr>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smtClean="0">
                <a:latin typeface="Arial"/>
                <a:cs typeface="Arial"/>
              </a:rPr>
              <a:t>Amazon EC2</a:t>
            </a:r>
            <a:endParaRPr lang="en-US" sz="1000" dirty="0">
              <a:latin typeface="Arial"/>
              <a:cs typeface="Arial"/>
            </a:endParaRPr>
          </a:p>
        </p:txBody>
      </p:sp>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smtClean="0"/>
              <a:t>cluster</a:t>
            </a:r>
            <a:endParaRPr lang="en-US" sz="1000" dirty="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pic>
        <p:nvPicPr>
          <p:cNvPr id="14" name="Picture 1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3304741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 (Continued)</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98" y="701631"/>
            <a:ext cx="561420" cy="631598"/>
          </a:xfrm>
          <a:prstGeom prst="rect">
            <a:avLst/>
          </a:prstGeom>
        </p:spPr>
      </p:pic>
      <p:sp>
        <p:nvSpPr>
          <p:cNvPr id="82" name="TextBox 81"/>
          <p:cNvSpPr txBox="1"/>
          <p:nvPr/>
        </p:nvSpPr>
        <p:spPr>
          <a:xfrm>
            <a:off x="268768" y="1360220"/>
            <a:ext cx="1097280" cy="155632"/>
          </a:xfrm>
          <a:prstGeom prst="rect">
            <a:avLst/>
          </a:prstGeom>
          <a:noFill/>
        </p:spPr>
        <p:txBody>
          <a:bodyPr wrap="square" lIns="0" tIns="0" rIns="0" bIns="0" rtlCol="0" anchor="t">
            <a:noAutofit/>
          </a:bodyPr>
          <a:lstStyle/>
          <a:p>
            <a:pPr algn="ctr"/>
            <a:r>
              <a:rPr lang="en-US" sz="1000" b="1" dirty="0" smtClean="0"/>
              <a:t>AWS DMS</a:t>
            </a:r>
            <a:endParaRPr lang="en-US" sz="1000" b="1" dirty="0"/>
          </a:p>
        </p:txBody>
      </p:sp>
      <p:cxnSp>
        <p:nvCxnSpPr>
          <p:cNvPr id="83" name="Straight Connector 82"/>
          <p:cNvCxnSpPr/>
          <p:nvPr/>
        </p:nvCxnSpPr>
        <p:spPr>
          <a:xfrm>
            <a:off x="23608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68768" y="2534480"/>
            <a:ext cx="1097280" cy="274320"/>
          </a:xfrm>
          <a:prstGeom prst="rect">
            <a:avLst/>
          </a:prstGeom>
          <a:noFill/>
        </p:spPr>
        <p:txBody>
          <a:bodyPr wrap="square" lIns="0" tIns="0" rIns="0" bIns="0" rtlCol="0" anchor="t">
            <a:noAutofit/>
          </a:bodyPr>
          <a:lstStyle/>
          <a:p>
            <a:pPr algn="ctr"/>
            <a:r>
              <a:rPr lang="en-US" sz="800" b="1" dirty="0"/>
              <a:t>d</a:t>
            </a:r>
            <a:r>
              <a:rPr lang="en-US" sz="800" b="1" dirty="0" smtClean="0"/>
              <a:t>atabase migration workflow/job</a:t>
            </a:r>
            <a:endParaRPr lang="en-US" sz="1400" b="1"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95" y="1879770"/>
            <a:ext cx="281026" cy="530676"/>
          </a:xfrm>
          <a:prstGeom prst="rect">
            <a:avLst/>
          </a:prstGeom>
        </p:spPr>
      </p:pic>
    </p:spTree>
    <p:extLst>
      <p:ext uri="{BB962C8B-B14F-4D97-AF65-F5344CB8AC3E}">
        <p14:creationId xmlns:p14="http://schemas.microsoft.com/office/powerpoint/2010/main" val="235082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Migration</a:t>
            </a:r>
            <a:endParaRPr lang="en-US" dirty="0"/>
          </a:p>
        </p:txBody>
      </p:sp>
    </p:spTree>
    <p:extLst>
      <p:ext uri="{BB962C8B-B14F-4D97-AF65-F5344CB8AC3E}">
        <p14:creationId xmlns:p14="http://schemas.microsoft.com/office/powerpoint/2010/main" val="121526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a:t>
            </a:r>
          </a:p>
        </p:txBody>
      </p:sp>
      <p:sp>
        <p:nvSpPr>
          <p:cNvPr id="15" name="TextBox 14"/>
          <p:cNvSpPr txBox="1"/>
          <p:nvPr/>
        </p:nvSpPr>
        <p:spPr>
          <a:xfrm>
            <a:off x="262580" y="1360219"/>
            <a:ext cx="1119132" cy="721499"/>
          </a:xfrm>
          <a:prstGeom prst="rect">
            <a:avLst/>
          </a:prstGeom>
          <a:noFill/>
        </p:spPr>
        <p:txBody>
          <a:bodyPr wrap="square" lIns="0" tIns="0" rIns="0" bIns="0" rtlCol="0" anchor="t">
            <a:noAutofit/>
          </a:bodyPr>
          <a:lstStyle/>
          <a:p>
            <a:pPr algn="ctr"/>
            <a:r>
              <a:rPr lang="en-US" sz="1000" b="1" dirty="0"/>
              <a:t>AWS Application Discovery Service</a:t>
            </a:r>
          </a:p>
        </p:txBody>
      </p:sp>
      <p:sp>
        <p:nvSpPr>
          <p:cNvPr id="17" name="TextBox 16"/>
          <p:cNvSpPr txBox="1"/>
          <p:nvPr/>
        </p:nvSpPr>
        <p:spPr>
          <a:xfrm>
            <a:off x="1608832" y="1360220"/>
            <a:ext cx="731520" cy="155632"/>
          </a:xfrm>
          <a:prstGeom prst="rect">
            <a:avLst/>
          </a:prstGeom>
          <a:noFill/>
        </p:spPr>
        <p:txBody>
          <a:bodyPr wrap="square" lIns="0" tIns="0" rIns="0" bIns="0" rtlCol="0" anchor="t">
            <a:noAutofit/>
          </a:bodyPr>
          <a:lstStyle/>
          <a:p>
            <a:pPr algn="ctr"/>
            <a:r>
              <a:rPr lang="en-US" sz="1000" b="1" dirty="0" smtClean="0"/>
              <a:t>AWS DMS</a:t>
            </a:r>
            <a:endParaRPr lang="en-US" b="1" dirty="0"/>
          </a:p>
        </p:txBody>
      </p:sp>
      <p:sp>
        <p:nvSpPr>
          <p:cNvPr id="19" name="TextBox 18"/>
          <p:cNvSpPr txBox="1"/>
          <p:nvPr/>
        </p:nvSpPr>
        <p:spPr>
          <a:xfrm>
            <a:off x="2718733" y="1360220"/>
            <a:ext cx="731520" cy="155632"/>
          </a:xfrm>
          <a:prstGeom prst="rect">
            <a:avLst/>
          </a:prstGeom>
          <a:noFill/>
        </p:spPr>
        <p:txBody>
          <a:bodyPr wrap="square" lIns="0" tIns="0" rIns="0" bIns="0" rtlCol="0" anchor="t">
            <a:noAutofit/>
          </a:bodyPr>
          <a:lstStyle/>
          <a:p>
            <a:pPr algn="ctr"/>
            <a:r>
              <a:rPr lang="en-US" sz="1000" b="1" dirty="0" smtClean="0"/>
              <a:t>AWS SMS</a:t>
            </a:r>
            <a:endParaRPr lang="en-US" b="1" dirty="0"/>
          </a:p>
        </p:txBody>
      </p:sp>
      <p:sp>
        <p:nvSpPr>
          <p:cNvPr id="21" name="TextBox 20"/>
          <p:cNvSpPr txBox="1"/>
          <p:nvPr/>
        </p:nvSpPr>
        <p:spPr>
          <a:xfrm>
            <a:off x="3734936" y="1360220"/>
            <a:ext cx="1005840" cy="155632"/>
          </a:xfrm>
          <a:prstGeom prst="rect">
            <a:avLst/>
          </a:prstGeom>
          <a:noFill/>
        </p:spPr>
        <p:txBody>
          <a:bodyPr wrap="square" lIns="0" tIns="0" rIns="0" bIns="0" rtlCol="0" anchor="t">
            <a:noAutofit/>
          </a:bodyPr>
          <a:lstStyle/>
          <a:p>
            <a:pPr algn="ctr"/>
            <a:r>
              <a:rPr lang="en-US" sz="1000" b="1" spc="-50" dirty="0" smtClean="0"/>
              <a:t>AWS Snowball*</a:t>
            </a:r>
            <a:endParaRPr lang="en-US" b="1" spc="-50" dirty="0"/>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047" y="1884549"/>
            <a:ext cx="461359" cy="461359"/>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453" y="698794"/>
            <a:ext cx="543291" cy="641262"/>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5644" y="698794"/>
            <a:ext cx="531778" cy="641262"/>
          </a:xfrm>
          <a:prstGeom prst="rect">
            <a:avLst/>
          </a:prstGeom>
        </p:spPr>
      </p:pic>
      <p:sp>
        <p:nvSpPr>
          <p:cNvPr id="26" name="TextBox 25"/>
          <p:cNvSpPr txBox="1"/>
          <p:nvPr/>
        </p:nvSpPr>
        <p:spPr>
          <a:xfrm>
            <a:off x="3953058" y="2536369"/>
            <a:ext cx="640080" cy="274320"/>
          </a:xfrm>
          <a:prstGeom prst="rect">
            <a:avLst/>
          </a:prstGeom>
          <a:noFill/>
        </p:spPr>
        <p:txBody>
          <a:bodyPr wrap="square" lIns="0" tIns="0" rIns="0" bIns="0" rtlCol="0" anchor="t">
            <a:noAutofit/>
          </a:bodyPr>
          <a:lstStyle/>
          <a:p>
            <a:pPr algn="ctr"/>
            <a:r>
              <a:rPr lang="en-US" sz="800" b="1" dirty="0" smtClean="0"/>
              <a:t>import/</a:t>
            </a:r>
            <a:br>
              <a:rPr lang="en-US" sz="800" b="1" dirty="0" smtClean="0"/>
            </a:br>
            <a:r>
              <a:rPr lang="en-US" sz="800" b="1" dirty="0" smtClean="0"/>
              <a:t>export</a:t>
            </a:r>
            <a:endParaRPr lang="en-US" sz="1400" b="1"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6023" y="701631"/>
            <a:ext cx="561420" cy="631598"/>
          </a:xfrm>
          <a:prstGeom prst="rect">
            <a:avLst/>
          </a:prstGeom>
        </p:spPr>
      </p:pic>
      <p:sp>
        <p:nvSpPr>
          <p:cNvPr id="28" name="TextBox 27"/>
          <p:cNvSpPr txBox="1"/>
          <p:nvPr/>
        </p:nvSpPr>
        <p:spPr>
          <a:xfrm>
            <a:off x="1428093" y="2534480"/>
            <a:ext cx="1097280" cy="274320"/>
          </a:xfrm>
          <a:prstGeom prst="rect">
            <a:avLst/>
          </a:prstGeom>
          <a:noFill/>
        </p:spPr>
        <p:txBody>
          <a:bodyPr wrap="square" lIns="0" tIns="0" rIns="0" bIns="0" rtlCol="0" anchor="t">
            <a:noAutofit/>
          </a:bodyPr>
          <a:lstStyle/>
          <a:p>
            <a:pPr algn="ctr"/>
            <a:r>
              <a:rPr lang="en-US" sz="800" b="1" dirty="0"/>
              <a:t>d</a:t>
            </a:r>
            <a:r>
              <a:rPr lang="en-US" sz="800" b="1" dirty="0" smtClean="0"/>
              <a:t>atabase migration workflow/job</a:t>
            </a:r>
            <a:endParaRPr lang="en-US" sz="1400" b="1" dirty="0"/>
          </a:p>
        </p:txBody>
      </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6220" y="1879770"/>
            <a:ext cx="281026" cy="530676"/>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4122" y="699848"/>
            <a:ext cx="514093" cy="619316"/>
          </a:xfrm>
          <a:prstGeom prst="rect">
            <a:avLst/>
          </a:prstGeom>
        </p:spPr>
      </p:pic>
      <p:cxnSp>
        <p:nvCxnSpPr>
          <p:cNvPr id="12" name="Straight Connector 11"/>
          <p:cNvCxnSpPr/>
          <p:nvPr/>
        </p:nvCxnSpPr>
        <p:spPr>
          <a:xfrm>
            <a:off x="367957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4227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3893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29780"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47243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596337"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2819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981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&amp; Content Delivery</a:t>
            </a:r>
            <a:endParaRPr lang="en-US" dirty="0"/>
          </a:p>
        </p:txBody>
      </p:sp>
    </p:spTree>
    <p:extLst>
      <p:ext uri="{BB962C8B-B14F-4D97-AF65-F5344CB8AC3E}">
        <p14:creationId xmlns:p14="http://schemas.microsoft.com/office/powerpoint/2010/main" val="50115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Networking &amp; Content Delivery</a:t>
            </a:r>
            <a:endParaRPr lang="en-US" dirty="0"/>
          </a:p>
        </p:txBody>
      </p:sp>
      <p:cxnSp>
        <p:nvCxnSpPr>
          <p:cNvPr id="455" name="Straight Connector 454"/>
          <p:cNvCxnSpPr/>
          <p:nvPr/>
        </p:nvCxnSpPr>
        <p:spPr>
          <a:xfrm>
            <a:off x="1405674"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56482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p:nvCxnSpPr>
        <p:spPr>
          <a:xfrm>
            <a:off x="570803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71738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6790103" y="1360404"/>
            <a:ext cx="943550" cy="155448"/>
          </a:xfrm>
          <a:prstGeom prst="rect">
            <a:avLst/>
          </a:prstGeom>
          <a:noFill/>
        </p:spPr>
        <p:txBody>
          <a:bodyPr wrap="square" lIns="0" tIns="0" rIns="0" bIns="0" rtlCol="0" anchor="t">
            <a:noAutofit/>
          </a:bodyPr>
          <a:lstStyle/>
          <a:p>
            <a:pPr algn="ctr"/>
            <a:r>
              <a:rPr lang="en-US" sz="1000" b="1" dirty="0" smtClean="0"/>
              <a:t>Elastic Load Balancing</a:t>
            </a:r>
            <a:endParaRPr lang="en-US" b="1"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488" y="673146"/>
            <a:ext cx="544780" cy="653737"/>
          </a:xfrm>
          <a:prstGeom prst="rect">
            <a:avLst/>
          </a:prstGeom>
        </p:spPr>
      </p:pic>
      <p:sp>
        <p:nvSpPr>
          <p:cNvPr id="42" name="TextBox 41"/>
          <p:cNvSpPr txBox="1"/>
          <p:nvPr/>
        </p:nvSpPr>
        <p:spPr>
          <a:xfrm>
            <a:off x="6867509" y="3589456"/>
            <a:ext cx="788738" cy="274320"/>
          </a:xfrm>
          <a:prstGeom prst="rect">
            <a:avLst/>
          </a:prstGeom>
          <a:noFill/>
        </p:spPr>
        <p:txBody>
          <a:bodyPr wrap="square" lIns="0" tIns="0" rIns="0" bIns="0" rtlCol="0" anchor="t">
            <a:noAutofit/>
          </a:bodyPr>
          <a:lstStyle/>
          <a:p>
            <a:pPr algn="ctr"/>
            <a:r>
              <a:rPr lang="en-US" sz="800" b="1" dirty="0" smtClean="0"/>
              <a:t>Application Load Balancer</a:t>
            </a:r>
            <a:endParaRPr lang="en-US" sz="1400" b="1"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0059" y="2904477"/>
            <a:ext cx="543639" cy="564959"/>
          </a:xfrm>
          <a:prstGeom prst="rect">
            <a:avLst/>
          </a:prstGeom>
        </p:spPr>
      </p:pic>
      <p:sp>
        <p:nvSpPr>
          <p:cNvPr id="44" name="TextBox 43"/>
          <p:cNvSpPr txBox="1"/>
          <p:nvPr/>
        </p:nvSpPr>
        <p:spPr>
          <a:xfrm>
            <a:off x="6943605" y="2523808"/>
            <a:ext cx="636547" cy="274320"/>
          </a:xfrm>
          <a:prstGeom prst="rect">
            <a:avLst/>
          </a:prstGeom>
          <a:noFill/>
        </p:spPr>
        <p:txBody>
          <a:bodyPr wrap="square" lIns="0" tIns="0" rIns="0" bIns="0" rtlCol="0" anchor="t">
            <a:noAutofit/>
          </a:bodyPr>
          <a:lstStyle/>
          <a:p>
            <a:pPr algn="ctr"/>
            <a:r>
              <a:rPr lang="en-US" sz="800" b="1" dirty="0" smtClean="0"/>
              <a:t>Classic Load Balancer</a:t>
            </a:r>
            <a:endParaRPr lang="en-US" sz="1400" b="1" dirty="0"/>
          </a:p>
        </p:txBody>
      </p:sp>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0059" y="1847036"/>
            <a:ext cx="543639" cy="564958"/>
          </a:xfrm>
          <a:prstGeom prst="rect">
            <a:avLst/>
          </a:prstGeom>
        </p:spPr>
      </p:pic>
      <p:cxnSp>
        <p:nvCxnSpPr>
          <p:cNvPr id="47" name="Straight Connector 46"/>
          <p:cNvCxnSpPr/>
          <p:nvPr/>
        </p:nvCxnSpPr>
        <p:spPr>
          <a:xfrm>
            <a:off x="67169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808176" y="1360220"/>
            <a:ext cx="731520" cy="155632"/>
          </a:xfrm>
          <a:prstGeom prst="rect">
            <a:avLst/>
          </a:prstGeom>
          <a:noFill/>
        </p:spPr>
        <p:txBody>
          <a:bodyPr wrap="square" lIns="0" tIns="0" rIns="0" bIns="0" rtlCol="0" anchor="t">
            <a:noAutofit/>
          </a:bodyPr>
          <a:lstStyle/>
          <a:p>
            <a:pPr algn="ctr"/>
            <a:r>
              <a:rPr lang="en-US" sz="1000" b="1" dirty="0" smtClean="0"/>
              <a:t>AWS Direct Connect</a:t>
            </a:r>
            <a:endParaRPr lang="en-US" sz="1000" b="1" dirty="0"/>
          </a:p>
        </p:txBody>
      </p:sp>
      <p:cxnSp>
        <p:nvCxnSpPr>
          <p:cNvPr id="49" name="Straight Connector 48"/>
          <p:cNvCxnSpPr/>
          <p:nvPr/>
        </p:nvCxnSpPr>
        <p:spPr>
          <a:xfrm>
            <a:off x="676788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4115" y="670825"/>
            <a:ext cx="544780" cy="653737"/>
          </a:xfrm>
          <a:prstGeom prst="rect">
            <a:avLst/>
          </a:prstGeom>
        </p:spPr>
      </p:pic>
      <p:sp>
        <p:nvSpPr>
          <p:cNvPr id="191" name="TextBox 190"/>
          <p:cNvSpPr txBox="1"/>
          <p:nvPr/>
        </p:nvSpPr>
        <p:spPr>
          <a:xfrm>
            <a:off x="2535063" y="1360220"/>
            <a:ext cx="643781" cy="155632"/>
          </a:xfrm>
          <a:prstGeom prst="rect">
            <a:avLst/>
          </a:prstGeom>
          <a:noFill/>
        </p:spPr>
        <p:txBody>
          <a:bodyPr wrap="square" lIns="0" tIns="0" rIns="0" bIns="0" rtlCol="0" anchor="t">
            <a:noAutofit/>
          </a:bodyPr>
          <a:lstStyle/>
          <a:p>
            <a:pPr algn="ctr"/>
            <a:r>
              <a:rPr lang="en-US" sz="1000" b="1" dirty="0" smtClean="0"/>
              <a:t>Amazon VPC</a:t>
            </a:r>
            <a:endParaRPr lang="en-US" b="1" dirty="0"/>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1312" y="679660"/>
            <a:ext cx="530056" cy="644902"/>
          </a:xfrm>
          <a:prstGeom prst="rect">
            <a:avLst/>
          </a:prstGeom>
        </p:spPr>
      </p:pic>
      <p:sp>
        <p:nvSpPr>
          <p:cNvPr id="68" name="TextBox 67"/>
          <p:cNvSpPr txBox="1"/>
          <p:nvPr/>
        </p:nvSpPr>
        <p:spPr>
          <a:xfrm>
            <a:off x="3314306" y="3584503"/>
            <a:ext cx="640080" cy="274320"/>
          </a:xfrm>
          <a:prstGeom prst="rect">
            <a:avLst/>
          </a:prstGeom>
          <a:noFill/>
        </p:spPr>
        <p:txBody>
          <a:bodyPr wrap="square" lIns="0" tIns="0" rIns="0" bIns="0" rtlCol="0" anchor="t">
            <a:noAutofit/>
          </a:bodyPr>
          <a:lstStyle/>
          <a:p>
            <a:pPr algn="ctr"/>
            <a:r>
              <a:rPr lang="en-US" sz="800" b="1" dirty="0" smtClean="0"/>
              <a:t>Internet gateway</a:t>
            </a:r>
            <a:endParaRPr lang="en-US" sz="1400" b="1" dirty="0"/>
          </a:p>
        </p:txBody>
      </p:sp>
      <p:sp>
        <p:nvSpPr>
          <p:cNvPr id="70" name="TextBox 69"/>
          <p:cNvSpPr txBox="1"/>
          <p:nvPr/>
        </p:nvSpPr>
        <p:spPr>
          <a:xfrm>
            <a:off x="2526597" y="3584503"/>
            <a:ext cx="640080" cy="274320"/>
          </a:xfrm>
          <a:prstGeom prst="rect">
            <a:avLst/>
          </a:prstGeom>
          <a:noFill/>
        </p:spPr>
        <p:txBody>
          <a:bodyPr wrap="square" lIns="0" tIns="0" rIns="0" bIns="0" rtlCol="0" anchor="t">
            <a:noAutofit/>
          </a:bodyPr>
          <a:lstStyle/>
          <a:p>
            <a:pPr algn="ctr"/>
            <a:r>
              <a:rPr lang="en-US" sz="800" b="1" dirty="0" smtClean="0"/>
              <a:t>flow logs</a:t>
            </a:r>
            <a:endParaRPr lang="en-US" sz="1400" b="1" dirty="0"/>
          </a:p>
        </p:txBody>
      </p:sp>
      <p:sp>
        <p:nvSpPr>
          <p:cNvPr id="72" name="TextBox 71"/>
          <p:cNvSpPr txBox="1"/>
          <p:nvPr/>
        </p:nvSpPr>
        <p:spPr>
          <a:xfrm>
            <a:off x="2530753" y="2534035"/>
            <a:ext cx="640080" cy="274320"/>
          </a:xfrm>
          <a:prstGeom prst="rect">
            <a:avLst/>
          </a:prstGeom>
          <a:noFill/>
        </p:spPr>
        <p:txBody>
          <a:bodyPr wrap="square" lIns="0" tIns="0" rIns="0" bIns="0" rtlCol="0" anchor="t">
            <a:noAutofit/>
          </a:bodyPr>
          <a:lstStyle/>
          <a:p>
            <a:pPr algn="ctr"/>
            <a:r>
              <a:rPr lang="en-US" sz="800" b="1" dirty="0" smtClean="0"/>
              <a:t>customer gateway</a:t>
            </a:r>
            <a:endParaRPr lang="en-US" sz="1400" b="1" dirty="0"/>
          </a:p>
        </p:txBody>
      </p:sp>
      <p:pic>
        <p:nvPicPr>
          <p:cNvPr id="73" name="Picture 7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81991" y="1845846"/>
            <a:ext cx="538196" cy="564237"/>
          </a:xfrm>
          <a:prstGeom prst="rect">
            <a:avLst/>
          </a:prstGeom>
        </p:spPr>
      </p:pic>
      <p:sp>
        <p:nvSpPr>
          <p:cNvPr id="74" name="TextBox 73"/>
          <p:cNvSpPr txBox="1"/>
          <p:nvPr/>
        </p:nvSpPr>
        <p:spPr>
          <a:xfrm>
            <a:off x="4123267" y="4654811"/>
            <a:ext cx="640080" cy="274320"/>
          </a:xfrm>
          <a:prstGeom prst="rect">
            <a:avLst/>
          </a:prstGeom>
          <a:noFill/>
        </p:spPr>
        <p:txBody>
          <a:bodyPr wrap="square" lIns="0" tIns="0" rIns="0" bIns="0" rtlCol="0" anchor="t">
            <a:noAutofit/>
          </a:bodyPr>
          <a:lstStyle/>
          <a:p>
            <a:pPr algn="ctr"/>
            <a:r>
              <a:rPr lang="en-US" sz="800" b="1" dirty="0" smtClean="0"/>
              <a:t>VPN gateway</a:t>
            </a:r>
            <a:endParaRPr lang="en-US" sz="1400" b="1" dirty="0"/>
          </a:p>
        </p:txBody>
      </p:sp>
      <p:pic>
        <p:nvPicPr>
          <p:cNvPr id="75" name="Picture 7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74209" y="3977309"/>
            <a:ext cx="538196" cy="564237"/>
          </a:xfrm>
          <a:prstGeom prst="rect">
            <a:avLst/>
          </a:prstGeom>
        </p:spPr>
      </p:pic>
      <p:sp>
        <p:nvSpPr>
          <p:cNvPr id="76" name="TextBox 75"/>
          <p:cNvSpPr txBox="1"/>
          <p:nvPr/>
        </p:nvSpPr>
        <p:spPr>
          <a:xfrm>
            <a:off x="3296013" y="4652223"/>
            <a:ext cx="640080" cy="274320"/>
          </a:xfrm>
          <a:prstGeom prst="rect">
            <a:avLst/>
          </a:prstGeom>
          <a:noFill/>
        </p:spPr>
        <p:txBody>
          <a:bodyPr wrap="square" lIns="0" tIns="0" rIns="0" bIns="0" rtlCol="0" anchor="t">
            <a:noAutofit/>
          </a:bodyPr>
          <a:lstStyle/>
          <a:p>
            <a:pPr algn="ctr"/>
            <a:r>
              <a:rPr lang="en-US" sz="800" b="1" dirty="0" smtClean="0"/>
              <a:t>VPN connection</a:t>
            </a:r>
            <a:endParaRPr lang="en-US" sz="1400" b="1" dirty="0"/>
          </a:p>
        </p:txBody>
      </p:sp>
      <p:pic>
        <p:nvPicPr>
          <p:cNvPr id="77" name="Picture 7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55922" y="4042817"/>
            <a:ext cx="532112" cy="423718"/>
          </a:xfrm>
          <a:prstGeom prst="rect">
            <a:avLst/>
          </a:prstGeom>
        </p:spPr>
      </p:pic>
      <p:sp>
        <p:nvSpPr>
          <p:cNvPr id="78" name="TextBox 77"/>
          <p:cNvSpPr txBox="1"/>
          <p:nvPr/>
        </p:nvSpPr>
        <p:spPr>
          <a:xfrm>
            <a:off x="2520402" y="4654811"/>
            <a:ext cx="640080" cy="274320"/>
          </a:xfrm>
          <a:prstGeom prst="rect">
            <a:avLst/>
          </a:prstGeom>
          <a:noFill/>
        </p:spPr>
        <p:txBody>
          <a:bodyPr wrap="square" lIns="0" tIns="0" rIns="0" bIns="0" rtlCol="0" anchor="t">
            <a:noAutofit/>
          </a:bodyPr>
          <a:lstStyle/>
          <a:p>
            <a:pPr algn="ctr"/>
            <a:r>
              <a:rPr lang="en-US" sz="800" b="1" dirty="0" smtClean="0"/>
              <a:t>VPC</a:t>
            </a:r>
            <a:br>
              <a:rPr lang="en-US" sz="800" b="1" dirty="0" smtClean="0"/>
            </a:br>
            <a:r>
              <a:rPr lang="en-US" sz="800" b="1" dirty="0" smtClean="0"/>
              <a:t>peering</a:t>
            </a:r>
            <a:endParaRPr lang="en-US" sz="1400" b="1" dirty="0"/>
          </a:p>
        </p:txBody>
      </p:sp>
      <p:pic>
        <p:nvPicPr>
          <p:cNvPr id="85" name="Picture 8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67035" y="3977309"/>
            <a:ext cx="538196" cy="564237"/>
          </a:xfrm>
          <a:prstGeom prst="rect">
            <a:avLst/>
          </a:prstGeom>
        </p:spPr>
      </p:pic>
      <p:sp>
        <p:nvSpPr>
          <p:cNvPr id="30" name="TextBox 29"/>
          <p:cNvSpPr txBox="1"/>
          <p:nvPr/>
        </p:nvSpPr>
        <p:spPr>
          <a:xfrm>
            <a:off x="3247660" y="2538982"/>
            <a:ext cx="773372" cy="274320"/>
          </a:xfrm>
          <a:prstGeom prst="rect">
            <a:avLst/>
          </a:prstGeom>
          <a:noFill/>
        </p:spPr>
        <p:txBody>
          <a:bodyPr wrap="square" lIns="0" tIns="0" rIns="0" bIns="0" rtlCol="0" anchor="t">
            <a:noAutofit/>
          </a:bodyPr>
          <a:lstStyle/>
          <a:p>
            <a:pPr algn="ctr"/>
            <a:r>
              <a:rPr lang="en-US" sz="800" b="1" dirty="0" smtClean="0"/>
              <a:t>elastic network adapter</a:t>
            </a:r>
            <a:endParaRPr lang="en-US" sz="1400" b="1" dirty="0"/>
          </a:p>
        </p:txBody>
      </p:sp>
      <p:pic>
        <p:nvPicPr>
          <p:cNvPr id="31" name="Picture 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10745" y="1845846"/>
            <a:ext cx="538195" cy="564237"/>
          </a:xfrm>
          <a:prstGeom prst="rect">
            <a:avLst/>
          </a:prstGeom>
        </p:spPr>
      </p:pic>
      <p:sp>
        <p:nvSpPr>
          <p:cNvPr id="32" name="TextBox 31"/>
          <p:cNvSpPr txBox="1"/>
          <p:nvPr/>
        </p:nvSpPr>
        <p:spPr>
          <a:xfrm>
            <a:off x="4071221" y="2531068"/>
            <a:ext cx="744172" cy="274320"/>
          </a:xfrm>
          <a:prstGeom prst="rect">
            <a:avLst/>
          </a:prstGeom>
          <a:noFill/>
        </p:spPr>
        <p:txBody>
          <a:bodyPr wrap="square" lIns="0" tIns="0" rIns="0" bIns="0" rtlCol="0" anchor="t">
            <a:noAutofit/>
          </a:bodyPr>
          <a:lstStyle/>
          <a:p>
            <a:pPr algn="ctr"/>
            <a:r>
              <a:rPr lang="en-US" sz="800" b="1" dirty="0"/>
              <a:t>elastic network </a:t>
            </a:r>
            <a:r>
              <a:rPr lang="en-US" sz="800" b="1" dirty="0" smtClean="0"/>
              <a:t>interface</a:t>
            </a:r>
            <a:endParaRPr lang="en-US" sz="1400" b="1" dirty="0"/>
          </a:p>
        </p:txBody>
      </p:sp>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78350" y="1848277"/>
            <a:ext cx="529915" cy="550695"/>
          </a:xfrm>
          <a:prstGeom prst="rect">
            <a:avLst/>
          </a:prstGeom>
        </p:spPr>
      </p:pic>
      <p:sp>
        <p:nvSpPr>
          <p:cNvPr id="37" name="TextBox 36"/>
          <p:cNvSpPr txBox="1"/>
          <p:nvPr/>
        </p:nvSpPr>
        <p:spPr>
          <a:xfrm>
            <a:off x="4123267" y="3584503"/>
            <a:ext cx="640080" cy="274320"/>
          </a:xfrm>
          <a:prstGeom prst="rect">
            <a:avLst/>
          </a:prstGeom>
          <a:noFill/>
        </p:spPr>
        <p:txBody>
          <a:bodyPr wrap="square" lIns="0" tIns="0" rIns="0" bIns="0" rtlCol="0" anchor="t">
            <a:noAutofit/>
          </a:bodyPr>
          <a:lstStyle/>
          <a:p>
            <a:pPr algn="ctr"/>
            <a:r>
              <a:rPr lang="en-US" sz="800" b="1" dirty="0" smtClean="0"/>
              <a:t>router</a:t>
            </a:r>
            <a:endParaRPr lang="en-US" sz="1400" b="1" dirty="0"/>
          </a:p>
        </p:txBody>
      </p:sp>
      <p:sp>
        <p:nvSpPr>
          <p:cNvPr id="53" name="TextBox 52"/>
          <p:cNvSpPr txBox="1"/>
          <p:nvPr/>
        </p:nvSpPr>
        <p:spPr>
          <a:xfrm>
            <a:off x="4857340" y="2531068"/>
            <a:ext cx="640080" cy="274320"/>
          </a:xfrm>
          <a:prstGeom prst="rect">
            <a:avLst/>
          </a:prstGeom>
          <a:noFill/>
        </p:spPr>
        <p:txBody>
          <a:bodyPr wrap="square" lIns="0" tIns="0" rIns="0" bIns="0" rtlCol="0" anchor="t">
            <a:noAutofit/>
          </a:bodyPr>
          <a:lstStyle/>
          <a:p>
            <a:pPr algn="ctr"/>
            <a:r>
              <a:rPr lang="en-US" sz="800" b="1" dirty="0" smtClean="0"/>
              <a:t>endpoints</a:t>
            </a:r>
            <a:endParaRPr lang="en-US" sz="1400" b="1" dirty="0"/>
          </a:p>
        </p:txBody>
      </p:sp>
      <p:sp>
        <p:nvSpPr>
          <p:cNvPr id="55" name="TextBox 54"/>
          <p:cNvSpPr txBox="1"/>
          <p:nvPr/>
        </p:nvSpPr>
        <p:spPr>
          <a:xfrm>
            <a:off x="4851409" y="3584503"/>
            <a:ext cx="640080" cy="274320"/>
          </a:xfrm>
          <a:prstGeom prst="rect">
            <a:avLst/>
          </a:prstGeom>
          <a:noFill/>
        </p:spPr>
        <p:txBody>
          <a:bodyPr wrap="square" lIns="0" tIns="0" rIns="0" bIns="0" rtlCol="0" anchor="t">
            <a:noAutofit/>
          </a:bodyPr>
          <a:lstStyle/>
          <a:p>
            <a:pPr algn="ctr"/>
            <a:r>
              <a:rPr lang="en-US" sz="800" b="1" dirty="0" smtClean="0"/>
              <a:t>VPC NAT gateway</a:t>
            </a:r>
            <a:endParaRPr lang="en-US" sz="1400" b="1" dirty="0"/>
          </a:p>
        </p:txBody>
      </p:sp>
      <p:pic>
        <p:nvPicPr>
          <p:cNvPr id="69" name="Picture 6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74209" y="2904838"/>
            <a:ext cx="538196" cy="564237"/>
          </a:xfrm>
          <a:prstGeom prst="rect">
            <a:avLst/>
          </a:prstGeom>
        </p:spPr>
      </p:pic>
      <p:pic>
        <p:nvPicPr>
          <p:cNvPr id="71" name="Picture 7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64111" y="2904838"/>
            <a:ext cx="538196" cy="564237"/>
          </a:xfrm>
          <a:prstGeom prst="rect">
            <a:avLst/>
          </a:prstGeom>
        </p:spPr>
      </p:pic>
      <p:pic>
        <p:nvPicPr>
          <p:cNvPr id="54" name="Picture 5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94390" y="2918288"/>
            <a:ext cx="529915" cy="555557"/>
          </a:xfrm>
          <a:prstGeom prst="rect">
            <a:avLst/>
          </a:prstGeom>
        </p:spPr>
      </p:pic>
      <p:pic>
        <p:nvPicPr>
          <p:cNvPr id="56" name="Picture 5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01498" y="2909178"/>
            <a:ext cx="538195" cy="555557"/>
          </a:xfrm>
          <a:prstGeom prst="rect">
            <a:avLst/>
          </a:prstGeom>
        </p:spPr>
      </p:pic>
      <p:pic>
        <p:nvPicPr>
          <p:cNvPr id="57" name="Picture 5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96456" y="1845846"/>
            <a:ext cx="473505" cy="564237"/>
          </a:xfrm>
          <a:prstGeom prst="rect">
            <a:avLst/>
          </a:prstGeom>
        </p:spPr>
      </p:pic>
      <p:pic>
        <p:nvPicPr>
          <p:cNvPr id="97" name="Picture 9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37534" y="680288"/>
            <a:ext cx="544780" cy="653098"/>
          </a:xfrm>
          <a:prstGeom prst="rect">
            <a:avLst/>
          </a:prstGeom>
        </p:spPr>
      </p:pic>
      <p:sp>
        <p:nvSpPr>
          <p:cNvPr id="100" name="TextBox 99"/>
          <p:cNvSpPr txBox="1"/>
          <p:nvPr/>
        </p:nvSpPr>
        <p:spPr>
          <a:xfrm>
            <a:off x="479706" y="2531572"/>
            <a:ext cx="640080" cy="274320"/>
          </a:xfrm>
          <a:prstGeom prst="rect">
            <a:avLst/>
          </a:prstGeom>
          <a:noFill/>
        </p:spPr>
        <p:txBody>
          <a:bodyPr wrap="square" lIns="0" tIns="0" rIns="0" bIns="0" rtlCol="0" anchor="t">
            <a:noAutofit/>
          </a:bodyPr>
          <a:lstStyle/>
          <a:p>
            <a:pPr algn="ctr"/>
            <a:r>
              <a:rPr lang="en-US" sz="800" b="1" dirty="0" smtClean="0"/>
              <a:t>download distribution</a:t>
            </a:r>
            <a:endParaRPr lang="en-US" sz="1400" b="1" dirty="0"/>
          </a:p>
        </p:txBody>
      </p:sp>
      <p:pic>
        <p:nvPicPr>
          <p:cNvPr id="101" name="Picture 10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66742" y="1873584"/>
            <a:ext cx="500409" cy="520033"/>
          </a:xfrm>
          <a:prstGeom prst="rect">
            <a:avLst/>
          </a:prstGeom>
        </p:spPr>
      </p:pic>
      <p:sp>
        <p:nvSpPr>
          <p:cNvPr id="102" name="TextBox 101"/>
          <p:cNvSpPr txBox="1"/>
          <p:nvPr/>
        </p:nvSpPr>
        <p:spPr>
          <a:xfrm>
            <a:off x="479706" y="3577781"/>
            <a:ext cx="640080" cy="274320"/>
          </a:xfrm>
          <a:prstGeom prst="rect">
            <a:avLst/>
          </a:prstGeom>
          <a:noFill/>
        </p:spPr>
        <p:txBody>
          <a:bodyPr wrap="square" lIns="0" tIns="0" rIns="0" bIns="0" rtlCol="0" anchor="t">
            <a:noAutofit/>
          </a:bodyPr>
          <a:lstStyle/>
          <a:p>
            <a:pPr algn="ctr"/>
            <a:r>
              <a:rPr lang="en-US" sz="800" b="1" dirty="0" smtClean="0"/>
              <a:t>edge location</a:t>
            </a:r>
            <a:endParaRPr lang="en-US" sz="1400" b="1" dirty="0"/>
          </a:p>
        </p:txBody>
      </p:sp>
      <p:pic>
        <p:nvPicPr>
          <p:cNvPr id="103" name="Picture 10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58664" y="2899712"/>
            <a:ext cx="516564" cy="563883"/>
          </a:xfrm>
          <a:prstGeom prst="rect">
            <a:avLst/>
          </a:prstGeom>
          <a:noFill/>
          <a:ln>
            <a:noFill/>
          </a:ln>
        </p:spPr>
      </p:pic>
      <p:sp>
        <p:nvSpPr>
          <p:cNvPr id="104" name="TextBox 103"/>
          <p:cNvSpPr txBox="1"/>
          <p:nvPr/>
        </p:nvSpPr>
        <p:spPr>
          <a:xfrm>
            <a:off x="479706" y="4661797"/>
            <a:ext cx="640080" cy="274320"/>
          </a:xfrm>
          <a:prstGeom prst="rect">
            <a:avLst/>
          </a:prstGeom>
          <a:noFill/>
        </p:spPr>
        <p:txBody>
          <a:bodyPr wrap="square" lIns="0" tIns="0" rIns="0" bIns="0" rtlCol="0" anchor="t">
            <a:noAutofit/>
          </a:bodyPr>
          <a:lstStyle/>
          <a:p>
            <a:pPr algn="ctr"/>
            <a:r>
              <a:rPr lang="en-US" sz="800" b="1" dirty="0" smtClean="0"/>
              <a:t>streaming distribution</a:t>
            </a:r>
            <a:endParaRPr lang="en-US" sz="1400" b="1" dirty="0"/>
          </a:p>
        </p:txBody>
      </p:sp>
      <p:pic>
        <p:nvPicPr>
          <p:cNvPr id="105" name="Picture 10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7347" y="3987215"/>
            <a:ext cx="540793" cy="562001"/>
          </a:xfrm>
          <a:prstGeom prst="rect">
            <a:avLst/>
          </a:prstGeom>
        </p:spPr>
      </p:pic>
      <p:sp>
        <p:nvSpPr>
          <p:cNvPr id="106" name="TextBox 105"/>
          <p:cNvSpPr txBox="1"/>
          <p:nvPr/>
        </p:nvSpPr>
        <p:spPr>
          <a:xfrm>
            <a:off x="444164" y="1360220"/>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cxnSp>
        <p:nvCxnSpPr>
          <p:cNvPr id="107" name="Straight Connector 106"/>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136051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110" name="Group 109"/>
          <p:cNvGrpSpPr/>
          <p:nvPr/>
        </p:nvGrpSpPr>
        <p:grpSpPr>
          <a:xfrm>
            <a:off x="1405504" y="683139"/>
            <a:ext cx="960120" cy="3176316"/>
            <a:chOff x="4623138" y="683139"/>
            <a:chExt cx="960120" cy="3176316"/>
          </a:xfrm>
        </p:grpSpPr>
        <p:pic>
          <p:nvPicPr>
            <p:cNvPr id="111" name="Picture 11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832949" y="683139"/>
              <a:ext cx="537317" cy="638065"/>
            </a:xfrm>
            <a:prstGeom prst="rect">
              <a:avLst/>
            </a:prstGeom>
          </p:spPr>
        </p:pic>
        <p:sp>
          <p:nvSpPr>
            <p:cNvPr id="112" name="TextBox 111"/>
            <p:cNvSpPr txBox="1"/>
            <p:nvPr/>
          </p:nvSpPr>
          <p:spPr>
            <a:xfrm>
              <a:off x="4783045" y="2531068"/>
              <a:ext cx="643781" cy="274320"/>
            </a:xfrm>
            <a:prstGeom prst="rect">
              <a:avLst/>
            </a:prstGeom>
            <a:noFill/>
          </p:spPr>
          <p:txBody>
            <a:bodyPr wrap="square" lIns="0" tIns="0" rIns="0" bIns="0" rtlCol="0" anchor="t">
              <a:noAutofit/>
            </a:bodyPr>
            <a:lstStyle/>
            <a:p>
              <a:pPr algn="ctr"/>
              <a:r>
                <a:rPr lang="en-US" sz="800" b="1" dirty="0" smtClean="0"/>
                <a:t>hosted zone</a:t>
              </a:r>
              <a:endParaRPr lang="en-US" sz="1400" b="1" dirty="0"/>
            </a:p>
          </p:txBody>
        </p:sp>
        <p:pic>
          <p:nvPicPr>
            <p:cNvPr id="113" name="Picture 112"/>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832544" y="1852664"/>
              <a:ext cx="544782" cy="544782"/>
            </a:xfrm>
            <a:prstGeom prst="rect">
              <a:avLst/>
            </a:prstGeom>
          </p:spPr>
        </p:pic>
        <p:sp>
          <p:nvSpPr>
            <p:cNvPr id="114" name="TextBox 113"/>
            <p:cNvSpPr txBox="1"/>
            <p:nvPr/>
          </p:nvSpPr>
          <p:spPr>
            <a:xfrm>
              <a:off x="4783045" y="3585135"/>
              <a:ext cx="643781" cy="274320"/>
            </a:xfrm>
            <a:prstGeom prst="rect">
              <a:avLst/>
            </a:prstGeom>
            <a:noFill/>
          </p:spPr>
          <p:txBody>
            <a:bodyPr wrap="square" lIns="0" tIns="0" rIns="0" bIns="0" rtlCol="0" anchor="t">
              <a:noAutofit/>
            </a:bodyPr>
            <a:lstStyle/>
            <a:p>
              <a:pPr algn="ctr"/>
              <a:r>
                <a:rPr lang="en-US" sz="800" b="1" dirty="0" smtClean="0"/>
                <a:t>route table</a:t>
              </a:r>
              <a:endParaRPr lang="en-US" sz="1400" b="1" dirty="0"/>
            </a:p>
          </p:txBody>
        </p:sp>
        <p:pic>
          <p:nvPicPr>
            <p:cNvPr id="115" name="Picture 11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836868" y="2904838"/>
              <a:ext cx="536134" cy="496713"/>
            </a:xfrm>
            <a:prstGeom prst="rect">
              <a:avLst/>
            </a:prstGeom>
          </p:spPr>
        </p:pic>
        <p:cxnSp>
          <p:nvCxnSpPr>
            <p:cNvPr id="116" name="Straight Connector 115"/>
            <p:cNvCxnSpPr/>
            <p:nvPr/>
          </p:nvCxnSpPr>
          <p:spPr>
            <a:xfrm>
              <a:off x="462313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4735848"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grpSp>
      <p:cxnSp>
        <p:nvCxnSpPr>
          <p:cNvPr id="118" name="Straight Connector 117"/>
          <p:cNvCxnSpPr/>
          <p:nvPr/>
        </p:nvCxnSpPr>
        <p:spPr>
          <a:xfrm>
            <a:off x="242765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2487488" y="1739909"/>
            <a:ext cx="309863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2973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Tools</a:t>
            </a:r>
            <a:endParaRPr lang="en-US" dirty="0"/>
          </a:p>
        </p:txBody>
      </p:sp>
    </p:spTree>
    <p:extLst>
      <p:ext uri="{BB962C8B-B14F-4D97-AF65-F5344CB8AC3E}">
        <p14:creationId xmlns:p14="http://schemas.microsoft.com/office/powerpoint/2010/main" val="313199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Tools</a:t>
            </a:r>
            <a:endParaRPr lang="en-US" dirty="0"/>
          </a:p>
        </p:txBody>
      </p:sp>
      <p:cxnSp>
        <p:nvCxnSpPr>
          <p:cNvPr id="98" name="Straight Connector 97"/>
          <p:cNvCxnSpPr/>
          <p:nvPr/>
        </p:nvCxnSpPr>
        <p:spPr>
          <a:xfrm>
            <a:off x="13500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330" y="688821"/>
            <a:ext cx="528778" cy="6345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375" y="688821"/>
            <a:ext cx="544780" cy="653736"/>
          </a:xfrm>
          <a:prstGeom prst="rect">
            <a:avLst/>
          </a:prstGeom>
        </p:spPr>
      </p:pic>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7981" y="688821"/>
            <a:ext cx="537317" cy="643018"/>
          </a:xfrm>
          <a:prstGeom prst="rect">
            <a:avLst/>
          </a:prstGeom>
        </p:spPr>
      </p:pic>
      <p:sp>
        <p:nvSpPr>
          <p:cNvPr id="154" name="TextBox 153"/>
          <p:cNvSpPr txBox="1"/>
          <p:nvPr/>
        </p:nvSpPr>
        <p:spPr>
          <a:xfrm>
            <a:off x="1437944"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sp>
        <p:nvSpPr>
          <p:cNvPr id="233" name="TextBox 232"/>
          <p:cNvSpPr txBox="1"/>
          <p:nvPr/>
        </p:nvSpPr>
        <p:spPr>
          <a:xfrm>
            <a:off x="2505990"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CodeDeploy</a:t>
            </a:r>
            <a:endParaRPr lang="en-US" sz="1000" b="1" dirty="0"/>
          </a:p>
        </p:txBody>
      </p:sp>
      <p:sp>
        <p:nvSpPr>
          <p:cNvPr id="236" name="TextBox 235"/>
          <p:cNvSpPr txBox="1"/>
          <p:nvPr/>
        </p:nvSpPr>
        <p:spPr>
          <a:xfrm>
            <a:off x="3564864"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CodePipeline</a:t>
            </a:r>
            <a:endParaRPr lang="en-US" sz="1000" b="1" dirty="0"/>
          </a:p>
        </p:txBody>
      </p:sp>
      <p:cxnSp>
        <p:nvCxnSpPr>
          <p:cNvPr id="292" name="Straight Connector 291"/>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14085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2486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50659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4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1938" y="708049"/>
            <a:ext cx="544780" cy="615280"/>
          </a:xfrm>
          <a:prstGeom prst="rect">
            <a:avLst/>
          </a:prstGeom>
        </p:spPr>
      </p:pic>
      <p:sp>
        <p:nvSpPr>
          <p:cNvPr id="18" name="TextBox 17"/>
          <p:cNvSpPr txBox="1"/>
          <p:nvPr/>
        </p:nvSpPr>
        <p:spPr>
          <a:xfrm>
            <a:off x="4602951" y="1360404"/>
            <a:ext cx="1062754" cy="155448"/>
          </a:xfrm>
          <a:prstGeom prst="rect">
            <a:avLst/>
          </a:prstGeom>
          <a:noFill/>
        </p:spPr>
        <p:txBody>
          <a:bodyPr wrap="square" lIns="0" tIns="0" rIns="0" bIns="0" rtlCol="0" anchor="t">
            <a:noAutofit/>
          </a:bodyPr>
          <a:lstStyle/>
          <a:p>
            <a:pPr algn="ctr"/>
            <a:r>
              <a:rPr lang="en-US" sz="1000" b="1" dirty="0" smtClean="0"/>
              <a:t>AWS X-Ray</a:t>
            </a:r>
            <a:endParaRPr lang="en-US" sz="1000" b="1"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07" y="688821"/>
            <a:ext cx="533234" cy="643018"/>
          </a:xfrm>
          <a:prstGeom prst="rect">
            <a:avLst/>
          </a:prstGeom>
        </p:spPr>
      </p:pic>
      <p:sp>
        <p:nvSpPr>
          <p:cNvPr id="19" name="TextBox 18"/>
          <p:cNvSpPr txBox="1"/>
          <p:nvPr/>
        </p:nvSpPr>
        <p:spPr>
          <a:xfrm>
            <a:off x="338149"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CodeBuild</a:t>
            </a:r>
            <a:endParaRPr lang="en-US" sz="1000" b="1" dirty="0"/>
          </a:p>
        </p:txBody>
      </p:sp>
      <p:cxnSp>
        <p:nvCxnSpPr>
          <p:cNvPr id="21" name="Straight Connector 20"/>
          <p:cNvCxnSpPr/>
          <p:nvPr/>
        </p:nvCxnSpPr>
        <p:spPr>
          <a:xfrm>
            <a:off x="356512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6429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7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Tools</a:t>
            </a:r>
            <a:endParaRPr lang="en-US" dirty="0"/>
          </a:p>
        </p:txBody>
      </p:sp>
    </p:spTree>
    <p:extLst>
      <p:ext uri="{BB962C8B-B14F-4D97-AF65-F5344CB8AC3E}">
        <p14:creationId xmlns:p14="http://schemas.microsoft.com/office/powerpoint/2010/main" val="424820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Management Tools</a:t>
            </a:r>
            <a:endParaRPr lang="en-US" dirty="0"/>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smtClean="0"/>
              <a:t>alarm</a:t>
            </a:r>
            <a:endParaRPr lang="en-US" sz="1400" b="1" dirty="0"/>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11" y="1840548"/>
            <a:ext cx="470197" cy="554833"/>
          </a:xfrm>
          <a:prstGeom prst="rect">
            <a:avLst/>
          </a:prstGeom>
        </p:spPr>
      </p:pic>
      <p:cxnSp>
        <p:nvCxnSpPr>
          <p:cNvPr id="99" name="Straight Connector 98"/>
          <p:cNvCxnSpPr/>
          <p:nvPr/>
        </p:nvCxnSpPr>
        <p:spPr>
          <a:xfrm>
            <a:off x="311678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179438"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5256359"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2242205" y="3587509"/>
            <a:ext cx="643781" cy="274320"/>
          </a:xfrm>
          <a:prstGeom prst="rect">
            <a:avLst/>
          </a:prstGeom>
          <a:noFill/>
        </p:spPr>
        <p:txBody>
          <a:bodyPr wrap="square" lIns="0" tIns="0" rIns="0" bIns="0" rtlCol="0" anchor="t">
            <a:noAutofit/>
          </a:bodyPr>
          <a:lstStyle/>
          <a:p>
            <a:pPr algn="ctr"/>
            <a:r>
              <a:rPr lang="en-US" sz="800" b="1" dirty="0" smtClean="0"/>
              <a:t>template</a:t>
            </a:r>
            <a:endParaRPr lang="en-US" sz="1400" b="1" dirty="0"/>
          </a:p>
        </p:txBody>
      </p:sp>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694" y="2912930"/>
            <a:ext cx="469638" cy="535388"/>
          </a:xfrm>
          <a:prstGeom prst="rect">
            <a:avLst/>
          </a:prstGeom>
        </p:spPr>
      </p:pic>
      <p:sp>
        <p:nvSpPr>
          <p:cNvPr id="47" name="TextBox 46"/>
          <p:cNvSpPr txBox="1"/>
          <p:nvPr/>
        </p:nvSpPr>
        <p:spPr>
          <a:xfrm>
            <a:off x="2241632" y="2535851"/>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979" y="1964290"/>
            <a:ext cx="434850" cy="35578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5368" y="691978"/>
            <a:ext cx="514094" cy="635057"/>
          </a:xfrm>
          <a:prstGeom prst="rect">
            <a:avLst/>
          </a:prstGeom>
        </p:spPr>
      </p:pic>
      <p:pic>
        <p:nvPicPr>
          <p:cNvPr id="84" name="Picture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1444" y="656618"/>
            <a:ext cx="537316" cy="644779"/>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47922" y="655971"/>
            <a:ext cx="543291" cy="651949"/>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sp>
        <p:nvSpPr>
          <p:cNvPr id="257" name="TextBox 256"/>
          <p:cNvSpPr txBox="1"/>
          <p:nvPr/>
        </p:nvSpPr>
        <p:spPr>
          <a:xfrm>
            <a:off x="2069495"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CloudFormation</a:t>
            </a:r>
            <a:endParaRPr lang="en-US" sz="1000" b="1" dirty="0"/>
          </a:p>
        </p:txBody>
      </p:sp>
      <p:cxnSp>
        <p:nvCxnSpPr>
          <p:cNvPr id="258" name="Straight Connector 257"/>
          <p:cNvCxnSpPr/>
          <p:nvPr/>
        </p:nvCxnSpPr>
        <p:spPr>
          <a:xfrm>
            <a:off x="209558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0" name="TextBox 259"/>
          <p:cNvSpPr txBox="1"/>
          <p:nvPr/>
        </p:nvSpPr>
        <p:spPr>
          <a:xfrm>
            <a:off x="3172275"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CloudTrail</a:t>
            </a:r>
            <a:endParaRPr lang="en-US" sz="1000" b="1" dirty="0"/>
          </a:p>
        </p:txBody>
      </p:sp>
      <p:cxnSp>
        <p:nvCxnSpPr>
          <p:cNvPr id="261" name="Straight Connector 260"/>
          <p:cNvCxnSpPr/>
          <p:nvPr/>
        </p:nvCxnSpPr>
        <p:spPr>
          <a:xfrm>
            <a:off x="318198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3" name="TextBox 262"/>
          <p:cNvSpPr txBox="1"/>
          <p:nvPr/>
        </p:nvSpPr>
        <p:spPr>
          <a:xfrm>
            <a:off x="4247792"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Config</a:t>
            </a:r>
            <a:endParaRPr lang="en-US" sz="1000" b="1" dirty="0"/>
          </a:p>
        </p:txBody>
      </p:sp>
      <p:cxnSp>
        <p:nvCxnSpPr>
          <p:cNvPr id="264" name="Straight Connector 263"/>
          <p:cNvCxnSpPr/>
          <p:nvPr/>
        </p:nvCxnSpPr>
        <p:spPr>
          <a:xfrm>
            <a:off x="42405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2242205" y="4659844"/>
            <a:ext cx="643781" cy="274320"/>
          </a:xfrm>
          <a:prstGeom prst="rect">
            <a:avLst/>
          </a:prstGeom>
          <a:noFill/>
        </p:spPr>
        <p:txBody>
          <a:bodyPr wrap="square" lIns="0" tIns="0" rIns="0" bIns="0" rtlCol="0" anchor="t">
            <a:noAutofit/>
          </a:bodyPr>
          <a:lstStyle/>
          <a:p>
            <a:pPr algn="ctr"/>
            <a:r>
              <a:rPr lang="en-US" sz="800" b="1" dirty="0" smtClean="0"/>
              <a:t>change set</a:t>
            </a:r>
            <a:endParaRPr lang="en-US" sz="1400" b="1" dirty="0"/>
          </a:p>
        </p:txBody>
      </p:sp>
      <p:pic>
        <p:nvPicPr>
          <p:cNvPr id="62" name="Picture 6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5694" y="3985463"/>
            <a:ext cx="469638" cy="535387"/>
          </a:xfrm>
          <a:prstGeom prst="rect">
            <a:avLst/>
          </a:prstGeom>
        </p:spPr>
      </p:pic>
      <p:sp>
        <p:nvSpPr>
          <p:cNvPr id="63" name="TextBox 62"/>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err="1"/>
              <a:t>config</a:t>
            </a:r>
            <a:r>
              <a:rPr lang="en-US" sz="800" b="1" dirty="0"/>
              <a:t> rule</a:t>
            </a:r>
            <a:endParaRPr lang="en-US" sz="1400" b="1" dirty="0"/>
          </a:p>
        </p:txBody>
      </p:sp>
      <p:pic>
        <p:nvPicPr>
          <p:cNvPr id="64" name="Picture 6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sp>
        <p:nvSpPr>
          <p:cNvPr id="67" name="TextBox 66"/>
          <p:cNvSpPr txBox="1"/>
          <p:nvPr/>
        </p:nvSpPr>
        <p:spPr>
          <a:xfrm>
            <a:off x="1268057" y="2536369"/>
            <a:ext cx="643781" cy="274320"/>
          </a:xfrm>
          <a:prstGeom prst="rect">
            <a:avLst/>
          </a:prstGeom>
          <a:noFill/>
        </p:spPr>
        <p:txBody>
          <a:bodyPr wrap="square" lIns="0" tIns="0" rIns="0" bIns="0" rtlCol="0" anchor="t">
            <a:noAutofit/>
          </a:bodyPr>
          <a:lstStyle/>
          <a:p>
            <a:pPr algn="ctr"/>
            <a:r>
              <a:rPr lang="en-US" sz="800" b="1" dirty="0"/>
              <a:t>event </a:t>
            </a:r>
            <a:r>
              <a:rPr lang="en-US" sz="800" b="1" dirty="0" smtClean="0"/>
              <a:t/>
            </a:r>
            <a:br>
              <a:rPr lang="en-US" sz="800" b="1" dirty="0" smtClean="0"/>
            </a:br>
            <a:r>
              <a:rPr lang="en-US" sz="800" b="1" dirty="0" smtClean="0"/>
              <a:t>(time-based</a:t>
            </a:r>
            <a:r>
              <a:rPr lang="en-US" sz="800" b="1" dirty="0"/>
              <a:t>)</a:t>
            </a:r>
            <a:endParaRPr lang="en-US" sz="1400" b="1" dirty="0"/>
          </a:p>
        </p:txBody>
      </p:sp>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88999" y="1871685"/>
            <a:ext cx="394437" cy="514606"/>
          </a:xfrm>
          <a:prstGeom prst="rect">
            <a:avLst/>
          </a:prstGeom>
        </p:spPr>
      </p:pic>
      <p:sp>
        <p:nvSpPr>
          <p:cNvPr id="71" name="TextBox 70"/>
          <p:cNvSpPr txBox="1"/>
          <p:nvPr/>
        </p:nvSpPr>
        <p:spPr>
          <a:xfrm>
            <a:off x="449370" y="4659844"/>
            <a:ext cx="718982" cy="274320"/>
          </a:xfrm>
          <a:prstGeom prst="rect">
            <a:avLst/>
          </a:prstGeom>
          <a:noFill/>
        </p:spPr>
        <p:txBody>
          <a:bodyPr wrap="square" lIns="0" tIns="0" rIns="0" bIns="0" rtlCol="0" anchor="t">
            <a:noAutofit/>
          </a:bodyPr>
          <a:lstStyle/>
          <a:p>
            <a:pPr algn="ctr"/>
            <a:r>
              <a:rPr lang="en-US" sz="800" b="1" dirty="0"/>
              <a:t>event </a:t>
            </a:r>
            <a:r>
              <a:rPr lang="en-US" sz="800" b="1" dirty="0" smtClean="0"/>
              <a:t/>
            </a:r>
            <a:br>
              <a:rPr lang="en-US" sz="800" b="1" dirty="0" smtClean="0"/>
            </a:br>
            <a:r>
              <a:rPr lang="en-US" sz="800" b="1" dirty="0" smtClean="0"/>
              <a:t>(event-based</a:t>
            </a:r>
            <a:r>
              <a:rPr lang="en-US" sz="800" b="1" dirty="0"/>
              <a:t>)</a:t>
            </a:r>
            <a:endParaRPr lang="en-US" sz="1400" b="1" dirty="0"/>
          </a:p>
        </p:txBody>
      </p:sp>
      <p:pic>
        <p:nvPicPr>
          <p:cNvPr id="72" name="Picture 7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9590" y="3977906"/>
            <a:ext cx="402697" cy="556399"/>
          </a:xfrm>
          <a:prstGeom prst="rect">
            <a:avLst/>
          </a:prstGeom>
        </p:spPr>
      </p:pic>
      <p:cxnSp>
        <p:nvCxnSpPr>
          <p:cNvPr id="73" name="Straight Connector 72"/>
          <p:cNvCxnSpPr/>
          <p:nvPr/>
        </p:nvCxnSpPr>
        <p:spPr>
          <a:xfrm>
            <a:off x="20375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29864" y="1739909"/>
            <a:ext cx="162658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30375" y="699848"/>
            <a:ext cx="513579" cy="619317"/>
          </a:xfrm>
          <a:prstGeom prst="rect">
            <a:avLst/>
          </a:prstGeom>
        </p:spPr>
      </p:pic>
      <p:sp>
        <p:nvSpPr>
          <p:cNvPr id="96" name="TextBox 95"/>
          <p:cNvSpPr txBox="1"/>
          <p:nvPr/>
        </p:nvSpPr>
        <p:spPr>
          <a:xfrm>
            <a:off x="5240786" y="1360404"/>
            <a:ext cx="1092759" cy="155448"/>
          </a:xfrm>
          <a:prstGeom prst="rect">
            <a:avLst/>
          </a:prstGeom>
          <a:noFill/>
        </p:spPr>
        <p:txBody>
          <a:bodyPr wrap="square" lIns="0" tIns="0" rIns="0" bIns="0" rtlCol="0" anchor="t">
            <a:noAutofit/>
          </a:bodyPr>
          <a:lstStyle/>
          <a:p>
            <a:pPr algn="ctr"/>
            <a:r>
              <a:rPr lang="en-US" sz="1000" b="1" dirty="0" smtClean="0"/>
              <a:t>AWS Managed Services</a:t>
            </a:r>
            <a:endParaRPr lang="en-US" sz="1000" b="1" dirty="0"/>
          </a:p>
        </p:txBody>
      </p:sp>
      <p:sp>
        <p:nvSpPr>
          <p:cNvPr id="41" name="TextBox 40"/>
          <p:cNvSpPr txBox="1"/>
          <p:nvPr/>
        </p:nvSpPr>
        <p:spPr>
          <a:xfrm>
            <a:off x="5420628" y="296583"/>
            <a:ext cx="3496869"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Management Tools icons continue on next slide</a:t>
            </a:r>
            <a:endParaRPr lang="en-US" sz="1200" i="1" dirty="0">
              <a:solidFill>
                <a:schemeClr val="accent6">
                  <a:lumMod val="60000"/>
                  <a:lumOff val="40000"/>
                </a:schemeClr>
              </a:solidFill>
            </a:endParaRPr>
          </a:p>
        </p:txBody>
      </p:sp>
      <p:cxnSp>
        <p:nvCxnSpPr>
          <p:cNvPr id="44" name="Straight Connector 43"/>
          <p:cNvCxnSpPr/>
          <p:nvPr/>
        </p:nvCxnSpPr>
        <p:spPr>
          <a:xfrm>
            <a:off x="5253292"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6330213"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531442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9" name="Picture 4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504215" y="653033"/>
            <a:ext cx="543291" cy="651949"/>
          </a:xfrm>
          <a:prstGeom prst="rect">
            <a:avLst/>
          </a:prstGeom>
        </p:spPr>
      </p:pic>
      <p:sp>
        <p:nvSpPr>
          <p:cNvPr id="50" name="TextBox 49"/>
          <p:cNvSpPr txBox="1"/>
          <p:nvPr/>
        </p:nvSpPr>
        <p:spPr>
          <a:xfrm>
            <a:off x="7233803" y="4659844"/>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51" name="Picture 5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97735" y="3984274"/>
            <a:ext cx="533737" cy="541362"/>
          </a:xfrm>
          <a:prstGeom prst="rect">
            <a:avLst/>
          </a:prstGeom>
        </p:spPr>
      </p:pic>
      <p:sp>
        <p:nvSpPr>
          <p:cNvPr id="53" name="TextBox 52"/>
          <p:cNvSpPr txBox="1"/>
          <p:nvPr/>
        </p:nvSpPr>
        <p:spPr>
          <a:xfrm>
            <a:off x="6452716" y="3584093"/>
            <a:ext cx="643781" cy="274320"/>
          </a:xfrm>
          <a:prstGeom prst="rect">
            <a:avLst/>
          </a:prstGeom>
          <a:noFill/>
        </p:spPr>
        <p:txBody>
          <a:bodyPr wrap="square" lIns="0" tIns="0" rIns="0" bIns="0" rtlCol="0" anchor="t">
            <a:noAutofit/>
          </a:bodyPr>
          <a:lstStyle/>
          <a:p>
            <a:pPr algn="ctr"/>
            <a:r>
              <a:rPr lang="en-US" sz="800" b="1" dirty="0" smtClean="0"/>
              <a:t>layers</a:t>
            </a:r>
            <a:endParaRPr lang="en-US" sz="1400" b="1" dirty="0"/>
          </a:p>
        </p:txBody>
      </p:sp>
      <p:pic>
        <p:nvPicPr>
          <p:cNvPr id="54" name="Picture 5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510764" y="2918466"/>
            <a:ext cx="536981" cy="536981"/>
          </a:xfrm>
          <a:prstGeom prst="rect">
            <a:avLst/>
          </a:prstGeom>
        </p:spPr>
      </p:pic>
      <p:sp>
        <p:nvSpPr>
          <p:cNvPr id="55" name="TextBox 54"/>
          <p:cNvSpPr txBox="1"/>
          <p:nvPr/>
        </p:nvSpPr>
        <p:spPr>
          <a:xfrm>
            <a:off x="8014889" y="2525614"/>
            <a:ext cx="643781"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56" name="Picture 5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071947" y="1864951"/>
            <a:ext cx="536981" cy="544439"/>
          </a:xfrm>
          <a:prstGeom prst="rect">
            <a:avLst/>
          </a:prstGeom>
        </p:spPr>
      </p:pic>
      <p:sp>
        <p:nvSpPr>
          <p:cNvPr id="57" name="TextBox 56"/>
          <p:cNvSpPr txBox="1"/>
          <p:nvPr/>
        </p:nvSpPr>
        <p:spPr>
          <a:xfrm>
            <a:off x="6452716" y="2525614"/>
            <a:ext cx="643781" cy="274320"/>
          </a:xfrm>
          <a:prstGeom prst="rect">
            <a:avLst/>
          </a:prstGeom>
          <a:noFill/>
        </p:spPr>
        <p:txBody>
          <a:bodyPr wrap="square" lIns="0" tIns="0" rIns="0" bIns="0" rtlCol="0" anchor="t">
            <a:noAutofit/>
          </a:bodyPr>
          <a:lstStyle/>
          <a:p>
            <a:pPr algn="ctr"/>
            <a:r>
              <a:rPr lang="en-US" sz="800" b="1" dirty="0" smtClean="0"/>
              <a:t>apps</a:t>
            </a:r>
            <a:endParaRPr lang="en-US" sz="1400" b="1" dirty="0"/>
          </a:p>
        </p:txBody>
      </p:sp>
      <p:pic>
        <p:nvPicPr>
          <p:cNvPr id="58" name="Picture 5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500536" y="1873497"/>
            <a:ext cx="544440" cy="544440"/>
          </a:xfrm>
          <a:prstGeom prst="rect">
            <a:avLst/>
          </a:prstGeom>
        </p:spPr>
      </p:pic>
      <p:sp>
        <p:nvSpPr>
          <p:cNvPr id="59" name="TextBox 58"/>
          <p:cNvSpPr txBox="1"/>
          <p:nvPr/>
        </p:nvSpPr>
        <p:spPr>
          <a:xfrm>
            <a:off x="7233803" y="2525614"/>
            <a:ext cx="643781" cy="274320"/>
          </a:xfrm>
          <a:prstGeom prst="rect">
            <a:avLst/>
          </a:prstGeom>
          <a:noFill/>
        </p:spPr>
        <p:txBody>
          <a:bodyPr wrap="square" lIns="0" tIns="0" rIns="0" bIns="0" rtlCol="0" anchor="t">
            <a:noAutofit/>
          </a:bodyPr>
          <a:lstStyle/>
          <a:p>
            <a:pPr algn="ctr"/>
            <a:r>
              <a:rPr lang="en-US" sz="800" b="1" dirty="0" smtClean="0"/>
              <a:t>deployments</a:t>
            </a:r>
            <a:endParaRPr lang="en-US" sz="1400" b="1" dirty="0"/>
          </a:p>
        </p:txBody>
      </p:sp>
      <p:pic>
        <p:nvPicPr>
          <p:cNvPr id="60" name="Picture 5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283473" y="1871685"/>
            <a:ext cx="536981" cy="514606"/>
          </a:xfrm>
          <a:prstGeom prst="rect">
            <a:avLst/>
          </a:prstGeom>
        </p:spPr>
      </p:pic>
      <p:sp>
        <p:nvSpPr>
          <p:cNvPr id="61" name="TextBox 60"/>
          <p:cNvSpPr txBox="1"/>
          <p:nvPr/>
        </p:nvSpPr>
        <p:spPr>
          <a:xfrm>
            <a:off x="7233803" y="3584093"/>
            <a:ext cx="643781" cy="274320"/>
          </a:xfrm>
          <a:prstGeom prst="rect">
            <a:avLst/>
          </a:prstGeom>
          <a:noFill/>
        </p:spPr>
        <p:txBody>
          <a:bodyPr wrap="square" lIns="0" tIns="0" rIns="0" bIns="0" rtlCol="0" anchor="t">
            <a:noAutofit/>
          </a:bodyPr>
          <a:lstStyle/>
          <a:p>
            <a:pPr algn="ctr"/>
            <a:r>
              <a:rPr lang="en-US" sz="800" b="1" dirty="0" smtClean="0"/>
              <a:t>monitoring</a:t>
            </a:r>
            <a:endParaRPr lang="en-US" sz="1400" b="1" dirty="0"/>
          </a:p>
        </p:txBody>
      </p:sp>
      <p:pic>
        <p:nvPicPr>
          <p:cNvPr id="65" name="Picture 6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83473" y="2942910"/>
            <a:ext cx="544439" cy="461261"/>
          </a:xfrm>
          <a:prstGeom prst="rect">
            <a:avLst/>
          </a:prstGeom>
        </p:spPr>
      </p:pic>
      <p:sp>
        <p:nvSpPr>
          <p:cNvPr id="66" name="TextBox 65"/>
          <p:cNvSpPr txBox="1"/>
          <p:nvPr/>
        </p:nvSpPr>
        <p:spPr>
          <a:xfrm>
            <a:off x="6452716" y="4659844"/>
            <a:ext cx="643781" cy="274320"/>
          </a:xfrm>
          <a:prstGeom prst="rect">
            <a:avLst/>
          </a:prstGeom>
          <a:noFill/>
        </p:spPr>
        <p:txBody>
          <a:bodyPr wrap="square" lIns="0" tIns="0" rIns="0" bIns="0" rtlCol="0" anchor="t">
            <a:noAutofit/>
          </a:bodyPr>
          <a:lstStyle/>
          <a:p>
            <a:pPr algn="ctr"/>
            <a:r>
              <a:rPr lang="en-US" sz="800" b="1" dirty="0" smtClean="0"/>
              <a:t>resources</a:t>
            </a:r>
            <a:endParaRPr lang="en-US" sz="1400" b="1" dirty="0"/>
          </a:p>
        </p:txBody>
      </p:sp>
      <p:pic>
        <p:nvPicPr>
          <p:cNvPr id="74" name="Picture 7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37124" y="3977906"/>
            <a:ext cx="479122" cy="556399"/>
          </a:xfrm>
          <a:prstGeom prst="rect">
            <a:avLst/>
          </a:prstGeom>
        </p:spPr>
      </p:pic>
      <p:sp>
        <p:nvSpPr>
          <p:cNvPr id="75" name="TextBox 74"/>
          <p:cNvSpPr txBox="1"/>
          <p:nvPr/>
        </p:nvSpPr>
        <p:spPr>
          <a:xfrm>
            <a:off x="8014889" y="3584093"/>
            <a:ext cx="643781" cy="274320"/>
          </a:xfrm>
          <a:prstGeom prst="rect">
            <a:avLst/>
          </a:prstGeom>
          <a:noFill/>
        </p:spPr>
        <p:txBody>
          <a:bodyPr wrap="square" lIns="0" tIns="0" rIns="0" bIns="0" rtlCol="0" anchor="t">
            <a:noAutofit/>
          </a:bodyPr>
          <a:lstStyle/>
          <a:p>
            <a:pPr algn="ctr"/>
            <a:r>
              <a:rPr lang="en-US" sz="800" b="1" dirty="0" smtClean="0"/>
              <a:t>permissions</a:t>
            </a:r>
            <a:endParaRPr lang="en-US" sz="1400" b="1" dirty="0"/>
          </a:p>
        </p:txBody>
      </p:sp>
      <p:pic>
        <p:nvPicPr>
          <p:cNvPr id="76" name="Picture 75"/>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102181" y="2897847"/>
            <a:ext cx="468912" cy="562694"/>
          </a:xfrm>
          <a:prstGeom prst="rect">
            <a:avLst/>
          </a:prstGeom>
        </p:spPr>
      </p:pic>
      <p:sp>
        <p:nvSpPr>
          <p:cNvPr id="81" name="TextBox 80"/>
          <p:cNvSpPr txBox="1"/>
          <p:nvPr/>
        </p:nvSpPr>
        <p:spPr>
          <a:xfrm>
            <a:off x="6304085"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OpsWorks</a:t>
            </a:r>
            <a:endParaRPr lang="en-US" sz="1000" b="1" dirty="0"/>
          </a:p>
        </p:txBody>
      </p:sp>
      <p:cxnSp>
        <p:nvCxnSpPr>
          <p:cNvPr id="82" name="Straight Connector 81"/>
          <p:cNvCxnSpPr/>
          <p:nvPr/>
        </p:nvCxnSpPr>
        <p:spPr>
          <a:xfrm>
            <a:off x="6398075"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8407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t>
            </a:r>
            <a:r>
              <a:rPr lang="en-US" dirty="0" smtClean="0"/>
              <a:t>Tools (Continued)</a:t>
            </a:r>
            <a:endParaRPr lang="en-US" dirty="0"/>
          </a:p>
        </p:txBody>
      </p:sp>
      <p:cxnSp>
        <p:nvCxnSpPr>
          <p:cNvPr id="23" name="Straight Connector 22"/>
          <p:cNvCxnSpPr/>
          <p:nvPr/>
        </p:nvCxnSpPr>
        <p:spPr>
          <a:xfrm>
            <a:off x="1342375"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402264" y="1360404"/>
            <a:ext cx="943550" cy="155448"/>
          </a:xfrm>
          <a:prstGeom prst="rect">
            <a:avLst/>
          </a:prstGeom>
          <a:noFill/>
        </p:spPr>
        <p:txBody>
          <a:bodyPr wrap="square" lIns="0" tIns="0" rIns="0" bIns="0" rtlCol="0" anchor="t">
            <a:noAutofit/>
          </a:bodyPr>
          <a:lstStyle/>
          <a:p>
            <a:pPr algn="ctr"/>
            <a:r>
              <a:rPr lang="en-US" sz="1000" b="1" dirty="0" smtClean="0"/>
              <a:t>AWS Trusted Advisor</a:t>
            </a:r>
            <a:endParaRPr lang="en-US" sz="1000" b="1" dirty="0"/>
          </a:p>
        </p:txBody>
      </p:sp>
      <p:sp>
        <p:nvSpPr>
          <p:cNvPr id="26" name="TextBox 25"/>
          <p:cNvSpPr txBox="1"/>
          <p:nvPr/>
        </p:nvSpPr>
        <p:spPr>
          <a:xfrm>
            <a:off x="302814"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smtClean="0"/>
              <a:t>Service Catalog</a:t>
            </a:r>
            <a:endParaRPr lang="en-US" sz="1000" b="1"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09" y="684016"/>
            <a:ext cx="535850" cy="64302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115" y="684017"/>
            <a:ext cx="535848" cy="643018"/>
          </a:xfrm>
          <a:prstGeom prst="rect">
            <a:avLst/>
          </a:prstGeom>
        </p:spPr>
      </p:pic>
      <p:cxnSp>
        <p:nvCxnSpPr>
          <p:cNvPr id="42" name="Straight Connector 41"/>
          <p:cNvCxnSpPr/>
          <p:nvPr/>
        </p:nvCxnSpPr>
        <p:spPr>
          <a:xfrm>
            <a:off x="3241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514590" y="3584093"/>
            <a:ext cx="731192" cy="274320"/>
          </a:xfrm>
          <a:prstGeom prst="rect">
            <a:avLst/>
          </a:prstGeom>
          <a:noFill/>
        </p:spPr>
        <p:txBody>
          <a:bodyPr wrap="square" lIns="0" tIns="0" rIns="0" bIns="0" rtlCol="0" anchor="t">
            <a:noAutofit/>
          </a:bodyPr>
          <a:lstStyle/>
          <a:p>
            <a:pPr algn="ctr"/>
            <a:r>
              <a:rPr lang="en-US" sz="800" b="1" dirty="0"/>
              <a:t>checklist fault tolerance</a:t>
            </a:r>
            <a:endParaRPr lang="en-US" sz="1400" b="1" dirty="0"/>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3397" y="2918466"/>
            <a:ext cx="422872" cy="536981"/>
          </a:xfrm>
          <a:prstGeom prst="rect">
            <a:avLst/>
          </a:prstGeom>
        </p:spPr>
      </p:pic>
      <p:sp>
        <p:nvSpPr>
          <p:cNvPr id="47" name="TextBox 46"/>
          <p:cNvSpPr txBox="1"/>
          <p:nvPr/>
        </p:nvSpPr>
        <p:spPr>
          <a:xfrm>
            <a:off x="1558295" y="2525614"/>
            <a:ext cx="643781" cy="274320"/>
          </a:xfrm>
          <a:prstGeom prst="rect">
            <a:avLst/>
          </a:prstGeom>
          <a:noFill/>
        </p:spPr>
        <p:txBody>
          <a:bodyPr wrap="square" lIns="0" tIns="0" rIns="0" bIns="0" rtlCol="0" anchor="t">
            <a:noAutofit/>
          </a:bodyPr>
          <a:lstStyle/>
          <a:p>
            <a:pPr algn="ctr"/>
            <a:r>
              <a:rPr lang="en-US" sz="800" b="1" dirty="0" smtClean="0"/>
              <a:t>checklist</a:t>
            </a:r>
            <a:endParaRPr lang="en-US" sz="1400" b="1" dirty="0"/>
          </a:p>
        </p:txBody>
      </p:sp>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4188" y="1873497"/>
            <a:ext cx="468294" cy="544440"/>
          </a:xfrm>
          <a:prstGeom prst="rect">
            <a:avLst/>
          </a:prstGeom>
        </p:spPr>
      </p:pic>
      <p:sp>
        <p:nvSpPr>
          <p:cNvPr id="49" name="TextBox 48"/>
          <p:cNvSpPr txBox="1"/>
          <p:nvPr/>
        </p:nvSpPr>
        <p:spPr>
          <a:xfrm>
            <a:off x="2339382" y="2525614"/>
            <a:ext cx="643781" cy="274320"/>
          </a:xfrm>
          <a:prstGeom prst="rect">
            <a:avLst/>
          </a:prstGeom>
          <a:noFill/>
        </p:spPr>
        <p:txBody>
          <a:bodyPr wrap="square" lIns="0" tIns="0" rIns="0" bIns="0" rtlCol="0" anchor="t">
            <a:noAutofit/>
          </a:bodyPr>
          <a:lstStyle/>
          <a:p>
            <a:pPr algn="ctr"/>
            <a:r>
              <a:rPr lang="en-US" sz="800" b="1" dirty="0" smtClean="0"/>
              <a:t>checklist cost</a:t>
            </a:r>
            <a:endParaRPr lang="en-US" sz="1400" b="1" dirty="0"/>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021" y="1879866"/>
            <a:ext cx="501137" cy="554951"/>
          </a:xfrm>
          <a:prstGeom prst="rect">
            <a:avLst/>
          </a:prstGeom>
        </p:spPr>
      </p:pic>
      <p:sp>
        <p:nvSpPr>
          <p:cNvPr id="51" name="TextBox 50"/>
          <p:cNvSpPr txBox="1"/>
          <p:nvPr/>
        </p:nvSpPr>
        <p:spPr>
          <a:xfrm>
            <a:off x="2245781" y="3584093"/>
            <a:ext cx="830984" cy="274320"/>
          </a:xfrm>
          <a:prstGeom prst="rect">
            <a:avLst/>
          </a:prstGeom>
          <a:noFill/>
        </p:spPr>
        <p:txBody>
          <a:bodyPr wrap="square" lIns="0" tIns="0" rIns="0" bIns="0" rtlCol="0" anchor="t">
            <a:noAutofit/>
          </a:bodyPr>
          <a:lstStyle/>
          <a:p>
            <a:pPr algn="ctr"/>
            <a:r>
              <a:rPr lang="en-US" sz="800" b="1" dirty="0"/>
              <a:t>checklist performance</a:t>
            </a:r>
            <a:endParaRPr lang="en-US" sz="1400" b="1" dirty="0"/>
          </a:p>
        </p:txBody>
      </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69777" y="2920050"/>
            <a:ext cx="460281" cy="554354"/>
          </a:xfrm>
          <a:prstGeom prst="rect">
            <a:avLst/>
          </a:prstGeom>
        </p:spPr>
      </p:pic>
      <p:sp>
        <p:nvSpPr>
          <p:cNvPr id="53" name="TextBox 52"/>
          <p:cNvSpPr txBox="1"/>
          <p:nvPr/>
        </p:nvSpPr>
        <p:spPr>
          <a:xfrm>
            <a:off x="1558295" y="4659844"/>
            <a:ext cx="643781" cy="274320"/>
          </a:xfrm>
          <a:prstGeom prst="rect">
            <a:avLst/>
          </a:prstGeom>
          <a:noFill/>
        </p:spPr>
        <p:txBody>
          <a:bodyPr wrap="square" lIns="0" tIns="0" rIns="0" bIns="0" rtlCol="0" anchor="t">
            <a:noAutofit/>
          </a:bodyPr>
          <a:lstStyle/>
          <a:p>
            <a:pPr algn="ctr"/>
            <a:r>
              <a:rPr lang="en-US" sz="800" b="1" dirty="0" smtClean="0"/>
              <a:t>checklist security</a:t>
            </a:r>
            <a:endParaRPr lang="en-US" sz="1400" b="1" dirty="0"/>
          </a:p>
        </p:txBody>
      </p: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66782" y="3977907"/>
            <a:ext cx="400809" cy="502654"/>
          </a:xfrm>
          <a:prstGeom prst="rect">
            <a:avLst/>
          </a:prstGeom>
        </p:spPr>
      </p:pic>
      <p:cxnSp>
        <p:nvCxnSpPr>
          <p:cNvPr id="25" name="Straight Connector 24"/>
          <p:cNvCxnSpPr/>
          <p:nvPr/>
        </p:nvCxnSpPr>
        <p:spPr>
          <a:xfrm>
            <a:off x="1395117" y="1739909"/>
            <a:ext cx="1681647"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5628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smtClean="0"/>
              <a:t>Table of Contents</a:t>
            </a:r>
            <a:endParaRPr lang="en-US" dirty="0"/>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smtClean="0"/>
              <a:t>Compute</a:t>
            </a:r>
            <a:endParaRPr lang="en-US" sz="1200" b="1" dirty="0"/>
          </a:p>
        </p:txBody>
      </p: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smtClean="0">
                <a:hlinkClick r:id="rId3" action="ppaction://hlinksldjump"/>
              </a:rPr>
              <a:t>4</a:t>
            </a:r>
            <a:endParaRPr lang="en-US" sz="1200" b="1" dirty="0"/>
          </a:p>
        </p:txBody>
      </p:sp>
      <p:cxnSp>
        <p:nvCxnSpPr>
          <p:cNvPr id="26" name="Straight Connector 25"/>
          <p:cNvCxnSpPr/>
          <p:nvPr/>
        </p:nvCxnSpPr>
        <p:spPr>
          <a:xfrm>
            <a:off x="1155701" y="1009928"/>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254391"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3254391" y="853580"/>
            <a:ext cx="1689843" cy="276999"/>
          </a:xfrm>
          <a:prstGeom prst="rect">
            <a:avLst/>
          </a:prstGeom>
          <a:noFill/>
          <a:ln>
            <a:noFill/>
          </a:ln>
        </p:spPr>
        <p:txBody>
          <a:bodyPr wrap="square" rtlCol="0">
            <a:spAutoFit/>
          </a:bodyPr>
          <a:lstStyle/>
          <a:p>
            <a:r>
              <a:rPr lang="en-US" sz="1200" b="1" dirty="0" smtClean="0"/>
              <a:t>Analytics</a:t>
            </a:r>
            <a:endParaRPr lang="en-US" sz="1200" b="1" dirty="0"/>
          </a:p>
        </p:txBody>
      </p:sp>
      <p:sp>
        <p:nvSpPr>
          <p:cNvPr id="94" name="TextBox 93"/>
          <p:cNvSpPr txBox="1"/>
          <p:nvPr/>
        </p:nvSpPr>
        <p:spPr>
          <a:xfrm>
            <a:off x="5543044" y="853580"/>
            <a:ext cx="357329" cy="276999"/>
          </a:xfrm>
          <a:prstGeom prst="rect">
            <a:avLst/>
          </a:prstGeom>
          <a:noFill/>
          <a:ln>
            <a:noFill/>
          </a:ln>
        </p:spPr>
        <p:txBody>
          <a:bodyPr wrap="square" rtlCol="0">
            <a:spAutoFit/>
          </a:bodyPr>
          <a:lstStyle/>
          <a:p>
            <a:pPr algn="r"/>
            <a:r>
              <a:rPr lang="en-US" sz="1200" b="1" dirty="0" smtClean="0">
                <a:hlinkClick r:id="rId4" action="ppaction://hlinksldjump"/>
              </a:rPr>
              <a:t>24</a:t>
            </a:r>
            <a:endParaRPr lang="en-US" sz="1200" b="1" dirty="0"/>
          </a:p>
        </p:txBody>
      </p:sp>
      <p:cxnSp>
        <p:nvCxnSpPr>
          <p:cNvPr id="106" name="Straight Connector 105"/>
          <p:cNvCxnSpPr/>
          <p:nvPr/>
        </p:nvCxnSpPr>
        <p:spPr>
          <a:xfrm>
            <a:off x="4097704" y="1009381"/>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36789" y="211443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36790" y="1836615"/>
            <a:ext cx="2217189" cy="276999"/>
          </a:xfrm>
          <a:prstGeom prst="rect">
            <a:avLst/>
          </a:prstGeom>
          <a:noFill/>
          <a:ln>
            <a:noFill/>
          </a:ln>
        </p:spPr>
        <p:txBody>
          <a:bodyPr wrap="square" rtlCol="0">
            <a:spAutoFit/>
          </a:bodyPr>
          <a:lstStyle/>
          <a:p>
            <a:r>
              <a:rPr lang="en-US" sz="1200" b="1" dirty="0" smtClean="0"/>
              <a:t>Database</a:t>
            </a:r>
            <a:endParaRPr lang="en-US" sz="1200" b="1" dirty="0"/>
          </a:p>
        </p:txBody>
      </p:sp>
      <p:sp>
        <p:nvSpPr>
          <p:cNvPr id="89" name="TextBox 88"/>
          <p:cNvSpPr txBox="1"/>
          <p:nvPr/>
        </p:nvSpPr>
        <p:spPr>
          <a:xfrm>
            <a:off x="2629913" y="1836615"/>
            <a:ext cx="352857" cy="276999"/>
          </a:xfrm>
          <a:prstGeom prst="rect">
            <a:avLst/>
          </a:prstGeom>
          <a:noFill/>
          <a:ln>
            <a:noFill/>
          </a:ln>
        </p:spPr>
        <p:txBody>
          <a:bodyPr wrap="square" rtlCol="0">
            <a:spAutoFit/>
          </a:bodyPr>
          <a:lstStyle/>
          <a:p>
            <a:pPr algn="r"/>
            <a:r>
              <a:rPr lang="en-US" sz="1200" b="1" dirty="0" smtClean="0">
                <a:hlinkClick r:id="rId5" action="ppaction://hlinksldjump"/>
              </a:rPr>
              <a:t>9</a:t>
            </a:r>
            <a:endParaRPr lang="en-US" sz="1200" b="1" dirty="0"/>
          </a:p>
        </p:txBody>
      </p:sp>
      <p:cxnSp>
        <p:nvCxnSpPr>
          <p:cNvPr id="100" name="Straight Connector 99"/>
          <p:cNvCxnSpPr/>
          <p:nvPr/>
        </p:nvCxnSpPr>
        <p:spPr>
          <a:xfrm>
            <a:off x="1173345" y="1993627"/>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71996" y="3311394"/>
            <a:ext cx="827616" cy="276999"/>
          </a:xfrm>
          <a:prstGeom prst="rect">
            <a:avLst/>
          </a:prstGeom>
          <a:noFill/>
          <a:ln>
            <a:noFill/>
          </a:ln>
        </p:spPr>
        <p:txBody>
          <a:bodyPr wrap="square" rtlCol="0">
            <a:spAutoFit/>
          </a:bodyPr>
          <a:lstStyle/>
          <a:p>
            <a:r>
              <a:rPr lang="en-US" sz="1200" b="1" dirty="0" smtClean="0"/>
              <a:t>Example</a:t>
            </a:r>
            <a:endParaRPr lang="en-US" sz="1200" b="1" dirty="0"/>
          </a:p>
        </p:txBody>
      </p:sp>
      <p:cxnSp>
        <p:nvCxnSpPr>
          <p:cNvPr id="79" name="Straight Connector 78"/>
          <p:cNvCxnSpPr/>
          <p:nvPr/>
        </p:nvCxnSpPr>
        <p:spPr>
          <a:xfrm>
            <a:off x="6171995"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3311394"/>
            <a:ext cx="353708" cy="276999"/>
          </a:xfrm>
          <a:prstGeom prst="rect">
            <a:avLst/>
          </a:prstGeom>
          <a:noFill/>
          <a:ln>
            <a:noFill/>
          </a:ln>
        </p:spPr>
        <p:txBody>
          <a:bodyPr wrap="square" rtlCol="0">
            <a:spAutoFit/>
          </a:bodyPr>
          <a:lstStyle/>
          <a:p>
            <a:pPr algn="r"/>
            <a:r>
              <a:rPr lang="en-US" sz="1200" b="1" dirty="0" smtClean="0">
                <a:hlinkClick r:id="rId6" action="ppaction://hlinksldjump"/>
              </a:rPr>
              <a:t>48</a:t>
            </a:r>
            <a:endParaRPr lang="en-US" sz="1200" b="1" dirty="0"/>
          </a:p>
        </p:txBody>
      </p:sp>
      <p:cxnSp>
        <p:nvCxnSpPr>
          <p:cNvPr id="102" name="Straight Connector 101"/>
          <p:cNvCxnSpPr/>
          <p:nvPr/>
        </p:nvCxnSpPr>
        <p:spPr>
          <a:xfrm>
            <a:off x="6967721" y="3476544"/>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36789" y="408833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36790" y="3809368"/>
            <a:ext cx="1554620" cy="276999"/>
          </a:xfrm>
          <a:prstGeom prst="rect">
            <a:avLst/>
          </a:prstGeom>
          <a:noFill/>
          <a:ln>
            <a:noFill/>
          </a:ln>
        </p:spPr>
        <p:txBody>
          <a:bodyPr wrap="square" rtlCol="0">
            <a:spAutoFit/>
          </a:bodyPr>
          <a:lstStyle/>
          <a:p>
            <a:r>
              <a:rPr lang="en-US" sz="1200" b="1" dirty="0" smtClean="0"/>
              <a:t>Management Tools</a:t>
            </a:r>
            <a:endParaRPr lang="en-US" sz="1200" b="1" dirty="0"/>
          </a:p>
        </p:txBody>
      </p:sp>
      <p:sp>
        <p:nvSpPr>
          <p:cNvPr id="92" name="TextBox 91"/>
          <p:cNvSpPr txBox="1"/>
          <p:nvPr/>
        </p:nvSpPr>
        <p:spPr>
          <a:xfrm>
            <a:off x="2629912" y="3811339"/>
            <a:ext cx="352857" cy="276999"/>
          </a:xfrm>
          <a:prstGeom prst="rect">
            <a:avLst/>
          </a:prstGeom>
          <a:noFill/>
          <a:ln>
            <a:noFill/>
          </a:ln>
        </p:spPr>
        <p:txBody>
          <a:bodyPr wrap="square" rtlCol="0">
            <a:spAutoFit/>
          </a:bodyPr>
          <a:lstStyle/>
          <a:p>
            <a:pPr algn="r"/>
            <a:r>
              <a:rPr lang="en-US" sz="1200" b="1" dirty="0" smtClean="0">
                <a:hlinkClick r:id="rId7" action="ppaction://hlinksldjump"/>
              </a:rPr>
              <a:t>18</a:t>
            </a:r>
            <a:endParaRPr lang="en-US" sz="1200" b="1" dirty="0"/>
          </a:p>
        </p:txBody>
      </p:sp>
      <p:cxnSp>
        <p:nvCxnSpPr>
          <p:cNvPr id="104" name="Straight Connector 103"/>
          <p:cNvCxnSpPr/>
          <p:nvPr/>
        </p:nvCxnSpPr>
        <p:spPr>
          <a:xfrm>
            <a:off x="1858616" y="3967376"/>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3254391"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5543044" y="3311394"/>
            <a:ext cx="357329" cy="276999"/>
          </a:xfrm>
          <a:prstGeom prst="rect">
            <a:avLst/>
          </a:prstGeom>
          <a:noFill/>
          <a:ln>
            <a:noFill/>
          </a:ln>
        </p:spPr>
        <p:txBody>
          <a:bodyPr wrap="square" rtlCol="0">
            <a:spAutoFit/>
          </a:bodyPr>
          <a:lstStyle/>
          <a:p>
            <a:pPr algn="r"/>
            <a:r>
              <a:rPr lang="en-US" sz="1200" b="1" dirty="0" smtClean="0">
                <a:hlinkClick r:id="rId8" action="ppaction://hlinksldjump"/>
              </a:rPr>
              <a:t>35</a:t>
            </a:r>
            <a:endParaRPr lang="en-US" sz="1200" b="1" dirty="0"/>
          </a:p>
        </p:txBody>
      </p:sp>
      <p:sp>
        <p:nvSpPr>
          <p:cNvPr id="138" name="TextBox 137"/>
          <p:cNvSpPr txBox="1"/>
          <p:nvPr/>
        </p:nvSpPr>
        <p:spPr>
          <a:xfrm>
            <a:off x="6171995" y="2820467"/>
            <a:ext cx="738603" cy="276999"/>
          </a:xfrm>
          <a:prstGeom prst="rect">
            <a:avLst/>
          </a:prstGeom>
          <a:noFill/>
          <a:ln>
            <a:noFill/>
          </a:ln>
        </p:spPr>
        <p:txBody>
          <a:bodyPr wrap="square" rtlCol="0">
            <a:spAutoFit/>
          </a:bodyPr>
          <a:lstStyle/>
          <a:p>
            <a:r>
              <a:rPr lang="en-US" sz="1200" b="1" dirty="0" smtClean="0"/>
              <a:t>Groups</a:t>
            </a:r>
            <a:endParaRPr lang="en-US" sz="1200" b="1" dirty="0"/>
          </a:p>
        </p:txBody>
      </p:sp>
      <p:cxnSp>
        <p:nvCxnSpPr>
          <p:cNvPr id="139" name="Straight Connector 138"/>
          <p:cNvCxnSpPr/>
          <p:nvPr/>
        </p:nvCxnSpPr>
        <p:spPr>
          <a:xfrm>
            <a:off x="6171995" y="309396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8464269" y="2820467"/>
            <a:ext cx="353708" cy="276999"/>
          </a:xfrm>
          <a:prstGeom prst="rect">
            <a:avLst/>
          </a:prstGeom>
          <a:noFill/>
          <a:ln>
            <a:noFill/>
          </a:ln>
        </p:spPr>
        <p:txBody>
          <a:bodyPr wrap="square" rtlCol="0">
            <a:spAutoFit/>
          </a:bodyPr>
          <a:lstStyle/>
          <a:p>
            <a:pPr algn="r"/>
            <a:r>
              <a:rPr lang="en-US" sz="1200" b="1" dirty="0" smtClean="0">
                <a:hlinkClick r:id="rId9" action="ppaction://hlinksldjump"/>
              </a:rPr>
              <a:t>46</a:t>
            </a:r>
            <a:endParaRPr lang="en-US" sz="1200" b="1" dirty="0"/>
          </a:p>
        </p:txBody>
      </p:sp>
      <p:cxnSp>
        <p:nvCxnSpPr>
          <p:cNvPr id="141" name="Straight Connector 140"/>
          <p:cNvCxnSpPr/>
          <p:nvPr/>
        </p:nvCxnSpPr>
        <p:spPr>
          <a:xfrm>
            <a:off x="6902506" y="2978247"/>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336789"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1" name="TextBox 130"/>
          <p:cNvSpPr txBox="1"/>
          <p:nvPr/>
        </p:nvSpPr>
        <p:spPr>
          <a:xfrm>
            <a:off x="336789" y="3311394"/>
            <a:ext cx="1554621" cy="276999"/>
          </a:xfrm>
          <a:prstGeom prst="rect">
            <a:avLst/>
          </a:prstGeom>
          <a:noFill/>
          <a:ln>
            <a:noFill/>
          </a:ln>
        </p:spPr>
        <p:txBody>
          <a:bodyPr wrap="square" rtlCol="0">
            <a:spAutoFit/>
          </a:bodyPr>
          <a:lstStyle/>
          <a:p>
            <a:r>
              <a:rPr lang="en-US" sz="1200" b="1" dirty="0" smtClean="0"/>
              <a:t>Developer Tools</a:t>
            </a:r>
            <a:endParaRPr lang="en-US" sz="1200" b="1" dirty="0"/>
          </a:p>
        </p:txBody>
      </p:sp>
      <p:sp>
        <p:nvSpPr>
          <p:cNvPr id="135" name="TextBox 134"/>
          <p:cNvSpPr txBox="1"/>
          <p:nvPr/>
        </p:nvSpPr>
        <p:spPr>
          <a:xfrm>
            <a:off x="2629912" y="3311394"/>
            <a:ext cx="352857" cy="276999"/>
          </a:xfrm>
          <a:prstGeom prst="rect">
            <a:avLst/>
          </a:prstGeom>
          <a:noFill/>
          <a:ln>
            <a:noFill/>
          </a:ln>
        </p:spPr>
        <p:txBody>
          <a:bodyPr wrap="square" rtlCol="0">
            <a:spAutoFit/>
          </a:bodyPr>
          <a:lstStyle/>
          <a:p>
            <a:pPr algn="r"/>
            <a:r>
              <a:rPr lang="en-US" sz="1200" b="1" dirty="0" smtClean="0">
                <a:hlinkClick r:id="rId10" action="ppaction://hlinksldjump"/>
              </a:rPr>
              <a:t>16</a:t>
            </a:r>
            <a:endParaRPr lang="en-US" sz="1200" b="1" dirty="0"/>
          </a:p>
        </p:txBody>
      </p:sp>
      <p:cxnSp>
        <p:nvCxnSpPr>
          <p:cNvPr id="142" name="Straight Connector 141"/>
          <p:cNvCxnSpPr/>
          <p:nvPr/>
        </p:nvCxnSpPr>
        <p:spPr>
          <a:xfrm>
            <a:off x="1669774" y="3469070"/>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254391"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6" name="TextBox 135"/>
          <p:cNvSpPr txBox="1"/>
          <p:nvPr/>
        </p:nvSpPr>
        <p:spPr>
          <a:xfrm>
            <a:off x="3254392" y="2819286"/>
            <a:ext cx="1181796" cy="276999"/>
          </a:xfrm>
          <a:prstGeom prst="rect">
            <a:avLst/>
          </a:prstGeom>
          <a:noFill/>
          <a:ln>
            <a:noFill/>
          </a:ln>
        </p:spPr>
        <p:txBody>
          <a:bodyPr wrap="square" rtlCol="0">
            <a:spAutoFit/>
          </a:bodyPr>
          <a:lstStyle/>
          <a:p>
            <a:r>
              <a:rPr lang="en-US" sz="1200" b="1" dirty="0" smtClean="0"/>
              <a:t>Messaging</a:t>
            </a:r>
            <a:endParaRPr lang="en-US" sz="1200" b="1" dirty="0"/>
          </a:p>
        </p:txBody>
      </p:sp>
      <p:sp>
        <p:nvSpPr>
          <p:cNvPr id="137" name="TextBox 136"/>
          <p:cNvSpPr txBox="1"/>
          <p:nvPr/>
        </p:nvSpPr>
        <p:spPr>
          <a:xfrm>
            <a:off x="5543044" y="2819286"/>
            <a:ext cx="357329" cy="276999"/>
          </a:xfrm>
          <a:prstGeom prst="rect">
            <a:avLst/>
          </a:prstGeom>
          <a:noFill/>
          <a:ln>
            <a:noFill/>
          </a:ln>
        </p:spPr>
        <p:txBody>
          <a:bodyPr wrap="square" rtlCol="0">
            <a:spAutoFit/>
          </a:bodyPr>
          <a:lstStyle/>
          <a:p>
            <a:pPr algn="r"/>
            <a:r>
              <a:rPr lang="en-US" sz="1200" b="1" dirty="0" smtClean="0">
                <a:hlinkClick r:id="rId11" action="ppaction://hlinksldjump"/>
              </a:rPr>
              <a:t>34</a:t>
            </a:r>
            <a:endParaRPr lang="en-US" sz="1200" b="1" dirty="0"/>
          </a:p>
        </p:txBody>
      </p:sp>
      <p:cxnSp>
        <p:nvCxnSpPr>
          <p:cNvPr id="72" name="Straight Connector 71"/>
          <p:cNvCxnSpPr/>
          <p:nvPr/>
        </p:nvCxnSpPr>
        <p:spPr>
          <a:xfrm>
            <a:off x="336789" y="260303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36789" y="2819286"/>
            <a:ext cx="2447166" cy="276999"/>
          </a:xfrm>
          <a:prstGeom prst="rect">
            <a:avLst/>
          </a:prstGeom>
          <a:noFill/>
          <a:ln>
            <a:noFill/>
          </a:ln>
        </p:spPr>
        <p:txBody>
          <a:bodyPr wrap="square" rtlCol="0">
            <a:spAutoFit/>
          </a:bodyPr>
          <a:lstStyle/>
          <a:p>
            <a:r>
              <a:rPr lang="en-US" sz="1200" b="1" dirty="0"/>
              <a:t>Networking </a:t>
            </a:r>
            <a:r>
              <a:rPr lang="en-US" sz="1200" b="1" dirty="0" smtClean="0"/>
              <a:t>&amp; </a:t>
            </a:r>
            <a:r>
              <a:rPr lang="en-US" sz="1200" b="1" dirty="0"/>
              <a:t>Content Delivery </a:t>
            </a:r>
          </a:p>
        </p:txBody>
      </p:sp>
      <p:sp>
        <p:nvSpPr>
          <p:cNvPr id="90" name="TextBox 89"/>
          <p:cNvSpPr txBox="1"/>
          <p:nvPr/>
        </p:nvSpPr>
        <p:spPr>
          <a:xfrm>
            <a:off x="2629913" y="2329540"/>
            <a:ext cx="352857" cy="276999"/>
          </a:xfrm>
          <a:prstGeom prst="rect">
            <a:avLst/>
          </a:prstGeom>
          <a:noFill/>
          <a:ln>
            <a:noFill/>
          </a:ln>
        </p:spPr>
        <p:txBody>
          <a:bodyPr wrap="square" rtlCol="0">
            <a:spAutoFit/>
          </a:bodyPr>
          <a:lstStyle/>
          <a:p>
            <a:pPr algn="r"/>
            <a:r>
              <a:rPr lang="en-US" sz="1200" b="1" dirty="0" smtClean="0">
                <a:hlinkClick r:id="rId12" action="ppaction://hlinksldjump"/>
              </a:rPr>
              <a:t>12</a:t>
            </a:r>
            <a:endParaRPr lang="en-US" sz="1200" b="1" dirty="0"/>
          </a:p>
        </p:txBody>
      </p:sp>
      <p:cxnSp>
        <p:nvCxnSpPr>
          <p:cNvPr id="49" name="Straight Connector 48"/>
          <p:cNvCxnSpPr/>
          <p:nvPr/>
        </p:nvCxnSpPr>
        <p:spPr>
          <a:xfrm>
            <a:off x="336789"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36789" y="2327178"/>
            <a:ext cx="1554621" cy="276999"/>
          </a:xfrm>
          <a:prstGeom prst="rect">
            <a:avLst/>
          </a:prstGeom>
          <a:noFill/>
          <a:ln>
            <a:noFill/>
          </a:ln>
        </p:spPr>
        <p:txBody>
          <a:bodyPr wrap="square" rtlCol="0">
            <a:spAutoFit/>
          </a:bodyPr>
          <a:lstStyle/>
          <a:p>
            <a:r>
              <a:rPr lang="en-US" sz="1200" b="1" dirty="0" smtClean="0"/>
              <a:t>Migration</a:t>
            </a:r>
            <a:endParaRPr lang="en-US" sz="1200" b="1" dirty="0"/>
          </a:p>
        </p:txBody>
      </p:sp>
      <p:sp>
        <p:nvSpPr>
          <p:cNvPr id="91" name="TextBox 90"/>
          <p:cNvSpPr txBox="1"/>
          <p:nvPr/>
        </p:nvSpPr>
        <p:spPr>
          <a:xfrm>
            <a:off x="2629912" y="2819286"/>
            <a:ext cx="352857" cy="276999"/>
          </a:xfrm>
          <a:prstGeom prst="rect">
            <a:avLst/>
          </a:prstGeom>
          <a:noFill/>
          <a:ln>
            <a:noFill/>
          </a:ln>
        </p:spPr>
        <p:txBody>
          <a:bodyPr wrap="square" rtlCol="0">
            <a:spAutoFit/>
          </a:bodyPr>
          <a:lstStyle/>
          <a:p>
            <a:pPr algn="r"/>
            <a:r>
              <a:rPr lang="en-US" sz="1200" b="1" dirty="0" smtClean="0">
                <a:hlinkClick r:id="rId13" action="ppaction://hlinksldjump"/>
              </a:rPr>
              <a:t>14</a:t>
            </a:r>
            <a:endParaRPr lang="en-US" sz="1200" b="1" dirty="0"/>
          </a:p>
        </p:txBody>
      </p:sp>
      <p:cxnSp>
        <p:nvCxnSpPr>
          <p:cNvPr id="103" name="Straight Connector 102"/>
          <p:cNvCxnSpPr/>
          <p:nvPr/>
        </p:nvCxnSpPr>
        <p:spPr>
          <a:xfrm>
            <a:off x="1155701" y="2492328"/>
            <a:ext cx="149305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24515"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325191" y="4117603"/>
            <a:ext cx="1585290" cy="461665"/>
          </a:xfrm>
          <a:prstGeom prst="rect">
            <a:avLst/>
          </a:prstGeom>
          <a:noFill/>
          <a:ln>
            <a:noFill/>
          </a:ln>
        </p:spPr>
        <p:txBody>
          <a:bodyPr wrap="square" rtlCol="0">
            <a:spAutoFit/>
          </a:bodyPr>
          <a:lstStyle/>
          <a:p>
            <a:r>
              <a:rPr lang="en-US" sz="1200" b="1" dirty="0"/>
              <a:t>Security, </a:t>
            </a:r>
            <a:r>
              <a:rPr lang="en-US" sz="1200" b="1" dirty="0" smtClean="0"/>
              <a:t>Identity, </a:t>
            </a:r>
            <a:br>
              <a:rPr lang="en-US" sz="1200" b="1" dirty="0" smtClean="0"/>
            </a:br>
            <a:r>
              <a:rPr lang="en-US" sz="1200" b="1" dirty="0" smtClean="0"/>
              <a:t>&amp; </a:t>
            </a:r>
            <a:r>
              <a:rPr lang="en-US" sz="1200" b="1" dirty="0"/>
              <a:t>Compliance</a:t>
            </a:r>
          </a:p>
        </p:txBody>
      </p:sp>
      <p:sp>
        <p:nvSpPr>
          <p:cNvPr id="93" name="TextBox 92"/>
          <p:cNvSpPr txBox="1"/>
          <p:nvPr/>
        </p:nvSpPr>
        <p:spPr>
          <a:xfrm>
            <a:off x="2613168" y="4302269"/>
            <a:ext cx="357329" cy="276999"/>
          </a:xfrm>
          <a:prstGeom prst="rect">
            <a:avLst/>
          </a:prstGeom>
          <a:noFill/>
          <a:ln>
            <a:noFill/>
          </a:ln>
        </p:spPr>
        <p:txBody>
          <a:bodyPr wrap="square" rtlCol="0">
            <a:spAutoFit/>
          </a:bodyPr>
          <a:lstStyle/>
          <a:p>
            <a:pPr algn="r"/>
            <a:r>
              <a:rPr lang="en-US" sz="1200" b="1" dirty="0" smtClean="0">
                <a:hlinkClick r:id="rId14" action="ppaction://hlinksldjump"/>
              </a:rPr>
              <a:t>21</a:t>
            </a:r>
            <a:endParaRPr lang="en-US" sz="1200" b="1" dirty="0"/>
          </a:p>
        </p:txBody>
      </p:sp>
      <p:cxnSp>
        <p:nvCxnSpPr>
          <p:cNvPr id="61" name="Straight Connector 60"/>
          <p:cNvCxnSpPr/>
          <p:nvPr/>
        </p:nvCxnSpPr>
        <p:spPr>
          <a:xfrm>
            <a:off x="3254391" y="162232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3254391" y="1344507"/>
            <a:ext cx="1843592" cy="276999"/>
          </a:xfrm>
          <a:prstGeom prst="rect">
            <a:avLst/>
          </a:prstGeom>
          <a:noFill/>
          <a:ln>
            <a:noFill/>
          </a:ln>
        </p:spPr>
        <p:txBody>
          <a:bodyPr wrap="square" rtlCol="0">
            <a:spAutoFit/>
          </a:bodyPr>
          <a:lstStyle/>
          <a:p>
            <a:r>
              <a:rPr lang="en-US" sz="1200" b="1" dirty="0" smtClean="0"/>
              <a:t>Artificial Intelligence</a:t>
            </a:r>
            <a:endParaRPr lang="en-US" sz="1200" b="1" dirty="0"/>
          </a:p>
        </p:txBody>
      </p:sp>
      <p:sp>
        <p:nvSpPr>
          <p:cNvPr id="95" name="TextBox 94"/>
          <p:cNvSpPr txBox="1"/>
          <p:nvPr/>
        </p:nvSpPr>
        <p:spPr>
          <a:xfrm>
            <a:off x="5543044" y="1344507"/>
            <a:ext cx="357329" cy="276999"/>
          </a:xfrm>
          <a:prstGeom prst="rect">
            <a:avLst/>
          </a:prstGeom>
          <a:noFill/>
          <a:ln>
            <a:noFill/>
          </a:ln>
        </p:spPr>
        <p:txBody>
          <a:bodyPr wrap="square" rtlCol="0">
            <a:spAutoFit/>
          </a:bodyPr>
          <a:lstStyle/>
          <a:p>
            <a:pPr algn="r"/>
            <a:r>
              <a:rPr lang="en-US" sz="1200" b="1" dirty="0" smtClean="0">
                <a:hlinkClick r:id="rId15" action="ppaction://hlinksldjump"/>
              </a:rPr>
              <a:t>27</a:t>
            </a:r>
            <a:endParaRPr lang="en-US" sz="1200" b="1" dirty="0"/>
          </a:p>
        </p:txBody>
      </p:sp>
      <p:cxnSp>
        <p:nvCxnSpPr>
          <p:cNvPr id="118" name="Straight Connector 117"/>
          <p:cNvCxnSpPr/>
          <p:nvPr/>
        </p:nvCxnSpPr>
        <p:spPr>
          <a:xfrm>
            <a:off x="4899991" y="15075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254391" y="210974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254392" y="1836251"/>
            <a:ext cx="1539242" cy="276999"/>
          </a:xfrm>
          <a:prstGeom prst="rect">
            <a:avLst/>
          </a:prstGeom>
          <a:noFill/>
          <a:ln>
            <a:noFill/>
          </a:ln>
        </p:spPr>
        <p:txBody>
          <a:bodyPr wrap="square" rtlCol="0">
            <a:spAutoFit/>
          </a:bodyPr>
          <a:lstStyle/>
          <a:p>
            <a:r>
              <a:rPr lang="en-US" sz="1200" b="1" dirty="0" smtClean="0"/>
              <a:t>Mobile Services</a:t>
            </a:r>
            <a:endParaRPr lang="en-US" sz="1200" b="1" dirty="0"/>
          </a:p>
        </p:txBody>
      </p:sp>
      <p:sp>
        <p:nvSpPr>
          <p:cNvPr id="96" name="TextBox 95"/>
          <p:cNvSpPr txBox="1"/>
          <p:nvPr/>
        </p:nvSpPr>
        <p:spPr>
          <a:xfrm>
            <a:off x="5543044" y="1836251"/>
            <a:ext cx="357329" cy="276999"/>
          </a:xfrm>
          <a:prstGeom prst="rect">
            <a:avLst/>
          </a:prstGeom>
          <a:noFill/>
          <a:ln>
            <a:noFill/>
          </a:ln>
        </p:spPr>
        <p:txBody>
          <a:bodyPr wrap="square" rtlCol="0">
            <a:spAutoFit/>
          </a:bodyPr>
          <a:lstStyle/>
          <a:p>
            <a:pPr algn="r"/>
            <a:r>
              <a:rPr lang="en-US" sz="1200" b="1" dirty="0" smtClean="0">
                <a:hlinkClick r:id="rId16" action="ppaction://hlinksldjump"/>
              </a:rPr>
              <a:t>29</a:t>
            </a:r>
            <a:endParaRPr lang="en-US" sz="1200" b="1" dirty="0"/>
          </a:p>
        </p:txBody>
      </p:sp>
      <p:cxnSp>
        <p:nvCxnSpPr>
          <p:cNvPr id="84" name="Straight Connector 83"/>
          <p:cNvCxnSpPr/>
          <p:nvPr/>
        </p:nvCxnSpPr>
        <p:spPr>
          <a:xfrm>
            <a:off x="3254391" y="260535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3254392" y="2327178"/>
            <a:ext cx="1818824" cy="276999"/>
          </a:xfrm>
          <a:prstGeom prst="rect">
            <a:avLst/>
          </a:prstGeom>
          <a:noFill/>
          <a:ln>
            <a:noFill/>
          </a:ln>
        </p:spPr>
        <p:txBody>
          <a:bodyPr wrap="square" rtlCol="0">
            <a:spAutoFit/>
          </a:bodyPr>
          <a:lstStyle/>
          <a:p>
            <a:r>
              <a:rPr lang="en-US" sz="1200" b="1" dirty="0"/>
              <a:t>Application Services</a:t>
            </a:r>
          </a:p>
        </p:txBody>
      </p:sp>
      <p:sp>
        <p:nvSpPr>
          <p:cNvPr id="97" name="TextBox 96"/>
          <p:cNvSpPr txBox="1"/>
          <p:nvPr/>
        </p:nvSpPr>
        <p:spPr>
          <a:xfrm>
            <a:off x="5543044" y="2327178"/>
            <a:ext cx="357329" cy="276999"/>
          </a:xfrm>
          <a:prstGeom prst="rect">
            <a:avLst/>
          </a:prstGeom>
          <a:noFill/>
          <a:ln>
            <a:noFill/>
          </a:ln>
        </p:spPr>
        <p:txBody>
          <a:bodyPr wrap="square" rtlCol="0">
            <a:spAutoFit/>
          </a:bodyPr>
          <a:lstStyle/>
          <a:p>
            <a:pPr algn="r"/>
            <a:r>
              <a:rPr lang="en-US" sz="1200" b="1" dirty="0" smtClean="0">
                <a:hlinkClick r:id="rId17" action="ppaction://hlinksldjump"/>
              </a:rPr>
              <a:t>31</a:t>
            </a:r>
            <a:endParaRPr lang="en-US" sz="1200" b="1" dirty="0"/>
          </a:p>
        </p:txBody>
      </p:sp>
      <p:cxnSp>
        <p:nvCxnSpPr>
          <p:cNvPr id="69" name="Straight Connector 68"/>
          <p:cNvCxnSpPr/>
          <p:nvPr/>
        </p:nvCxnSpPr>
        <p:spPr>
          <a:xfrm>
            <a:off x="3254391" y="40824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3254392" y="3803502"/>
            <a:ext cx="2152839" cy="276999"/>
          </a:xfrm>
          <a:prstGeom prst="rect">
            <a:avLst/>
          </a:prstGeom>
          <a:noFill/>
          <a:ln>
            <a:noFill/>
          </a:ln>
        </p:spPr>
        <p:txBody>
          <a:bodyPr wrap="square" rtlCol="0">
            <a:spAutoFit/>
          </a:bodyPr>
          <a:lstStyle/>
          <a:p>
            <a:r>
              <a:rPr lang="en-US" sz="1200" b="1" dirty="0"/>
              <a:t>Desktop &amp; App Streaming</a:t>
            </a:r>
          </a:p>
        </p:txBody>
      </p:sp>
      <p:sp>
        <p:nvSpPr>
          <p:cNvPr id="98" name="TextBox 97"/>
          <p:cNvSpPr txBox="1"/>
          <p:nvPr/>
        </p:nvSpPr>
        <p:spPr>
          <a:xfrm>
            <a:off x="5543044" y="3811339"/>
            <a:ext cx="357329" cy="276999"/>
          </a:xfrm>
          <a:prstGeom prst="rect">
            <a:avLst/>
          </a:prstGeom>
          <a:noFill/>
          <a:ln>
            <a:noFill/>
          </a:ln>
        </p:spPr>
        <p:txBody>
          <a:bodyPr wrap="square" rtlCol="0">
            <a:spAutoFit/>
          </a:bodyPr>
          <a:lstStyle/>
          <a:p>
            <a:pPr algn="r"/>
            <a:r>
              <a:rPr lang="en-US" sz="1200" b="1" dirty="0" smtClean="0">
                <a:hlinkClick r:id="rId18" action="ppaction://hlinksldjump"/>
              </a:rPr>
              <a:t>37</a:t>
            </a:r>
            <a:endParaRPr lang="en-US" sz="1200" b="1" dirty="0"/>
          </a:p>
        </p:txBody>
      </p:sp>
      <p:cxnSp>
        <p:nvCxnSpPr>
          <p:cNvPr id="114" name="Straight Connector 113"/>
          <p:cNvCxnSpPr/>
          <p:nvPr/>
        </p:nvCxnSpPr>
        <p:spPr>
          <a:xfrm>
            <a:off x="3254391"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5546665" y="4302269"/>
            <a:ext cx="353708" cy="276999"/>
          </a:xfrm>
          <a:prstGeom prst="rect">
            <a:avLst/>
          </a:prstGeom>
          <a:noFill/>
          <a:ln>
            <a:noFill/>
          </a:ln>
        </p:spPr>
        <p:txBody>
          <a:bodyPr wrap="square" rtlCol="0">
            <a:spAutoFit/>
          </a:bodyPr>
          <a:lstStyle/>
          <a:p>
            <a:pPr algn="r"/>
            <a:r>
              <a:rPr lang="en-US" sz="1200" b="1" dirty="0" smtClean="0">
                <a:hlinkClick r:id="rId19" action="ppaction://hlinksldjump"/>
              </a:rPr>
              <a:t>39</a:t>
            </a:r>
            <a:endParaRPr lang="en-US" sz="1200" b="1" dirty="0"/>
          </a:p>
        </p:txBody>
      </p:sp>
      <p:sp>
        <p:nvSpPr>
          <p:cNvPr id="110" name="TextBox 109"/>
          <p:cNvSpPr txBox="1"/>
          <p:nvPr/>
        </p:nvSpPr>
        <p:spPr>
          <a:xfrm>
            <a:off x="6171995" y="853580"/>
            <a:ext cx="2087101" cy="276999"/>
          </a:xfrm>
          <a:prstGeom prst="rect">
            <a:avLst/>
          </a:prstGeom>
          <a:noFill/>
          <a:ln>
            <a:noFill/>
          </a:ln>
        </p:spPr>
        <p:txBody>
          <a:bodyPr wrap="square" rtlCol="0">
            <a:spAutoFit/>
          </a:bodyPr>
          <a:lstStyle/>
          <a:p>
            <a:r>
              <a:rPr lang="en-US" sz="1200" b="1" dirty="0" smtClean="0"/>
              <a:t>Game Development</a:t>
            </a:r>
            <a:endParaRPr lang="en-US" sz="1200" b="1" dirty="0"/>
          </a:p>
        </p:txBody>
      </p:sp>
      <p:cxnSp>
        <p:nvCxnSpPr>
          <p:cNvPr id="111" name="Straight Connector 110"/>
          <p:cNvCxnSpPr/>
          <p:nvPr/>
        </p:nvCxnSpPr>
        <p:spPr>
          <a:xfrm>
            <a:off x="6171995"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853580"/>
            <a:ext cx="353708" cy="276999"/>
          </a:xfrm>
          <a:prstGeom prst="rect">
            <a:avLst/>
          </a:prstGeom>
          <a:noFill/>
          <a:ln>
            <a:noFill/>
          </a:ln>
        </p:spPr>
        <p:txBody>
          <a:bodyPr wrap="square" rtlCol="0">
            <a:spAutoFit/>
          </a:bodyPr>
          <a:lstStyle/>
          <a:p>
            <a:pPr algn="r"/>
            <a:r>
              <a:rPr lang="en-US" sz="1200" b="1" dirty="0" smtClean="0">
                <a:hlinkClick r:id="rId20" action="ppaction://hlinksldjump"/>
              </a:rPr>
              <a:t>42</a:t>
            </a:r>
            <a:endParaRPr lang="en-US" sz="1200" b="1" dirty="0"/>
          </a:p>
        </p:txBody>
      </p:sp>
      <p:sp>
        <p:nvSpPr>
          <p:cNvPr id="126" name="TextBox 125"/>
          <p:cNvSpPr txBox="1"/>
          <p:nvPr/>
        </p:nvSpPr>
        <p:spPr>
          <a:xfrm>
            <a:off x="6171995" y="1345324"/>
            <a:ext cx="820327" cy="276999"/>
          </a:xfrm>
          <a:prstGeom prst="rect">
            <a:avLst/>
          </a:prstGeom>
          <a:noFill/>
          <a:ln>
            <a:noFill/>
          </a:ln>
        </p:spPr>
        <p:txBody>
          <a:bodyPr wrap="square" rtlCol="0">
            <a:spAutoFit/>
          </a:bodyPr>
          <a:lstStyle/>
          <a:p>
            <a:r>
              <a:rPr lang="en-US" sz="1200" b="1" dirty="0" smtClean="0"/>
              <a:t>General</a:t>
            </a:r>
            <a:endParaRPr lang="en-US" sz="1200" b="1" dirty="0"/>
          </a:p>
        </p:txBody>
      </p:sp>
      <p:cxnSp>
        <p:nvCxnSpPr>
          <p:cNvPr id="127" name="Straight Connector 126"/>
          <p:cNvCxnSpPr/>
          <p:nvPr/>
        </p:nvCxnSpPr>
        <p:spPr>
          <a:xfrm>
            <a:off x="6171995" y="1623140"/>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3" name="TextBox 132"/>
          <p:cNvSpPr txBox="1"/>
          <p:nvPr/>
        </p:nvSpPr>
        <p:spPr>
          <a:xfrm>
            <a:off x="8464269" y="1345324"/>
            <a:ext cx="353708" cy="276999"/>
          </a:xfrm>
          <a:prstGeom prst="rect">
            <a:avLst/>
          </a:prstGeom>
          <a:noFill/>
          <a:ln>
            <a:noFill/>
          </a:ln>
        </p:spPr>
        <p:txBody>
          <a:bodyPr wrap="square" rtlCol="0">
            <a:spAutoFit/>
          </a:bodyPr>
          <a:lstStyle/>
          <a:p>
            <a:pPr algn="r"/>
            <a:r>
              <a:rPr lang="en-US" sz="1200" b="1" dirty="0" smtClean="0">
                <a:hlinkClick r:id="rId21" action="ppaction://hlinksldjump"/>
              </a:rPr>
              <a:t>43</a:t>
            </a:r>
            <a:endParaRPr lang="en-US" sz="1200" b="1" dirty="0"/>
          </a:p>
        </p:txBody>
      </p:sp>
      <p:cxnSp>
        <p:nvCxnSpPr>
          <p:cNvPr id="128" name="Straight Connector 127"/>
          <p:cNvCxnSpPr/>
          <p:nvPr/>
        </p:nvCxnSpPr>
        <p:spPr>
          <a:xfrm>
            <a:off x="6880133" y="1508355"/>
            <a:ext cx="160321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6171996" y="2328359"/>
            <a:ext cx="594700" cy="276999"/>
          </a:xfrm>
          <a:prstGeom prst="rect">
            <a:avLst/>
          </a:prstGeom>
          <a:noFill/>
          <a:ln>
            <a:noFill/>
          </a:ln>
        </p:spPr>
        <p:txBody>
          <a:bodyPr wrap="square" rtlCol="0">
            <a:spAutoFit/>
          </a:bodyPr>
          <a:lstStyle/>
          <a:p>
            <a:r>
              <a:rPr lang="en-US" sz="1200" b="1" dirty="0" smtClean="0"/>
              <a:t>SDKs</a:t>
            </a:r>
            <a:endParaRPr lang="en-US" sz="1200" b="1" dirty="0"/>
          </a:p>
        </p:txBody>
      </p:sp>
      <p:cxnSp>
        <p:nvCxnSpPr>
          <p:cNvPr id="124" name="Straight Connector 123"/>
          <p:cNvCxnSpPr/>
          <p:nvPr/>
        </p:nvCxnSpPr>
        <p:spPr>
          <a:xfrm>
            <a:off x="6171995" y="260185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8464269" y="2328359"/>
            <a:ext cx="353708" cy="276999"/>
          </a:xfrm>
          <a:prstGeom prst="rect">
            <a:avLst/>
          </a:prstGeom>
          <a:noFill/>
          <a:ln>
            <a:noFill/>
          </a:ln>
        </p:spPr>
        <p:txBody>
          <a:bodyPr wrap="square" rtlCol="0">
            <a:spAutoFit/>
          </a:bodyPr>
          <a:lstStyle/>
          <a:p>
            <a:pPr algn="r"/>
            <a:r>
              <a:rPr lang="en-US" sz="1200" b="1" dirty="0" smtClean="0">
                <a:hlinkClick r:id="rId22" action="ppaction://hlinksldjump"/>
              </a:rPr>
              <a:t>45</a:t>
            </a:r>
            <a:endParaRPr lang="en-US" sz="1200" b="1" dirty="0"/>
          </a:p>
        </p:txBody>
      </p:sp>
      <p:cxnSp>
        <p:nvCxnSpPr>
          <p:cNvPr id="125" name="Straight Connector 124"/>
          <p:cNvCxnSpPr/>
          <p:nvPr/>
        </p:nvCxnSpPr>
        <p:spPr>
          <a:xfrm>
            <a:off x="6744322" y="2486139"/>
            <a:ext cx="1739029"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36789" y="16168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36789" y="1345324"/>
            <a:ext cx="818912" cy="276999"/>
          </a:xfrm>
          <a:prstGeom prst="rect">
            <a:avLst/>
          </a:prstGeom>
          <a:noFill/>
          <a:ln>
            <a:noFill/>
          </a:ln>
        </p:spPr>
        <p:txBody>
          <a:bodyPr wrap="square" rtlCol="0">
            <a:spAutoFit/>
          </a:bodyPr>
          <a:lstStyle/>
          <a:p>
            <a:r>
              <a:rPr lang="en-US" sz="1200" b="1" dirty="0" smtClean="0"/>
              <a:t>Storage</a:t>
            </a:r>
            <a:endParaRPr lang="en-US" sz="1200" b="1" dirty="0"/>
          </a:p>
        </p:txBody>
      </p:sp>
      <p:sp>
        <p:nvSpPr>
          <p:cNvPr id="88" name="TextBox 87"/>
          <p:cNvSpPr txBox="1"/>
          <p:nvPr/>
        </p:nvSpPr>
        <p:spPr>
          <a:xfrm>
            <a:off x="2629913" y="1345324"/>
            <a:ext cx="352857" cy="276999"/>
          </a:xfrm>
          <a:prstGeom prst="rect">
            <a:avLst/>
          </a:prstGeom>
          <a:noFill/>
          <a:ln>
            <a:noFill/>
          </a:ln>
        </p:spPr>
        <p:txBody>
          <a:bodyPr wrap="square" rtlCol="0">
            <a:spAutoFit/>
          </a:bodyPr>
          <a:lstStyle/>
          <a:p>
            <a:pPr algn="r"/>
            <a:r>
              <a:rPr lang="en-US" sz="1200" b="1" dirty="0" smtClean="0">
                <a:hlinkClick r:id="rId23" action="ppaction://hlinksldjump"/>
              </a:rPr>
              <a:t>7</a:t>
            </a:r>
            <a:endParaRPr lang="en-US" sz="1200" b="1" dirty="0"/>
          </a:p>
        </p:txBody>
      </p:sp>
      <p:cxnSp>
        <p:nvCxnSpPr>
          <p:cNvPr id="99" name="Straight Connector 98"/>
          <p:cNvCxnSpPr/>
          <p:nvPr/>
        </p:nvCxnSpPr>
        <p:spPr>
          <a:xfrm>
            <a:off x="1054510" y="1502004"/>
            <a:ext cx="16805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6" name="TextBox 155"/>
          <p:cNvSpPr txBox="1"/>
          <p:nvPr/>
        </p:nvSpPr>
        <p:spPr>
          <a:xfrm>
            <a:off x="6171995" y="1836251"/>
            <a:ext cx="1957648" cy="276999"/>
          </a:xfrm>
          <a:prstGeom prst="rect">
            <a:avLst/>
          </a:prstGeom>
          <a:noFill/>
          <a:ln>
            <a:noFill/>
          </a:ln>
        </p:spPr>
        <p:txBody>
          <a:bodyPr wrap="square" rtlCol="0">
            <a:spAutoFit/>
          </a:bodyPr>
          <a:lstStyle/>
          <a:p>
            <a:r>
              <a:rPr lang="en-US" sz="1200" b="1" dirty="0" smtClean="0"/>
              <a:t>On-Demand Workforce</a:t>
            </a:r>
            <a:endParaRPr lang="en-US" sz="1200" b="1" dirty="0"/>
          </a:p>
        </p:txBody>
      </p:sp>
      <p:cxnSp>
        <p:nvCxnSpPr>
          <p:cNvPr id="157" name="Straight Connector 156"/>
          <p:cNvCxnSpPr/>
          <p:nvPr/>
        </p:nvCxnSpPr>
        <p:spPr>
          <a:xfrm>
            <a:off x="6171995" y="211406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8464269" y="1836251"/>
            <a:ext cx="353708" cy="276999"/>
          </a:xfrm>
          <a:prstGeom prst="rect">
            <a:avLst/>
          </a:prstGeom>
          <a:noFill/>
          <a:ln>
            <a:noFill/>
          </a:ln>
        </p:spPr>
        <p:txBody>
          <a:bodyPr wrap="square" rtlCol="0">
            <a:spAutoFit/>
          </a:bodyPr>
          <a:lstStyle/>
          <a:p>
            <a:pPr algn="r"/>
            <a:r>
              <a:rPr lang="en-US" sz="1200" b="1" dirty="0" smtClean="0">
                <a:hlinkClick r:id="rId24" action="ppaction://hlinksldjump"/>
              </a:rPr>
              <a:t>44</a:t>
            </a:r>
            <a:endParaRPr lang="en-US" sz="1200" b="1" dirty="0"/>
          </a:p>
        </p:txBody>
      </p:sp>
      <p:cxnSp>
        <p:nvCxnSpPr>
          <p:cNvPr id="159" name="Straight Connector 158"/>
          <p:cNvCxnSpPr/>
          <p:nvPr/>
        </p:nvCxnSpPr>
        <p:spPr>
          <a:xfrm>
            <a:off x="7977647" y="1999282"/>
            <a:ext cx="50570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899991" y="249232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4528790" y="1994031"/>
            <a:ext cx="102077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4190870" y="2984436"/>
            <a:ext cx="1358694"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46" name="TextBox 145"/>
          <p:cNvSpPr txBox="1"/>
          <p:nvPr/>
        </p:nvSpPr>
        <p:spPr>
          <a:xfrm>
            <a:off x="3254391" y="3313365"/>
            <a:ext cx="1843587" cy="276999"/>
          </a:xfrm>
          <a:prstGeom prst="rect">
            <a:avLst/>
          </a:prstGeom>
          <a:noFill/>
          <a:ln>
            <a:noFill/>
          </a:ln>
        </p:spPr>
        <p:txBody>
          <a:bodyPr wrap="square" rtlCol="0">
            <a:spAutoFit/>
          </a:bodyPr>
          <a:lstStyle/>
          <a:p>
            <a:r>
              <a:rPr lang="en-US" sz="1200" b="1" dirty="0"/>
              <a:t>Business Productivity</a:t>
            </a:r>
          </a:p>
        </p:txBody>
      </p:sp>
      <p:cxnSp>
        <p:nvCxnSpPr>
          <p:cNvPr id="147" name="Straight Connector 146"/>
          <p:cNvCxnSpPr/>
          <p:nvPr/>
        </p:nvCxnSpPr>
        <p:spPr>
          <a:xfrm>
            <a:off x="5002280" y="3469070"/>
            <a:ext cx="56346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5271422" y="3961510"/>
            <a:ext cx="278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49" name="TextBox 148"/>
          <p:cNvSpPr txBox="1"/>
          <p:nvPr/>
        </p:nvSpPr>
        <p:spPr>
          <a:xfrm>
            <a:off x="3254393" y="4290538"/>
            <a:ext cx="1539242" cy="276999"/>
          </a:xfrm>
          <a:prstGeom prst="rect">
            <a:avLst/>
          </a:prstGeom>
          <a:noFill/>
          <a:ln>
            <a:noFill/>
          </a:ln>
        </p:spPr>
        <p:txBody>
          <a:bodyPr wrap="square" rtlCol="0">
            <a:spAutoFit/>
          </a:bodyPr>
          <a:lstStyle/>
          <a:p>
            <a:r>
              <a:rPr lang="en-US" sz="1200" b="1" dirty="0" smtClean="0"/>
              <a:t>Internet of Things</a:t>
            </a:r>
            <a:endParaRPr lang="en-US" sz="1200" b="1" dirty="0"/>
          </a:p>
        </p:txBody>
      </p:sp>
      <p:cxnSp>
        <p:nvCxnSpPr>
          <p:cNvPr id="119" name="Straight Connector 118"/>
          <p:cNvCxnSpPr/>
          <p:nvPr/>
        </p:nvCxnSpPr>
        <p:spPr>
          <a:xfrm>
            <a:off x="4718578" y="4458617"/>
            <a:ext cx="84717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1485900" y="4458617"/>
            <a:ext cx="113378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7743825" y="1009381"/>
            <a:ext cx="73952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9104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93" y="1969202"/>
            <a:ext cx="8426059" cy="930105"/>
          </a:xfrm>
        </p:spPr>
        <p:txBody>
          <a:bodyPr/>
          <a:lstStyle/>
          <a:p>
            <a:r>
              <a:rPr lang="en-US" dirty="0" smtClean="0"/>
              <a:t>Security, Identity &amp; Compliance</a:t>
            </a:r>
            <a:endParaRPr lang="en-US" dirty="0"/>
          </a:p>
        </p:txBody>
      </p:sp>
    </p:spTree>
    <p:extLst>
      <p:ext uri="{BB962C8B-B14F-4D97-AF65-F5344CB8AC3E}">
        <p14:creationId xmlns:p14="http://schemas.microsoft.com/office/powerpoint/2010/main" val="633807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Identity &amp; Compliance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9545" y="654185"/>
            <a:ext cx="544780" cy="653736"/>
          </a:xfrm>
          <a:prstGeom prst="rect">
            <a:avLst/>
          </a:prstGeom>
        </p:spPr>
      </p:pic>
      <p:cxnSp>
        <p:nvCxnSpPr>
          <p:cNvPr id="98" name="Straight Connector 97"/>
          <p:cNvCxnSpPr/>
          <p:nvPr/>
        </p:nvCxnSpPr>
        <p:spPr>
          <a:xfrm>
            <a:off x="570872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464363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4644710"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620888"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36" name="Straight Connector 235"/>
          <p:cNvCxnSpPr/>
          <p:nvPr/>
        </p:nvCxnSpPr>
        <p:spPr>
          <a:xfrm>
            <a:off x="361260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3" name="TextBox 292"/>
          <p:cNvSpPr txBox="1"/>
          <p:nvPr/>
        </p:nvSpPr>
        <p:spPr>
          <a:xfrm>
            <a:off x="4709002"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294" name="Straight Connector 293"/>
          <p:cNvCxnSpPr/>
          <p:nvPr/>
        </p:nvCxnSpPr>
        <p:spPr>
          <a:xfrm>
            <a:off x="470953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216" y="756732"/>
            <a:ext cx="544779" cy="448642"/>
          </a:xfrm>
          <a:prstGeom prst="rect">
            <a:avLst/>
          </a:prstGeom>
        </p:spPr>
      </p:pic>
      <p:cxnSp>
        <p:nvCxnSpPr>
          <p:cNvPr id="53" name="Straight Connector 52"/>
          <p:cNvCxnSpPr/>
          <p:nvPr/>
        </p:nvCxnSpPr>
        <p:spPr>
          <a:xfrm>
            <a:off x="3540378"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2506039" y="1360404"/>
            <a:ext cx="985132" cy="155448"/>
          </a:xfrm>
          <a:prstGeom prst="rect">
            <a:avLst/>
          </a:prstGeom>
          <a:noFill/>
        </p:spPr>
        <p:txBody>
          <a:bodyPr wrap="square" lIns="0" tIns="0" rIns="0" bIns="0" rtlCol="0" anchor="t">
            <a:noAutofit/>
          </a:bodyPr>
          <a:lstStyle/>
          <a:p>
            <a:pPr algn="ctr"/>
            <a:r>
              <a:rPr lang="en-US" sz="1000" b="1" dirty="0" smtClean="0"/>
              <a:t>AWS Certificate Manager</a:t>
            </a:r>
            <a:endParaRPr lang="en-US" sz="1000" b="1" dirty="0"/>
          </a:p>
        </p:txBody>
      </p:sp>
      <p:cxnSp>
        <p:nvCxnSpPr>
          <p:cNvPr id="56" name="Straight Connector 55"/>
          <p:cNvCxnSpPr/>
          <p:nvPr/>
        </p:nvCxnSpPr>
        <p:spPr>
          <a:xfrm>
            <a:off x="25185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8905" y="1971380"/>
            <a:ext cx="379401" cy="321916"/>
          </a:xfrm>
          <a:prstGeom prst="rect">
            <a:avLst/>
          </a:prstGeom>
        </p:spPr>
      </p:pic>
      <p:sp>
        <p:nvSpPr>
          <p:cNvPr id="80" name="TextBox 79"/>
          <p:cNvSpPr txBox="1"/>
          <p:nvPr/>
        </p:nvSpPr>
        <p:spPr>
          <a:xfrm>
            <a:off x="2678565" y="2527292"/>
            <a:ext cx="640080" cy="274320"/>
          </a:xfrm>
          <a:prstGeom prst="rect">
            <a:avLst/>
          </a:prstGeom>
          <a:noFill/>
        </p:spPr>
        <p:txBody>
          <a:bodyPr wrap="square" lIns="0" tIns="0" rIns="0" bIns="0" rtlCol="0" anchor="t">
            <a:noAutofit/>
          </a:bodyPr>
          <a:lstStyle/>
          <a:p>
            <a:pPr algn="ctr"/>
            <a:r>
              <a:rPr lang="en-US" sz="800" b="1" dirty="0" smtClean="0"/>
              <a:t>certificate manager</a:t>
            </a:r>
            <a:endParaRPr lang="en-US" sz="1400" b="1" dirty="0"/>
          </a:p>
        </p:txBody>
      </p:sp>
      <p:cxnSp>
        <p:nvCxnSpPr>
          <p:cNvPr id="49" name="Straight Connector 48"/>
          <p:cNvCxnSpPr/>
          <p:nvPr/>
        </p:nvCxnSpPr>
        <p:spPr>
          <a:xfrm>
            <a:off x="2460847"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437025" y="1360404"/>
            <a:ext cx="943550" cy="155448"/>
          </a:xfrm>
          <a:prstGeom prst="rect">
            <a:avLst/>
          </a:prstGeom>
          <a:noFill/>
        </p:spPr>
        <p:txBody>
          <a:bodyPr wrap="square" lIns="0" tIns="0" rIns="0" bIns="0" rtlCol="0" anchor="t">
            <a:noAutofit/>
          </a:bodyPr>
          <a:lstStyle/>
          <a:p>
            <a:pPr algn="ctr"/>
            <a:r>
              <a:rPr lang="en-US" sz="1000" b="1" dirty="0" smtClean="0"/>
              <a:t>AWS Artifact</a:t>
            </a:r>
            <a:endParaRPr lang="en-US" sz="1000" b="1" dirty="0"/>
          </a:p>
        </p:txBody>
      </p:sp>
      <p:cxnSp>
        <p:nvCxnSpPr>
          <p:cNvPr id="81" name="Straight Connector 80"/>
          <p:cNvCxnSpPr/>
          <p:nvPr/>
        </p:nvCxnSpPr>
        <p:spPr>
          <a:xfrm>
            <a:off x="142874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5673" y="660146"/>
            <a:ext cx="530055" cy="641813"/>
          </a:xfrm>
          <a:prstGeom prst="rect">
            <a:avLst/>
          </a:prstGeom>
        </p:spPr>
      </p:pic>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1602" y="654185"/>
            <a:ext cx="542122" cy="653736"/>
          </a:xfrm>
          <a:prstGeom prst="rect">
            <a:avLst/>
          </a:prstGeom>
        </p:spPr>
      </p:pic>
      <p:sp>
        <p:nvSpPr>
          <p:cNvPr id="97" name="TextBox 96"/>
          <p:cNvSpPr txBox="1"/>
          <p:nvPr/>
        </p:nvSpPr>
        <p:spPr>
          <a:xfrm>
            <a:off x="335120" y="1360404"/>
            <a:ext cx="943550" cy="155448"/>
          </a:xfrm>
          <a:prstGeom prst="rect">
            <a:avLst/>
          </a:prstGeom>
          <a:noFill/>
        </p:spPr>
        <p:txBody>
          <a:bodyPr wrap="square" lIns="0" tIns="0" rIns="0" bIns="0" rtlCol="0" anchor="t">
            <a:noAutofit/>
          </a:bodyPr>
          <a:lstStyle/>
          <a:p>
            <a:pPr algn="ctr"/>
            <a:r>
              <a:rPr lang="en-US" sz="1000" b="1" dirty="0" smtClean="0"/>
              <a:t>Amazon Inspector</a:t>
            </a:r>
            <a:endParaRPr lang="en-US" sz="1000" b="1" dirty="0"/>
          </a:p>
        </p:txBody>
      </p:sp>
      <p:cxnSp>
        <p:nvCxnSpPr>
          <p:cNvPr id="100" name="Straight Connector 99"/>
          <p:cNvCxnSpPr/>
          <p:nvPr/>
        </p:nvCxnSpPr>
        <p:spPr>
          <a:xfrm>
            <a:off x="3268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13616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2" name="Picture 10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505" y="654185"/>
            <a:ext cx="544780" cy="653736"/>
          </a:xfrm>
          <a:prstGeom prst="rect">
            <a:avLst/>
          </a:prstGeom>
        </p:spPr>
      </p:pic>
      <p:pic>
        <p:nvPicPr>
          <p:cNvPr id="103" name="Picture 10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0007" y="1877094"/>
            <a:ext cx="493776" cy="513014"/>
          </a:xfrm>
          <a:prstGeom prst="rect">
            <a:avLst/>
          </a:prstGeom>
        </p:spPr>
      </p:pic>
      <p:sp>
        <p:nvSpPr>
          <p:cNvPr id="104" name="TextBox 103"/>
          <p:cNvSpPr txBox="1"/>
          <p:nvPr/>
        </p:nvSpPr>
        <p:spPr>
          <a:xfrm>
            <a:off x="486855" y="2527292"/>
            <a:ext cx="640080" cy="274320"/>
          </a:xfrm>
          <a:prstGeom prst="rect">
            <a:avLst/>
          </a:prstGeom>
          <a:noFill/>
        </p:spPr>
        <p:txBody>
          <a:bodyPr wrap="square" lIns="0" tIns="0" rIns="0" bIns="0" rtlCol="0" anchor="t">
            <a:noAutofit/>
          </a:bodyPr>
          <a:lstStyle/>
          <a:p>
            <a:pPr algn="ctr"/>
            <a:r>
              <a:rPr lang="en-US" sz="800" b="1" dirty="0" smtClean="0"/>
              <a:t>agent</a:t>
            </a:r>
            <a:endParaRPr lang="en-US" sz="1400" b="1" dirty="0"/>
          </a:p>
        </p:txBody>
      </p:sp>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79445" y="663020"/>
            <a:ext cx="335701" cy="636066"/>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83611" y="1971380"/>
            <a:ext cx="544780" cy="321915"/>
          </a:xfrm>
          <a:prstGeom prst="rect">
            <a:avLst/>
          </a:prstGeom>
        </p:spPr>
      </p:pic>
      <p:sp>
        <p:nvSpPr>
          <p:cNvPr id="34" name="TextBox 33"/>
          <p:cNvSpPr txBox="1"/>
          <p:nvPr/>
        </p:nvSpPr>
        <p:spPr>
          <a:xfrm>
            <a:off x="6507771" y="2527292"/>
            <a:ext cx="843172" cy="274320"/>
          </a:xfrm>
          <a:prstGeom prst="rect">
            <a:avLst/>
          </a:prstGeom>
          <a:noFill/>
        </p:spPr>
        <p:txBody>
          <a:bodyPr wrap="square" lIns="0" tIns="0" rIns="0" bIns="0" rtlCol="0" anchor="t">
            <a:noAutofit/>
          </a:bodyPr>
          <a:lstStyle/>
          <a:p>
            <a:pPr algn="ctr"/>
            <a:r>
              <a:rPr lang="en-US" sz="800" b="1" dirty="0" smtClean="0"/>
              <a:t>AWS STS</a:t>
            </a:r>
            <a:endParaRPr lang="en-US" sz="1400" b="1" dirty="0"/>
          </a:p>
        </p:txBody>
      </p:sp>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65062" y="1997063"/>
            <a:ext cx="544781" cy="312744"/>
          </a:xfrm>
          <a:prstGeom prst="rect">
            <a:avLst/>
          </a:prstGeom>
        </p:spPr>
      </p:pic>
      <p:sp>
        <p:nvSpPr>
          <p:cNvPr id="36" name="TextBox 35"/>
          <p:cNvSpPr txBox="1"/>
          <p:nvPr/>
        </p:nvSpPr>
        <p:spPr>
          <a:xfrm>
            <a:off x="8143187" y="2527292"/>
            <a:ext cx="717360" cy="274320"/>
          </a:xfrm>
          <a:prstGeom prst="rect">
            <a:avLst/>
          </a:prstGeom>
          <a:noFill/>
        </p:spPr>
        <p:txBody>
          <a:bodyPr wrap="square" lIns="0" tIns="0" rIns="0" bIns="0" rtlCol="0" anchor="t">
            <a:noAutofit/>
          </a:bodyPr>
          <a:lstStyle/>
          <a:p>
            <a:pPr algn="ctr"/>
            <a:r>
              <a:rPr lang="en-US" sz="800" b="1" spc="-50" dirty="0" smtClean="0"/>
              <a:t>data </a:t>
            </a:r>
            <a:br>
              <a:rPr lang="en-US" sz="800" b="1" spc="-50" dirty="0" smtClean="0"/>
            </a:br>
            <a:r>
              <a:rPr lang="en-US" sz="800" b="1" spc="-50" dirty="0" smtClean="0"/>
              <a:t>encryption key</a:t>
            </a:r>
            <a:endParaRPr lang="en-US" sz="1400" b="1" spc="-50" dirty="0"/>
          </a:p>
        </p:txBody>
      </p:sp>
      <p:pic>
        <p:nvPicPr>
          <p:cNvPr id="37" name="Pictur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68802" y="1840685"/>
            <a:ext cx="455105" cy="585135"/>
          </a:xfrm>
          <a:prstGeom prst="rect">
            <a:avLst/>
          </a:prstGeom>
        </p:spPr>
      </p:pic>
      <p:pic>
        <p:nvPicPr>
          <p:cNvPr id="38" name="Picture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27408" y="2894389"/>
            <a:ext cx="444702" cy="585135"/>
          </a:xfrm>
          <a:prstGeom prst="rect">
            <a:avLst/>
          </a:prstGeom>
        </p:spPr>
      </p:pic>
      <p:sp>
        <p:nvSpPr>
          <p:cNvPr id="39" name="TextBox 38"/>
          <p:cNvSpPr txBox="1"/>
          <p:nvPr/>
        </p:nvSpPr>
        <p:spPr>
          <a:xfrm>
            <a:off x="5827256" y="4649814"/>
            <a:ext cx="640080" cy="274320"/>
          </a:xfrm>
          <a:prstGeom prst="rect">
            <a:avLst/>
          </a:prstGeom>
          <a:noFill/>
        </p:spPr>
        <p:txBody>
          <a:bodyPr wrap="square" lIns="0" tIns="0" rIns="0" bIns="0" rtlCol="0" anchor="t">
            <a:noAutofit/>
          </a:bodyPr>
          <a:lstStyle/>
          <a:p>
            <a:pPr algn="ctr"/>
            <a:r>
              <a:rPr lang="en-US" sz="800" b="1" dirty="0"/>
              <a:t>p</a:t>
            </a:r>
            <a:r>
              <a:rPr lang="en-US" sz="800" b="1" dirty="0" smtClean="0"/>
              <a:t>ermissions</a:t>
            </a:r>
            <a:endParaRPr lang="en-US" sz="1400" b="1" dirty="0"/>
          </a:p>
        </p:txBody>
      </p:sp>
      <p:pic>
        <p:nvPicPr>
          <p:cNvPr id="40" name="Picture 3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38344" y="3969933"/>
            <a:ext cx="423718" cy="564958"/>
          </a:xfrm>
          <a:prstGeom prst="rect">
            <a:avLst/>
          </a:prstGeom>
        </p:spPr>
      </p:pic>
      <p:sp>
        <p:nvSpPr>
          <p:cNvPr id="41" name="TextBox 40"/>
          <p:cNvSpPr txBox="1"/>
          <p:nvPr/>
        </p:nvSpPr>
        <p:spPr>
          <a:xfrm>
            <a:off x="6606604" y="4649814"/>
            <a:ext cx="640080" cy="274320"/>
          </a:xfrm>
          <a:prstGeom prst="rect">
            <a:avLst/>
          </a:prstGeom>
          <a:noFill/>
        </p:spPr>
        <p:txBody>
          <a:bodyPr wrap="square" lIns="0" tIns="0" rIns="0" bIns="0" rtlCol="0" anchor="t">
            <a:noAutofit/>
          </a:bodyPr>
          <a:lstStyle/>
          <a:p>
            <a:pPr algn="ctr"/>
            <a:r>
              <a:rPr lang="en-US" sz="800" b="1" dirty="0"/>
              <a:t>r</a:t>
            </a:r>
            <a:r>
              <a:rPr lang="en-US" sz="800" b="1" dirty="0" smtClean="0"/>
              <a:t>ole</a:t>
            </a:r>
            <a:endParaRPr lang="en-US" sz="1400" b="1" dirty="0"/>
          </a:p>
        </p:txBody>
      </p:sp>
      <p:pic>
        <p:nvPicPr>
          <p:cNvPr id="43" name="Picture 4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87604" y="2985185"/>
            <a:ext cx="495256" cy="403541"/>
          </a:xfrm>
          <a:prstGeom prst="rect">
            <a:avLst/>
          </a:prstGeom>
        </p:spPr>
      </p:pic>
      <p:sp>
        <p:nvSpPr>
          <p:cNvPr id="44" name="TextBox 43"/>
          <p:cNvSpPr txBox="1"/>
          <p:nvPr/>
        </p:nvSpPr>
        <p:spPr>
          <a:xfrm>
            <a:off x="5827256" y="2527292"/>
            <a:ext cx="640080" cy="274320"/>
          </a:xfrm>
          <a:prstGeom prst="rect">
            <a:avLst/>
          </a:prstGeom>
          <a:noFill/>
        </p:spPr>
        <p:txBody>
          <a:bodyPr wrap="square" lIns="0" tIns="0" rIns="0" bIns="0" rtlCol="0" anchor="t">
            <a:noAutofit/>
          </a:bodyPr>
          <a:lstStyle/>
          <a:p>
            <a:pPr algn="ctr"/>
            <a:r>
              <a:rPr lang="en-US" sz="800" b="1" dirty="0" smtClean="0"/>
              <a:t>add-on</a:t>
            </a:r>
            <a:endParaRPr lang="en-US" sz="1400" b="1" dirty="0"/>
          </a:p>
        </p:txBody>
      </p:sp>
      <p:sp>
        <p:nvSpPr>
          <p:cNvPr id="45" name="TextBox 44"/>
          <p:cNvSpPr txBox="1"/>
          <p:nvPr/>
        </p:nvSpPr>
        <p:spPr>
          <a:xfrm>
            <a:off x="5827256" y="3594107"/>
            <a:ext cx="640080" cy="274320"/>
          </a:xfrm>
          <a:prstGeom prst="rect">
            <a:avLst/>
          </a:prstGeom>
          <a:noFill/>
        </p:spPr>
        <p:txBody>
          <a:bodyPr wrap="square" lIns="0" tIns="0" rIns="0" bIns="0" rtlCol="0" anchor="t">
            <a:noAutofit/>
          </a:bodyPr>
          <a:lstStyle/>
          <a:p>
            <a:pPr algn="ctr"/>
            <a:r>
              <a:rPr lang="en-US" sz="800" b="1" dirty="0" smtClean="0"/>
              <a:t>encrypted data</a:t>
            </a:r>
            <a:endParaRPr lang="en-US" sz="1400" b="1" dirty="0"/>
          </a:p>
        </p:txBody>
      </p:sp>
      <p:sp>
        <p:nvSpPr>
          <p:cNvPr id="46" name="TextBox 45"/>
          <p:cNvSpPr txBox="1"/>
          <p:nvPr/>
        </p:nvSpPr>
        <p:spPr>
          <a:xfrm>
            <a:off x="6606604" y="3594107"/>
            <a:ext cx="640080" cy="274320"/>
          </a:xfrm>
          <a:prstGeom prst="rect">
            <a:avLst/>
          </a:prstGeom>
          <a:noFill/>
        </p:spPr>
        <p:txBody>
          <a:bodyPr wrap="square" lIns="0" tIns="0" rIns="0" bIns="0" rtlCol="0" anchor="t">
            <a:noAutofit/>
          </a:bodyPr>
          <a:lstStyle/>
          <a:p>
            <a:pPr algn="ctr"/>
            <a:r>
              <a:rPr lang="en-US" sz="800" b="1" dirty="0" smtClean="0"/>
              <a:t>long-term security credential</a:t>
            </a:r>
            <a:endParaRPr lang="en-US" sz="1400" b="1" dirty="0"/>
          </a:p>
        </p:txBody>
      </p:sp>
      <p:sp>
        <p:nvSpPr>
          <p:cNvPr id="47" name="TextBox 46"/>
          <p:cNvSpPr txBox="1"/>
          <p:nvPr/>
        </p:nvSpPr>
        <p:spPr>
          <a:xfrm>
            <a:off x="7385952" y="4649814"/>
            <a:ext cx="640080" cy="274320"/>
          </a:xfrm>
          <a:prstGeom prst="rect">
            <a:avLst/>
          </a:prstGeom>
          <a:noFill/>
        </p:spPr>
        <p:txBody>
          <a:bodyPr wrap="square" lIns="0" tIns="0" rIns="0" bIns="0" rtlCol="0" anchor="t">
            <a:noAutofit/>
          </a:bodyPr>
          <a:lstStyle/>
          <a:p>
            <a:pPr algn="ctr"/>
            <a:r>
              <a:rPr lang="en-US" sz="800" b="1" dirty="0"/>
              <a:t>t</a:t>
            </a:r>
            <a:r>
              <a:rPr lang="en-US" sz="800" b="1" dirty="0" smtClean="0"/>
              <a:t>emporary security credential</a:t>
            </a:r>
            <a:endParaRPr lang="en-US" sz="1400" b="1" dirty="0"/>
          </a:p>
        </p:txBody>
      </p:sp>
      <p:pic>
        <p:nvPicPr>
          <p:cNvPr id="48" name="Picture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73731" y="4047728"/>
            <a:ext cx="491816" cy="442634"/>
          </a:xfrm>
          <a:prstGeom prst="rect">
            <a:avLst/>
          </a:prstGeom>
        </p:spPr>
      </p:pic>
      <p:sp>
        <p:nvSpPr>
          <p:cNvPr id="50" name="TextBox 49"/>
          <p:cNvSpPr txBox="1"/>
          <p:nvPr/>
        </p:nvSpPr>
        <p:spPr>
          <a:xfrm>
            <a:off x="7385952" y="3594107"/>
            <a:ext cx="640080" cy="274320"/>
          </a:xfrm>
          <a:prstGeom prst="rect">
            <a:avLst/>
          </a:prstGeom>
          <a:noFill/>
        </p:spPr>
        <p:txBody>
          <a:bodyPr wrap="square" lIns="0" tIns="0" rIns="0" bIns="0" rtlCol="0" anchor="t">
            <a:noAutofit/>
          </a:bodyPr>
          <a:lstStyle/>
          <a:p>
            <a:pPr algn="ctr"/>
            <a:r>
              <a:rPr lang="en-US" sz="800" b="1" dirty="0" smtClean="0"/>
              <a:t>MFA token</a:t>
            </a:r>
            <a:endParaRPr lang="en-US" sz="1400" b="1" dirty="0"/>
          </a:p>
        </p:txBody>
      </p:sp>
      <p:pic>
        <p:nvPicPr>
          <p:cNvPr id="52" name="Picture 5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86566" y="1856568"/>
            <a:ext cx="438851" cy="564238"/>
          </a:xfrm>
          <a:prstGeom prst="rect">
            <a:avLst/>
          </a:prstGeom>
        </p:spPr>
      </p:pic>
      <p:sp>
        <p:nvSpPr>
          <p:cNvPr id="57" name="TextBox 56"/>
          <p:cNvSpPr txBox="1"/>
          <p:nvPr/>
        </p:nvSpPr>
        <p:spPr>
          <a:xfrm>
            <a:off x="7285680" y="2527292"/>
            <a:ext cx="851476" cy="274320"/>
          </a:xfrm>
          <a:prstGeom prst="rect">
            <a:avLst/>
          </a:prstGeom>
          <a:noFill/>
        </p:spPr>
        <p:txBody>
          <a:bodyPr wrap="square" lIns="0" tIns="0" rIns="0" bIns="0" rtlCol="0" anchor="t">
            <a:noAutofit/>
          </a:bodyPr>
          <a:lstStyle/>
          <a:p>
            <a:pPr algn="ctr"/>
            <a:r>
              <a:rPr lang="en-US" sz="800" b="1" dirty="0"/>
              <a:t>AWS </a:t>
            </a:r>
            <a:r>
              <a:rPr lang="en-US" sz="800" b="1" dirty="0" smtClean="0"/>
              <a:t>STS</a:t>
            </a:r>
            <a:br>
              <a:rPr lang="en-US" sz="800" b="1" dirty="0" smtClean="0"/>
            </a:br>
            <a:r>
              <a:rPr lang="en-US" sz="800" b="1" dirty="0" smtClean="0"/>
              <a:t>(alternate)</a:t>
            </a:r>
            <a:endParaRPr lang="en-US" sz="1400" b="1" dirty="0"/>
          </a:p>
        </p:txBody>
      </p:sp>
      <p:pic>
        <p:nvPicPr>
          <p:cNvPr id="59" name="Picture 5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649761" y="4024297"/>
            <a:ext cx="548639" cy="470262"/>
          </a:xfrm>
          <a:prstGeom prst="rect">
            <a:avLst/>
          </a:prstGeom>
        </p:spPr>
      </p:pic>
      <p:pic>
        <p:nvPicPr>
          <p:cNvPr id="60" name="Picture 5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468938" y="2951824"/>
            <a:ext cx="470263" cy="470263"/>
          </a:xfrm>
          <a:prstGeom prst="rect">
            <a:avLst/>
          </a:prstGeom>
        </p:spPr>
      </p:pic>
      <p:sp>
        <p:nvSpPr>
          <p:cNvPr id="61" name="TextBox 60"/>
          <p:cNvSpPr txBox="1"/>
          <p:nvPr/>
        </p:nvSpPr>
        <p:spPr>
          <a:xfrm>
            <a:off x="5827256" y="1360404"/>
            <a:ext cx="640080" cy="155448"/>
          </a:xfrm>
          <a:prstGeom prst="rect">
            <a:avLst/>
          </a:prstGeom>
          <a:noFill/>
        </p:spPr>
        <p:txBody>
          <a:bodyPr wrap="square" lIns="0" tIns="0" rIns="0" bIns="0" rtlCol="0" anchor="t">
            <a:noAutofit/>
          </a:bodyPr>
          <a:lstStyle/>
          <a:p>
            <a:pPr algn="ctr"/>
            <a:r>
              <a:rPr lang="en-US" sz="1000" b="1" dirty="0" smtClean="0"/>
              <a:t>IAM</a:t>
            </a:r>
            <a:endParaRPr lang="en-US" sz="1000" b="1" dirty="0"/>
          </a:p>
        </p:txBody>
      </p:sp>
      <p:cxnSp>
        <p:nvCxnSpPr>
          <p:cNvPr id="62" name="Straight Connector 61"/>
          <p:cNvCxnSpPr/>
          <p:nvPr/>
        </p:nvCxnSpPr>
        <p:spPr>
          <a:xfrm>
            <a:off x="5790819"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159640" y="296583"/>
            <a:ext cx="2757857" cy="461665"/>
          </a:xfrm>
          <a:prstGeom prst="rect">
            <a:avLst/>
          </a:prstGeom>
          <a:noFill/>
        </p:spPr>
        <p:txBody>
          <a:bodyPr wrap="square" rtlCol="0">
            <a:spAutoFit/>
          </a:bodyPr>
          <a:lstStyle/>
          <a:p>
            <a:pPr algn="r"/>
            <a:r>
              <a:rPr lang="en-US" sz="1200" i="1" dirty="0" smtClean="0">
                <a:solidFill>
                  <a:schemeClr val="accent6">
                    <a:lumMod val="60000"/>
                    <a:lumOff val="40000"/>
                  </a:schemeClr>
                </a:solidFill>
              </a:rPr>
              <a:t>Security, Identity &amp; Compliance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694391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Identity &amp; </a:t>
            </a:r>
            <a:r>
              <a:rPr lang="en-US" dirty="0" smtClean="0"/>
              <a:t>Compliance (Compliance)</a:t>
            </a:r>
            <a:endParaRPr lang="en-US" dirty="0"/>
          </a:p>
        </p:txBody>
      </p:sp>
      <p:cxnSp>
        <p:nvCxnSpPr>
          <p:cNvPr id="8" name="Straight Connector 7"/>
          <p:cNvCxnSpPr/>
          <p:nvPr/>
        </p:nvCxnSpPr>
        <p:spPr>
          <a:xfrm>
            <a:off x="1386120"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697658" y="1360404"/>
            <a:ext cx="943550" cy="155448"/>
          </a:xfrm>
          <a:prstGeom prst="rect">
            <a:avLst/>
          </a:prstGeom>
          <a:noFill/>
        </p:spPr>
        <p:txBody>
          <a:bodyPr wrap="square" lIns="0" tIns="0" rIns="0" bIns="0" rtlCol="0" anchor="t">
            <a:noAutofit/>
          </a:bodyPr>
          <a:lstStyle/>
          <a:p>
            <a:pPr algn="ctr"/>
            <a:r>
              <a:rPr lang="en-US" sz="1000" b="1" dirty="0" smtClean="0"/>
              <a:t>AWS WAF</a:t>
            </a:r>
            <a:endParaRPr lang="en-US" sz="1000" b="1" dirty="0"/>
          </a:p>
        </p:txBody>
      </p:sp>
      <p:cxnSp>
        <p:nvCxnSpPr>
          <p:cNvPr id="11" name="Straight Connector 10"/>
          <p:cNvCxnSpPr/>
          <p:nvPr/>
        </p:nvCxnSpPr>
        <p:spPr>
          <a:xfrm>
            <a:off x="146660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337" y="659544"/>
            <a:ext cx="528193" cy="643017"/>
          </a:xfrm>
          <a:prstGeom prst="rect">
            <a:avLst/>
          </a:prstGeom>
        </p:spPr>
      </p:pic>
      <p:cxnSp>
        <p:nvCxnSpPr>
          <p:cNvPr id="13" name="Straight Connector 12"/>
          <p:cNvCxnSpPr/>
          <p:nvPr/>
        </p:nvCxnSpPr>
        <p:spPr>
          <a:xfrm>
            <a:off x="2495245"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485274" y="1360404"/>
            <a:ext cx="640080" cy="155448"/>
          </a:xfrm>
          <a:prstGeom prst="rect">
            <a:avLst/>
          </a:prstGeom>
          <a:noFill/>
        </p:spPr>
        <p:txBody>
          <a:bodyPr wrap="square" lIns="0" tIns="0" rIns="0" bIns="0" rtlCol="0" anchor="t">
            <a:noAutofit/>
          </a:bodyPr>
          <a:lstStyle/>
          <a:p>
            <a:pPr algn="ctr"/>
            <a:r>
              <a:rPr lang="en-US" sz="1000" b="1" spc="-50" dirty="0"/>
              <a:t>AWS </a:t>
            </a:r>
            <a:r>
              <a:rPr lang="en-US" sz="1000" b="1" spc="-50" dirty="0" smtClean="0"/>
              <a:t>KMS</a:t>
            </a:r>
            <a:endParaRPr lang="en-US" sz="1000" b="1" spc="-50" dirty="0"/>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24" y="654185"/>
            <a:ext cx="544780" cy="653736"/>
          </a:xfrm>
          <a:prstGeom prst="rect">
            <a:avLst/>
          </a:prstGeom>
        </p:spPr>
      </p:pic>
      <p:cxnSp>
        <p:nvCxnSpPr>
          <p:cNvPr id="41" name="Straight Connector 40"/>
          <p:cNvCxnSpPr/>
          <p:nvPr/>
        </p:nvCxnSpPr>
        <p:spPr>
          <a:xfrm>
            <a:off x="3380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257572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849393" y="2527292"/>
            <a:ext cx="640080" cy="274320"/>
          </a:xfrm>
          <a:prstGeom prst="rect">
            <a:avLst/>
          </a:prstGeom>
          <a:noFill/>
        </p:spPr>
        <p:txBody>
          <a:bodyPr wrap="square" lIns="0" tIns="0" rIns="0" bIns="0" rtlCol="0" anchor="t">
            <a:noAutofit/>
          </a:bodyPr>
          <a:lstStyle/>
          <a:p>
            <a:pPr algn="ctr"/>
            <a:r>
              <a:rPr lang="en-US" sz="800" b="1" dirty="0" smtClean="0"/>
              <a:t>filtering rule</a:t>
            </a:r>
            <a:endParaRPr lang="en-US" sz="1400" b="1" dirty="0"/>
          </a:p>
        </p:txBody>
      </p:sp>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3175" y="1897205"/>
            <a:ext cx="452517" cy="470263"/>
          </a:xfrm>
          <a:prstGeom prst="rect">
            <a:avLst/>
          </a:prstGeom>
        </p:spPr>
      </p:pic>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7610" y="734733"/>
            <a:ext cx="530055" cy="492639"/>
          </a:xfrm>
          <a:prstGeom prst="rect">
            <a:avLst/>
          </a:prstGeom>
        </p:spPr>
      </p:pic>
      <p:sp>
        <p:nvSpPr>
          <p:cNvPr id="47" name="TextBox 46"/>
          <p:cNvSpPr txBox="1"/>
          <p:nvPr/>
        </p:nvSpPr>
        <p:spPr>
          <a:xfrm>
            <a:off x="2590862" y="1360404"/>
            <a:ext cx="943550" cy="155448"/>
          </a:xfrm>
          <a:prstGeom prst="rect">
            <a:avLst/>
          </a:prstGeom>
          <a:noFill/>
        </p:spPr>
        <p:txBody>
          <a:bodyPr wrap="square" lIns="0" tIns="0" rIns="0" bIns="0" rtlCol="0" anchor="t">
            <a:noAutofit/>
          </a:bodyPr>
          <a:lstStyle/>
          <a:p>
            <a:pPr algn="ctr"/>
            <a:r>
              <a:rPr lang="en-US" sz="1000" b="1" dirty="0" smtClean="0"/>
              <a:t>AWS Shield</a:t>
            </a:r>
            <a:endParaRPr lang="en-US" sz="1000" b="1" dirty="0"/>
          </a:p>
        </p:txBody>
      </p:sp>
      <p:cxnSp>
        <p:nvCxnSpPr>
          <p:cNvPr id="16" name="Straight Connector 15"/>
          <p:cNvCxnSpPr/>
          <p:nvPr/>
        </p:nvCxnSpPr>
        <p:spPr>
          <a:xfrm>
            <a:off x="3630486"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463" y="656618"/>
            <a:ext cx="534694" cy="644779"/>
          </a:xfrm>
          <a:prstGeom prst="rect">
            <a:avLst/>
          </a:prstGeom>
        </p:spPr>
      </p:pic>
      <p:sp>
        <p:nvSpPr>
          <p:cNvPr id="19" name="TextBox 18"/>
          <p:cNvSpPr txBox="1"/>
          <p:nvPr/>
        </p:nvSpPr>
        <p:spPr>
          <a:xfrm>
            <a:off x="1439983"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smtClean="0"/>
              <a:t>Organizations</a:t>
            </a:r>
            <a:endParaRPr lang="en-US" sz="1000" b="1" dirty="0"/>
          </a:p>
        </p:txBody>
      </p:sp>
      <p:cxnSp>
        <p:nvCxnSpPr>
          <p:cNvPr id="20" name="Straight Connector 19"/>
          <p:cNvCxnSpPr/>
          <p:nvPr/>
        </p:nvCxnSpPr>
        <p:spPr>
          <a:xfrm>
            <a:off x="368981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1115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spTree>
    <p:extLst>
      <p:ext uri="{BB962C8B-B14F-4D97-AF65-F5344CB8AC3E}">
        <p14:creationId xmlns:p14="http://schemas.microsoft.com/office/powerpoint/2010/main" val="146200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Analytics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4894" y="709203"/>
            <a:ext cx="530056" cy="636067"/>
          </a:xfrm>
          <a:prstGeom prst="rect">
            <a:avLst/>
          </a:prstGeom>
        </p:spPr>
      </p:pic>
      <p:sp>
        <p:nvSpPr>
          <p:cNvPr id="68" name="TextBox 67"/>
          <p:cNvSpPr txBox="1"/>
          <p:nvPr/>
        </p:nvSpPr>
        <p:spPr>
          <a:xfrm>
            <a:off x="2546895" y="2531098"/>
            <a:ext cx="640080" cy="274320"/>
          </a:xfrm>
          <a:prstGeom prst="rect">
            <a:avLst/>
          </a:prstGeom>
          <a:noFill/>
        </p:spPr>
        <p:txBody>
          <a:bodyPr wrap="square" lIns="0" tIns="0" rIns="0" bIns="0" rtlCol="0" anchor="t">
            <a:noAutofit/>
          </a:bodyPr>
          <a:lstStyle/>
          <a:p>
            <a:pPr algn="ctr"/>
            <a:r>
              <a:rPr lang="en-US" sz="800" b="1" dirty="0" smtClean="0"/>
              <a:t>cluster</a:t>
            </a:r>
            <a:endParaRPr lang="en-US" sz="1400" b="1" dirty="0"/>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4860" y="1866370"/>
            <a:ext cx="494945" cy="564237"/>
          </a:xfrm>
          <a:prstGeom prst="rect">
            <a:avLst/>
          </a:prstGeom>
        </p:spPr>
      </p:pic>
      <p:sp>
        <p:nvSpPr>
          <p:cNvPr id="72" name="TextBox 71"/>
          <p:cNvSpPr txBox="1"/>
          <p:nvPr/>
        </p:nvSpPr>
        <p:spPr>
          <a:xfrm>
            <a:off x="3335888" y="2531098"/>
            <a:ext cx="640080" cy="274320"/>
          </a:xfrm>
          <a:prstGeom prst="rect">
            <a:avLst/>
          </a:prstGeom>
          <a:noFill/>
        </p:spPr>
        <p:txBody>
          <a:bodyPr wrap="square" lIns="0" tIns="0" rIns="0" bIns="0" rtlCol="0" anchor="t">
            <a:noAutofit/>
          </a:bodyPr>
          <a:lstStyle/>
          <a:p>
            <a:pPr algn="ctr"/>
            <a:r>
              <a:rPr lang="en-US" sz="800" b="1" dirty="0" smtClean="0"/>
              <a:t>EMR engine</a:t>
            </a:r>
            <a:endParaRPr lang="en-US" sz="1400" b="1" dirty="0"/>
          </a:p>
        </p:txBody>
      </p:sp>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2529" y="1935431"/>
            <a:ext cx="544781" cy="397542"/>
          </a:xfrm>
          <a:prstGeom prst="rect">
            <a:avLst/>
          </a:prstGeom>
        </p:spPr>
      </p:pic>
      <p:sp>
        <p:nvSpPr>
          <p:cNvPr id="74" name="TextBox 73"/>
          <p:cNvSpPr txBox="1"/>
          <p:nvPr/>
        </p:nvSpPr>
        <p:spPr>
          <a:xfrm>
            <a:off x="2548003" y="3586672"/>
            <a:ext cx="640080" cy="274320"/>
          </a:xfrm>
          <a:prstGeom prst="rect">
            <a:avLst/>
          </a:prstGeom>
          <a:noFill/>
        </p:spPr>
        <p:txBody>
          <a:bodyPr wrap="square" lIns="0" tIns="0" rIns="0" bIns="0" rtlCol="0" anchor="t">
            <a:noAutofit/>
          </a:bodyPr>
          <a:lstStyle/>
          <a:p>
            <a:pPr algn="ctr"/>
            <a:r>
              <a:rPr lang="en-US" sz="800" b="1" dirty="0" smtClean="0"/>
              <a:t>EMR engine MapR M3</a:t>
            </a:r>
            <a:endParaRPr lang="en-US" sz="1400" b="1" dirty="0"/>
          </a:p>
        </p:txBody>
      </p:sp>
      <p:pic>
        <p:nvPicPr>
          <p:cNvPr id="75" name="Picture 7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8818" y="2976801"/>
            <a:ext cx="544781" cy="392243"/>
          </a:xfrm>
          <a:prstGeom prst="rect">
            <a:avLst/>
          </a:prstGeom>
        </p:spPr>
      </p:pic>
      <p:sp>
        <p:nvSpPr>
          <p:cNvPr id="76" name="TextBox 75"/>
          <p:cNvSpPr txBox="1"/>
          <p:nvPr/>
        </p:nvSpPr>
        <p:spPr>
          <a:xfrm>
            <a:off x="3335851" y="3586672"/>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a:t>MapR </a:t>
            </a:r>
            <a:r>
              <a:rPr lang="en-US" sz="800" b="1" dirty="0" smtClean="0"/>
              <a:t>M5</a:t>
            </a:r>
            <a:endParaRPr lang="en-US" sz="1400" b="1" dirty="0"/>
          </a:p>
        </p:txBody>
      </p:sp>
      <p:pic>
        <p:nvPicPr>
          <p:cNvPr id="77" name="Picture 7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5400" y="2982720"/>
            <a:ext cx="537518" cy="392242"/>
          </a:xfrm>
          <a:prstGeom prst="rect">
            <a:avLst/>
          </a:prstGeom>
        </p:spPr>
      </p:pic>
      <p:pic>
        <p:nvPicPr>
          <p:cNvPr id="84" name="Picture 8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87477" y="704846"/>
            <a:ext cx="537317" cy="644780"/>
          </a:xfrm>
          <a:prstGeom prst="rect">
            <a:avLst/>
          </a:prstGeom>
        </p:spPr>
      </p:pic>
      <p:sp>
        <p:nvSpPr>
          <p:cNvPr id="78" name="TextBox 77"/>
          <p:cNvSpPr txBox="1"/>
          <p:nvPr/>
        </p:nvSpPr>
        <p:spPr>
          <a:xfrm>
            <a:off x="2552113" y="4654811"/>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err="1"/>
              <a:t>MapR</a:t>
            </a:r>
            <a:r>
              <a:rPr lang="en-US" sz="800" b="1" dirty="0"/>
              <a:t> </a:t>
            </a:r>
            <a:r>
              <a:rPr lang="en-US" sz="800" b="1" dirty="0" smtClean="0"/>
              <a:t>M7</a:t>
            </a:r>
            <a:endParaRPr lang="en-US" sz="1400" b="1" dirty="0"/>
          </a:p>
        </p:txBody>
      </p:sp>
      <p:pic>
        <p:nvPicPr>
          <p:cNvPr id="85" name="Picture 8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93980" y="4060657"/>
            <a:ext cx="544779" cy="397541"/>
          </a:xfrm>
          <a:prstGeom prst="rect">
            <a:avLst/>
          </a:prstGeom>
        </p:spPr>
      </p:pic>
      <p:cxnSp>
        <p:nvCxnSpPr>
          <p:cNvPr id="98" name="Straight Connector 97"/>
          <p:cNvCxnSpPr/>
          <p:nvPr/>
        </p:nvCxnSpPr>
        <p:spPr>
          <a:xfrm>
            <a:off x="241178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410998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78558" y="684190"/>
            <a:ext cx="543291" cy="651950"/>
          </a:xfrm>
          <a:prstGeom prst="rect">
            <a:avLst/>
          </a:prstGeom>
        </p:spPr>
      </p:pic>
      <p:cxnSp>
        <p:nvCxnSpPr>
          <p:cNvPr id="33" name="Straight Connector 32"/>
          <p:cNvCxnSpPr/>
          <p:nvPr/>
        </p:nvCxnSpPr>
        <p:spPr>
          <a:xfrm>
            <a:off x="68705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23085" y="1831906"/>
            <a:ext cx="589477" cy="598275"/>
          </a:xfrm>
          <a:prstGeom prst="rect">
            <a:avLst/>
          </a:prstGeom>
        </p:spPr>
      </p:pic>
      <p:pic>
        <p:nvPicPr>
          <p:cNvPr id="43" name="Picture 4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80893" y="4005662"/>
            <a:ext cx="462524" cy="488220"/>
          </a:xfrm>
          <a:prstGeom prst="rect">
            <a:avLst/>
          </a:prstGeom>
        </p:spPr>
      </p:pic>
      <p:pic>
        <p:nvPicPr>
          <p:cNvPr id="44" name="Picture 4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90981" y="2925822"/>
            <a:ext cx="467068" cy="493017"/>
          </a:xfrm>
          <a:prstGeom prst="rect">
            <a:avLst/>
          </a:prstGeom>
        </p:spPr>
      </p:pic>
      <p:sp>
        <p:nvSpPr>
          <p:cNvPr id="45" name="TextBox 44"/>
          <p:cNvSpPr txBox="1"/>
          <p:nvPr/>
        </p:nvSpPr>
        <p:spPr>
          <a:xfrm>
            <a:off x="5257049" y="4654811"/>
            <a:ext cx="749248" cy="274320"/>
          </a:xfrm>
          <a:prstGeom prst="rect">
            <a:avLst/>
          </a:prstGeom>
          <a:noFill/>
        </p:spPr>
        <p:txBody>
          <a:bodyPr wrap="square" lIns="0" tIns="0" rIns="0" bIns="0" rtlCol="0" anchor="t">
            <a:noAutofit/>
          </a:bodyPr>
          <a:lstStyle/>
          <a:p>
            <a:pPr algn="ctr"/>
            <a:r>
              <a:rPr lang="en-US" sz="800" b="1" spc="-50" dirty="0" smtClean="0"/>
              <a:t>Amazon Kinesis Streams</a:t>
            </a:r>
            <a:endParaRPr lang="en-US" sz="1400" b="1" spc="-50" dirty="0"/>
          </a:p>
        </p:txBody>
      </p:sp>
      <p:sp>
        <p:nvSpPr>
          <p:cNvPr id="46" name="TextBox 45"/>
          <p:cNvSpPr txBox="1"/>
          <p:nvPr/>
        </p:nvSpPr>
        <p:spPr>
          <a:xfrm>
            <a:off x="5258082" y="3586138"/>
            <a:ext cx="749248" cy="274320"/>
          </a:xfrm>
          <a:prstGeom prst="rect">
            <a:avLst/>
          </a:prstGeom>
          <a:noFill/>
        </p:spPr>
        <p:txBody>
          <a:bodyPr wrap="square" lIns="0" tIns="0" rIns="0" bIns="0" rtlCol="0" anchor="t">
            <a:noAutofit/>
          </a:bodyPr>
          <a:lstStyle/>
          <a:p>
            <a:pPr algn="ctr"/>
            <a:r>
              <a:rPr lang="en-US" sz="800" b="1" spc="-50" dirty="0" smtClean="0"/>
              <a:t>Amazon Kinesis Firehose</a:t>
            </a:r>
            <a:endParaRPr lang="en-US" sz="1400" b="1" spc="-50" dirty="0"/>
          </a:p>
        </p:txBody>
      </p:sp>
      <p:sp>
        <p:nvSpPr>
          <p:cNvPr id="47" name="TextBox 46"/>
          <p:cNvSpPr txBox="1"/>
          <p:nvPr/>
        </p:nvSpPr>
        <p:spPr>
          <a:xfrm>
            <a:off x="5258082" y="2534428"/>
            <a:ext cx="749248" cy="274320"/>
          </a:xfrm>
          <a:prstGeom prst="rect">
            <a:avLst/>
          </a:prstGeom>
          <a:noFill/>
        </p:spPr>
        <p:txBody>
          <a:bodyPr wrap="square" lIns="0" tIns="0" rIns="0" bIns="0" rtlCol="0" anchor="t">
            <a:noAutofit/>
          </a:bodyPr>
          <a:lstStyle/>
          <a:p>
            <a:pPr algn="ctr"/>
            <a:r>
              <a:rPr lang="en-US" sz="800" b="1" spc="-50" dirty="0" smtClean="0"/>
              <a:t>Amazon Kinesis Analytics</a:t>
            </a:r>
            <a:endParaRPr lang="en-US" sz="1400" b="1" spc="-50" dirty="0"/>
          </a:p>
        </p:txBody>
      </p:sp>
      <p:sp>
        <p:nvSpPr>
          <p:cNvPr id="54" name="TextBox 53"/>
          <p:cNvSpPr txBox="1"/>
          <p:nvPr/>
        </p:nvSpPr>
        <p:spPr>
          <a:xfrm>
            <a:off x="6031017" y="2531098"/>
            <a:ext cx="779084" cy="274320"/>
          </a:xfrm>
          <a:prstGeom prst="rect">
            <a:avLst/>
          </a:prstGeom>
          <a:noFill/>
        </p:spPr>
        <p:txBody>
          <a:bodyPr wrap="square" lIns="0" tIns="0" rIns="0" bIns="0" rtlCol="0" anchor="t">
            <a:noAutofit/>
          </a:bodyPr>
          <a:lstStyle/>
          <a:p>
            <a:pPr algn="ctr"/>
            <a:r>
              <a:rPr lang="en-US" sz="800" b="1" spc="-50" dirty="0" smtClean="0"/>
              <a:t>Amazon Kinesis</a:t>
            </a:r>
            <a:r>
              <a:rPr lang="en-US" sz="800" b="1" dirty="0" smtClean="0"/>
              <a:t>–</a:t>
            </a:r>
            <a:br>
              <a:rPr lang="en-US" sz="800" b="1" dirty="0" smtClean="0"/>
            </a:br>
            <a:r>
              <a:rPr lang="en-US" sz="800" b="1" spc="-50" dirty="0" smtClean="0"/>
              <a:t>enabled app</a:t>
            </a:r>
            <a:endParaRPr lang="en-US" sz="1400" b="1" spc="-50" dirty="0"/>
          </a:p>
        </p:txBody>
      </p:sp>
      <p:pic>
        <p:nvPicPr>
          <p:cNvPr id="55" name="Picture 5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82370" y="1858653"/>
            <a:ext cx="509633" cy="544781"/>
          </a:xfrm>
          <a:prstGeom prst="rect">
            <a:avLst/>
          </a:prstGeom>
        </p:spPr>
      </p:pic>
      <p:sp>
        <p:nvSpPr>
          <p:cNvPr id="50" name="TextBox 49"/>
          <p:cNvSpPr txBox="1"/>
          <p:nvPr/>
        </p:nvSpPr>
        <p:spPr>
          <a:xfrm>
            <a:off x="4002228" y="1360220"/>
            <a:ext cx="1295953" cy="155632"/>
          </a:xfrm>
          <a:prstGeom prst="rect">
            <a:avLst/>
          </a:prstGeom>
          <a:noFill/>
        </p:spPr>
        <p:txBody>
          <a:bodyPr wrap="square" lIns="0" tIns="0" rIns="0" bIns="0" rtlCol="0" anchor="t">
            <a:noAutofit/>
          </a:bodyPr>
          <a:lstStyle/>
          <a:p>
            <a:pPr algn="ctr"/>
            <a:r>
              <a:rPr lang="en-US" sz="1000" b="1" dirty="0"/>
              <a:t>Amazon </a:t>
            </a:r>
            <a:r>
              <a:rPr lang="en-US" sz="1000" b="1" dirty="0" smtClean="0"/>
              <a:t>ES</a:t>
            </a:r>
            <a:endParaRPr lang="en-US" sz="1000" b="1" dirty="0"/>
          </a:p>
        </p:txBody>
      </p:sp>
      <p:sp>
        <p:nvSpPr>
          <p:cNvPr id="230" name="TextBox 229"/>
          <p:cNvSpPr txBox="1"/>
          <p:nvPr/>
        </p:nvSpPr>
        <p:spPr>
          <a:xfrm>
            <a:off x="2505773" y="1360220"/>
            <a:ext cx="731520" cy="155632"/>
          </a:xfrm>
          <a:prstGeom prst="rect">
            <a:avLst/>
          </a:prstGeom>
          <a:noFill/>
        </p:spPr>
        <p:txBody>
          <a:bodyPr wrap="square" lIns="0" tIns="0" rIns="0" bIns="0" rtlCol="0" anchor="t">
            <a:noAutofit/>
          </a:bodyPr>
          <a:lstStyle/>
          <a:p>
            <a:pPr algn="ctr"/>
            <a:r>
              <a:rPr lang="en-US" sz="1000" b="1" dirty="0" smtClean="0"/>
              <a:t>Amazon EMR</a:t>
            </a:r>
            <a:endParaRPr lang="en-US" sz="1000" b="1" dirty="0"/>
          </a:p>
        </p:txBody>
      </p:sp>
      <p:cxnSp>
        <p:nvCxnSpPr>
          <p:cNvPr id="231" name="Straight Connector 230"/>
          <p:cNvCxnSpPr/>
          <p:nvPr/>
        </p:nvCxnSpPr>
        <p:spPr>
          <a:xfrm>
            <a:off x="2486670"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5230229"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5273597" y="1360220"/>
            <a:ext cx="731520" cy="155632"/>
          </a:xfrm>
          <a:prstGeom prst="rect">
            <a:avLst/>
          </a:prstGeom>
          <a:noFill/>
        </p:spPr>
        <p:txBody>
          <a:bodyPr wrap="square" lIns="0" tIns="0" rIns="0" bIns="0" rtlCol="0" anchor="t">
            <a:noAutofit/>
          </a:bodyPr>
          <a:lstStyle/>
          <a:p>
            <a:pPr algn="ctr"/>
            <a:r>
              <a:rPr lang="en-US" sz="1000" b="1" dirty="0"/>
              <a:t>Amazon Kinesis</a:t>
            </a:r>
          </a:p>
        </p:txBody>
      </p:sp>
      <p:sp>
        <p:nvSpPr>
          <p:cNvPr id="48" name="TextBox 47"/>
          <p:cNvSpPr txBox="1"/>
          <p:nvPr/>
        </p:nvSpPr>
        <p:spPr>
          <a:xfrm>
            <a:off x="3329215" y="4654811"/>
            <a:ext cx="640080" cy="274320"/>
          </a:xfrm>
          <a:prstGeom prst="rect">
            <a:avLst/>
          </a:prstGeom>
          <a:noFill/>
        </p:spPr>
        <p:txBody>
          <a:bodyPr wrap="square" lIns="0" tIns="0" rIns="0" bIns="0" rtlCol="0" anchor="t">
            <a:noAutofit/>
          </a:bodyPr>
          <a:lstStyle/>
          <a:p>
            <a:pPr algn="ctr"/>
            <a:r>
              <a:rPr lang="en-US" sz="800" b="1" dirty="0" smtClean="0"/>
              <a:t>HDFS cluster</a:t>
            </a:r>
            <a:endParaRPr lang="en-US" sz="1400" b="1" dirty="0"/>
          </a:p>
        </p:txBody>
      </p:sp>
      <p:pic>
        <p:nvPicPr>
          <p:cNvPr id="49" name="Picture 4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07180" y="4024729"/>
            <a:ext cx="494945" cy="494945"/>
          </a:xfrm>
          <a:prstGeom prst="rect">
            <a:avLst/>
          </a:prstGeom>
        </p:spPr>
      </p:pic>
      <p:pic>
        <p:nvPicPr>
          <p:cNvPr id="51" name="Picture 5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6835" y="790788"/>
            <a:ext cx="543292" cy="540096"/>
          </a:xfrm>
          <a:prstGeom prst="rect">
            <a:avLst/>
          </a:prstGeom>
        </p:spPr>
      </p:pic>
      <p:pic>
        <p:nvPicPr>
          <p:cNvPr id="52" name="Picture 5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35922" y="723588"/>
            <a:ext cx="504114" cy="607295"/>
          </a:xfrm>
          <a:prstGeom prst="rect">
            <a:avLst/>
          </a:prstGeom>
        </p:spPr>
      </p:pic>
      <p:cxnSp>
        <p:nvCxnSpPr>
          <p:cNvPr id="53" name="Straight Connector 52"/>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50824" y="1360220"/>
            <a:ext cx="1097280"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Athena</a:t>
            </a:r>
            <a:endParaRPr lang="en-US" sz="1000" b="1" dirty="0"/>
          </a:p>
        </p:txBody>
      </p:sp>
      <p:sp>
        <p:nvSpPr>
          <p:cNvPr id="58" name="TextBox 57"/>
          <p:cNvSpPr txBox="1"/>
          <p:nvPr/>
        </p:nvSpPr>
        <p:spPr>
          <a:xfrm>
            <a:off x="1462817" y="1360220"/>
            <a:ext cx="850324"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CloudSearch</a:t>
            </a:r>
            <a:endParaRPr lang="en-US" sz="1000" b="1" dirty="0"/>
          </a:p>
        </p:txBody>
      </p:sp>
      <p:cxnSp>
        <p:nvCxnSpPr>
          <p:cNvPr id="59" name="Straight Connector 58"/>
          <p:cNvCxnSpPr/>
          <p:nvPr/>
        </p:nvCxnSpPr>
        <p:spPr>
          <a:xfrm>
            <a:off x="33037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14090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1473379" y="2531098"/>
            <a:ext cx="839762" cy="274320"/>
          </a:xfrm>
          <a:prstGeom prst="rect">
            <a:avLst/>
          </a:prstGeom>
          <a:noFill/>
        </p:spPr>
        <p:txBody>
          <a:bodyPr wrap="square" lIns="0" tIns="0" rIns="0" bIns="0" rtlCol="0" anchor="t">
            <a:noAutofit/>
          </a:bodyPr>
          <a:lstStyle/>
          <a:p>
            <a:pPr algn="ctr"/>
            <a:r>
              <a:rPr lang="en-US" sz="800" b="1" dirty="0" smtClean="0"/>
              <a:t>search documents</a:t>
            </a:r>
            <a:endParaRPr lang="en-US" sz="1400" b="1" dirty="0"/>
          </a:p>
        </p:txBody>
      </p:sp>
      <p:pic>
        <p:nvPicPr>
          <p:cNvPr id="63" name="Picture 6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655071" y="1866789"/>
            <a:ext cx="509632" cy="528508"/>
          </a:xfrm>
          <a:prstGeom prst="rect">
            <a:avLst/>
          </a:prstGeom>
        </p:spPr>
      </p:pic>
      <p:sp>
        <p:nvSpPr>
          <p:cNvPr id="61" name="TextBox 60"/>
          <p:cNvSpPr txBox="1"/>
          <p:nvPr/>
        </p:nvSpPr>
        <p:spPr>
          <a:xfrm>
            <a:off x="5420628" y="296583"/>
            <a:ext cx="3496869"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Analytics icons continue on next slide</a:t>
            </a:r>
            <a:endParaRPr lang="en-US" sz="1200" i="1" dirty="0">
              <a:solidFill>
                <a:schemeClr val="accent6">
                  <a:lumMod val="60000"/>
                  <a:lumOff val="40000"/>
                </a:schemeClr>
              </a:solidFill>
            </a:endParaRPr>
          </a:p>
        </p:txBody>
      </p:sp>
      <p:pic>
        <p:nvPicPr>
          <p:cNvPr id="64" name="Picture 6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171641" y="816924"/>
            <a:ext cx="420624" cy="420624"/>
          </a:xfrm>
          <a:prstGeom prst="rect">
            <a:avLst/>
          </a:prstGeom>
        </p:spPr>
      </p:pic>
      <p:sp>
        <p:nvSpPr>
          <p:cNvPr id="66" name="TextBox 65"/>
          <p:cNvSpPr txBox="1"/>
          <p:nvPr/>
        </p:nvSpPr>
        <p:spPr>
          <a:xfrm>
            <a:off x="7016193"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cxnSp>
        <p:nvCxnSpPr>
          <p:cNvPr id="70" name="Straight Connector 69"/>
          <p:cNvCxnSpPr/>
          <p:nvPr/>
        </p:nvCxnSpPr>
        <p:spPr>
          <a:xfrm>
            <a:off x="692314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17319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417048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216137" y="727766"/>
            <a:ext cx="544780" cy="598939"/>
          </a:xfrm>
          <a:prstGeom prst="rect">
            <a:avLst/>
          </a:prstGeom>
        </p:spPr>
      </p:pic>
      <p:sp>
        <p:nvSpPr>
          <p:cNvPr id="81" name="TextBox 80"/>
          <p:cNvSpPr txBox="1"/>
          <p:nvPr/>
        </p:nvSpPr>
        <p:spPr>
          <a:xfrm>
            <a:off x="8113376" y="1360220"/>
            <a:ext cx="731520" cy="155632"/>
          </a:xfrm>
          <a:prstGeom prst="rect">
            <a:avLst/>
          </a:prstGeom>
          <a:noFill/>
        </p:spPr>
        <p:txBody>
          <a:bodyPr wrap="square" lIns="0" tIns="0" rIns="0" bIns="0" rtlCol="0" anchor="t">
            <a:noAutofit/>
          </a:bodyPr>
          <a:lstStyle/>
          <a:p>
            <a:pPr algn="ctr"/>
            <a:r>
              <a:rPr lang="en-US" sz="1000" b="1" dirty="0" smtClean="0"/>
              <a:t>Amazon Redshift*</a:t>
            </a:r>
            <a:endParaRPr lang="en-US" sz="1000" b="1" dirty="0"/>
          </a:p>
        </p:txBody>
      </p:sp>
      <p:cxnSp>
        <p:nvCxnSpPr>
          <p:cNvPr id="87" name="Straight Connector 86"/>
          <p:cNvCxnSpPr/>
          <p:nvPr/>
        </p:nvCxnSpPr>
        <p:spPr>
          <a:xfrm>
            <a:off x="794187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801160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8080325" y="2534480"/>
            <a:ext cx="744530" cy="274320"/>
          </a:xfrm>
          <a:prstGeom prst="rect">
            <a:avLst/>
          </a:prstGeom>
          <a:noFill/>
        </p:spPr>
        <p:txBody>
          <a:bodyPr wrap="square" lIns="0" tIns="0" rIns="0" bIns="0" rtlCol="0" anchor="t">
            <a:noAutofit/>
          </a:bodyPr>
          <a:lstStyle/>
          <a:p>
            <a:pPr algn="ctr"/>
            <a:r>
              <a:rPr lang="en-US" sz="800" b="1" dirty="0" smtClean="0"/>
              <a:t>dense compute node</a:t>
            </a:r>
            <a:endParaRPr lang="en-US" sz="1400" b="1" dirty="0"/>
          </a:p>
        </p:txBody>
      </p:sp>
      <p:pic>
        <p:nvPicPr>
          <p:cNvPr id="67" name="Picture 6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227859" y="1856116"/>
            <a:ext cx="449462" cy="512387"/>
          </a:xfrm>
          <a:prstGeom prst="rect">
            <a:avLst/>
          </a:prstGeom>
        </p:spPr>
      </p:pic>
      <p:sp>
        <p:nvSpPr>
          <p:cNvPr id="71" name="TextBox 70"/>
          <p:cNvSpPr txBox="1"/>
          <p:nvPr/>
        </p:nvSpPr>
        <p:spPr>
          <a:xfrm>
            <a:off x="8132550" y="3588345"/>
            <a:ext cx="640080" cy="274320"/>
          </a:xfrm>
          <a:prstGeom prst="rect">
            <a:avLst/>
          </a:prstGeom>
          <a:noFill/>
        </p:spPr>
        <p:txBody>
          <a:bodyPr wrap="square" lIns="0" tIns="0" rIns="0" bIns="0" rtlCol="0" anchor="t">
            <a:noAutofit/>
          </a:bodyPr>
          <a:lstStyle/>
          <a:p>
            <a:pPr algn="ctr"/>
            <a:r>
              <a:rPr lang="en-US" sz="800" b="1" dirty="0" smtClean="0"/>
              <a:t>dense storage node</a:t>
            </a:r>
            <a:endParaRPr lang="en-US" sz="1400" b="1" dirty="0"/>
          </a:p>
        </p:txBody>
      </p:sp>
      <p:pic>
        <p:nvPicPr>
          <p:cNvPr id="82" name="Picture 8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227859" y="2925544"/>
            <a:ext cx="449462" cy="512387"/>
          </a:xfrm>
          <a:prstGeom prst="rect">
            <a:avLst/>
          </a:prstGeom>
        </p:spPr>
      </p:pic>
      <p:cxnSp>
        <p:nvCxnSpPr>
          <p:cNvPr id="86" name="Straight Connector 85"/>
          <p:cNvCxnSpPr/>
          <p:nvPr/>
        </p:nvCxnSpPr>
        <p:spPr>
          <a:xfrm>
            <a:off x="799445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0137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(Continued)</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24" y="700368"/>
            <a:ext cx="544780" cy="653736"/>
          </a:xfrm>
          <a:prstGeom prst="rect">
            <a:avLst/>
          </a:prstGeom>
        </p:spPr>
      </p:pic>
      <p:sp>
        <p:nvSpPr>
          <p:cNvPr id="12" name="TextBox 11"/>
          <p:cNvSpPr txBox="1"/>
          <p:nvPr/>
        </p:nvSpPr>
        <p:spPr>
          <a:xfrm>
            <a:off x="446663" y="1360220"/>
            <a:ext cx="731520" cy="155632"/>
          </a:xfrm>
          <a:prstGeom prst="rect">
            <a:avLst/>
          </a:prstGeom>
          <a:noFill/>
        </p:spPr>
        <p:txBody>
          <a:bodyPr wrap="square" lIns="0" tIns="0" rIns="0" bIns="0" rtlCol="0" anchor="t">
            <a:noAutofit/>
          </a:bodyPr>
          <a:lstStyle/>
          <a:p>
            <a:pPr algn="ctr"/>
            <a:r>
              <a:rPr lang="en-US" sz="1000" b="1" dirty="0"/>
              <a:t>AWS Data Pipeline</a:t>
            </a:r>
          </a:p>
        </p:txBody>
      </p:sp>
    </p:spTree>
    <p:extLst>
      <p:ext uri="{BB962C8B-B14F-4D97-AF65-F5344CB8AC3E}">
        <p14:creationId xmlns:p14="http://schemas.microsoft.com/office/powerpoint/2010/main" val="1056651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Artificial Intelligence</a:t>
            </a:r>
            <a:endParaRPr lang="en-US" dirty="0"/>
          </a:p>
        </p:txBody>
      </p:sp>
    </p:spTree>
    <p:extLst>
      <p:ext uri="{BB962C8B-B14F-4D97-AF65-F5344CB8AC3E}">
        <p14:creationId xmlns:p14="http://schemas.microsoft.com/office/powerpoint/2010/main" val="309425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0" y="726147"/>
            <a:ext cx="528778" cy="55988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627" y="689140"/>
            <a:ext cx="544780" cy="65309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8274" y="688821"/>
            <a:ext cx="533234" cy="643018"/>
          </a:xfrm>
          <a:prstGeom prst="rect">
            <a:avLst/>
          </a:prstGeom>
        </p:spPr>
      </p:pic>
      <p:cxnSp>
        <p:nvCxnSpPr>
          <p:cNvPr id="6" name="Straight Connector 5"/>
          <p:cNvCxnSpPr/>
          <p:nvPr/>
        </p:nvCxnSpPr>
        <p:spPr>
          <a:xfrm>
            <a:off x="13578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42535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30714" y="1360404"/>
            <a:ext cx="943550" cy="155448"/>
          </a:xfrm>
          <a:prstGeom prst="rect">
            <a:avLst/>
          </a:prstGeom>
          <a:noFill/>
        </p:spPr>
        <p:txBody>
          <a:bodyPr wrap="square" lIns="0" tIns="0" rIns="0" bIns="0" rtlCol="0" anchor="t">
            <a:noAutofit/>
          </a:bodyPr>
          <a:lstStyle/>
          <a:p>
            <a:pPr algn="ctr"/>
            <a:r>
              <a:rPr lang="en-US" sz="1000" b="1" dirty="0" smtClean="0"/>
              <a:t>Amazon Lex</a:t>
            </a:r>
            <a:endParaRPr lang="en-US" sz="1000" b="1" dirty="0"/>
          </a:p>
        </p:txBody>
      </p:sp>
      <p:sp>
        <p:nvSpPr>
          <p:cNvPr id="9" name="TextBox 8"/>
          <p:cNvSpPr txBox="1"/>
          <p:nvPr/>
        </p:nvSpPr>
        <p:spPr>
          <a:xfrm>
            <a:off x="2494242" y="1360404"/>
            <a:ext cx="943550" cy="155448"/>
          </a:xfrm>
          <a:prstGeom prst="rect">
            <a:avLst/>
          </a:prstGeom>
          <a:noFill/>
        </p:spPr>
        <p:txBody>
          <a:bodyPr wrap="square" lIns="0" tIns="0" rIns="0" bIns="0" rtlCol="0" anchor="t">
            <a:noAutofit/>
          </a:bodyPr>
          <a:lstStyle/>
          <a:p>
            <a:pPr algn="ctr"/>
            <a:r>
              <a:rPr lang="en-US" sz="1000" b="1" dirty="0" smtClean="0"/>
              <a:t>Amazon Polly</a:t>
            </a:r>
            <a:endParaRPr lang="en-US" sz="1000" b="1" dirty="0"/>
          </a:p>
        </p:txBody>
      </p:sp>
      <p:sp>
        <p:nvSpPr>
          <p:cNvPr id="10" name="TextBox 9"/>
          <p:cNvSpPr txBox="1"/>
          <p:nvPr/>
        </p:nvSpPr>
        <p:spPr>
          <a:xfrm>
            <a:off x="3553116"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Rekognition</a:t>
            </a:r>
            <a:endParaRPr lang="en-US" sz="1000" b="1" dirty="0"/>
          </a:p>
        </p:txBody>
      </p:sp>
      <p:cxnSp>
        <p:nvCxnSpPr>
          <p:cNvPr id="11" name="Straight Connector 10"/>
          <p:cNvCxnSpPr/>
          <p:nvPr/>
        </p:nvCxnSpPr>
        <p:spPr>
          <a:xfrm>
            <a:off x="3142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41637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9424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2551" y="701261"/>
            <a:ext cx="539599" cy="651950"/>
          </a:xfrm>
          <a:prstGeom prst="rect">
            <a:avLst/>
          </a:prstGeom>
        </p:spPr>
      </p:pic>
      <p:sp>
        <p:nvSpPr>
          <p:cNvPr id="15" name="TextBox 14"/>
          <p:cNvSpPr txBox="1"/>
          <p:nvPr/>
        </p:nvSpPr>
        <p:spPr>
          <a:xfrm>
            <a:off x="1344694" y="1360220"/>
            <a:ext cx="1097280" cy="155632"/>
          </a:xfrm>
          <a:prstGeom prst="rect">
            <a:avLst/>
          </a:prstGeom>
          <a:noFill/>
        </p:spPr>
        <p:txBody>
          <a:bodyPr wrap="square" lIns="0" tIns="0" rIns="0" bIns="0" rtlCol="0" anchor="t">
            <a:noAutofit/>
          </a:bodyPr>
          <a:lstStyle/>
          <a:p>
            <a:pPr algn="ctr"/>
            <a:r>
              <a:rPr lang="en-US" sz="1000" b="1" spc="-50" dirty="0"/>
              <a:t> Amazon </a:t>
            </a:r>
            <a:r>
              <a:rPr lang="en-US" sz="1000" b="1" spc="-50" dirty="0" smtClean="0"/>
              <a:t>Machine </a:t>
            </a:r>
            <a:r>
              <a:rPr lang="en-US" sz="1000" b="1" spc="-50" dirty="0"/>
              <a:t>Learning</a:t>
            </a:r>
          </a:p>
        </p:txBody>
      </p:sp>
      <p:cxnSp>
        <p:nvCxnSpPr>
          <p:cNvPr id="18" name="Straight Connector 17"/>
          <p:cNvCxnSpPr/>
          <p:nvPr/>
        </p:nvCxnSpPr>
        <p:spPr>
          <a:xfrm>
            <a:off x="34900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589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144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spTree>
    <p:extLst>
      <p:ext uri="{BB962C8B-B14F-4D97-AF65-F5344CB8AC3E}">
        <p14:creationId xmlns:p14="http://schemas.microsoft.com/office/powerpoint/2010/main" val="677737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198" y="698208"/>
            <a:ext cx="519942" cy="623930"/>
          </a:xfrm>
          <a:prstGeom prst="rect">
            <a:avLst/>
          </a:prstGeom>
        </p:spPr>
      </p:pic>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1936" y="774178"/>
            <a:ext cx="531809" cy="544779"/>
          </a:xfrm>
          <a:prstGeom prst="rect">
            <a:avLst/>
          </a:prstGeom>
        </p:spPr>
      </p:pic>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8294" y="681967"/>
            <a:ext cx="614834" cy="670728"/>
          </a:xfrm>
          <a:prstGeom prst="rect">
            <a:avLst/>
          </a:prstGeom>
        </p:spPr>
      </p:pic>
      <p:sp>
        <p:nvSpPr>
          <p:cNvPr id="114" name="TextBox 113"/>
          <p:cNvSpPr txBox="1"/>
          <p:nvPr/>
        </p:nvSpPr>
        <p:spPr>
          <a:xfrm>
            <a:off x="1415572"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cxnSp>
        <p:nvCxnSpPr>
          <p:cNvPr id="115" name="Straight Connector 114"/>
          <p:cNvCxnSpPr/>
          <p:nvPr/>
        </p:nvCxnSpPr>
        <p:spPr>
          <a:xfrm>
            <a:off x="32204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2447620"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118" name="Straight Connector 117"/>
          <p:cNvCxnSpPr/>
          <p:nvPr/>
        </p:nvCxnSpPr>
        <p:spPr>
          <a:xfrm>
            <a:off x="140634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248568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4657079" y="681967"/>
            <a:ext cx="894752" cy="833885"/>
            <a:chOff x="3594856" y="681967"/>
            <a:chExt cx="894752" cy="833885"/>
          </a:xfrm>
        </p:grpSpPr>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6218" y="681967"/>
              <a:ext cx="536997" cy="653735"/>
            </a:xfrm>
            <a:prstGeom prst="rect">
              <a:avLst/>
            </a:prstGeom>
          </p:spPr>
        </p:pic>
        <p:sp>
          <p:nvSpPr>
            <p:cNvPr id="126" name="TextBox 125"/>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grp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5715377"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64091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69056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9398" y="689421"/>
            <a:ext cx="521366" cy="625640"/>
          </a:xfrm>
          <a:prstGeom prst="rect">
            <a:avLst/>
          </a:prstGeom>
        </p:spPr>
      </p:pic>
      <p:sp>
        <p:nvSpPr>
          <p:cNvPr id="36" name="TextBox 35"/>
          <p:cNvSpPr txBox="1"/>
          <p:nvPr/>
        </p:nvSpPr>
        <p:spPr>
          <a:xfrm>
            <a:off x="362197" y="1360220"/>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60533" y="681967"/>
            <a:ext cx="590796" cy="670728"/>
          </a:xfrm>
          <a:prstGeom prst="rect">
            <a:avLst/>
          </a:prstGeom>
        </p:spPr>
      </p:pic>
      <p:sp>
        <p:nvSpPr>
          <p:cNvPr id="49" name="TextBox 48"/>
          <p:cNvSpPr txBox="1"/>
          <p:nvPr/>
        </p:nvSpPr>
        <p:spPr>
          <a:xfrm>
            <a:off x="3595597" y="1360220"/>
            <a:ext cx="894752" cy="155632"/>
          </a:xfrm>
          <a:prstGeom prst="rect">
            <a:avLst/>
          </a:prstGeom>
          <a:noFill/>
        </p:spPr>
        <p:txBody>
          <a:bodyPr wrap="square" lIns="0" tIns="0" rIns="0" bIns="0" rtlCol="0" anchor="t">
            <a:noAutofit/>
          </a:bodyPr>
          <a:lstStyle/>
          <a:p>
            <a:pPr algn="ctr"/>
            <a:r>
              <a:rPr lang="en-US" sz="1000" b="1" dirty="0" smtClean="0"/>
              <a:t>Amazon Pinpoint</a:t>
            </a:r>
            <a:endParaRPr lang="en-US" sz="1000" b="1" dirty="0"/>
          </a:p>
        </p:txBody>
      </p:sp>
    </p:spTree>
    <p:extLst>
      <p:ext uri="{BB962C8B-B14F-4D97-AF65-F5344CB8AC3E}">
        <p14:creationId xmlns:p14="http://schemas.microsoft.com/office/powerpoint/2010/main" val="335670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a:t>
            </a:r>
            <a:endParaRPr lang="en-US" dirty="0"/>
          </a:p>
        </p:txBody>
      </p:sp>
    </p:spTree>
    <p:extLst>
      <p:ext uri="{BB962C8B-B14F-4D97-AF65-F5344CB8AC3E}">
        <p14:creationId xmlns:p14="http://schemas.microsoft.com/office/powerpoint/2010/main" val="125573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spTree>
    <p:extLst>
      <p:ext uri="{BB962C8B-B14F-4D97-AF65-F5344CB8AC3E}">
        <p14:creationId xmlns:p14="http://schemas.microsoft.com/office/powerpoint/2010/main" val="3292120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49" y="689421"/>
            <a:ext cx="521366" cy="625640"/>
          </a:xfrm>
          <a:prstGeom prst="rect">
            <a:avLst/>
          </a:prstGeom>
        </p:spPr>
      </p:pic>
      <p:cxnSp>
        <p:nvCxnSpPr>
          <p:cNvPr id="16" name="Straight Connector 15"/>
          <p:cNvCxnSpPr/>
          <p:nvPr/>
        </p:nvCxnSpPr>
        <p:spPr>
          <a:xfrm>
            <a:off x="1362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274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9603" y="699164"/>
            <a:ext cx="544780" cy="653736"/>
          </a:xfrm>
          <a:prstGeom prst="rect">
            <a:avLst/>
          </a:prstGeom>
        </p:spPr>
      </p:pic>
      <p:cxnSp>
        <p:nvCxnSpPr>
          <p:cNvPr id="65" name="Straight Connector 64"/>
          <p:cNvCxnSpPr/>
          <p:nvPr/>
        </p:nvCxnSpPr>
        <p:spPr>
          <a:xfrm>
            <a:off x="350017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3026" y="713212"/>
            <a:ext cx="518823" cy="625640"/>
          </a:xfrm>
          <a:prstGeom prst="rect">
            <a:avLst/>
          </a:prstGeom>
        </p:spPr>
      </p:pic>
      <p:sp>
        <p:nvSpPr>
          <p:cNvPr id="584" name="TextBox 583"/>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sp>
        <p:nvSpPr>
          <p:cNvPr id="587" name="TextBox 586"/>
          <p:cNvSpPr txBox="1"/>
          <p:nvPr/>
        </p:nvSpPr>
        <p:spPr>
          <a:xfrm>
            <a:off x="1455443"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AppStream</a:t>
            </a:r>
            <a:endParaRPr lang="en-US" b="1" dirty="0"/>
          </a:p>
        </p:txBody>
      </p:sp>
      <p:cxnSp>
        <p:nvCxnSpPr>
          <p:cNvPr id="588" name="Straight Connector 587"/>
          <p:cNvCxnSpPr/>
          <p:nvPr/>
        </p:nvCxnSpPr>
        <p:spPr>
          <a:xfrm>
            <a:off x="3454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89" name="Straight Connector 588"/>
          <p:cNvCxnSpPr/>
          <p:nvPr/>
        </p:nvCxnSpPr>
        <p:spPr>
          <a:xfrm>
            <a:off x="141265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1" name="TextBox 590"/>
          <p:cNvSpPr txBox="1"/>
          <p:nvPr/>
        </p:nvSpPr>
        <p:spPr>
          <a:xfrm>
            <a:off x="4573479" y="1360220"/>
            <a:ext cx="1060626" cy="155632"/>
          </a:xfrm>
          <a:prstGeom prst="rect">
            <a:avLst/>
          </a:prstGeom>
          <a:noFill/>
        </p:spPr>
        <p:txBody>
          <a:bodyPr wrap="square" lIns="0" tIns="0" rIns="0" bIns="0" rtlCol="0" anchor="t">
            <a:noAutofit/>
          </a:bodyPr>
          <a:lstStyle/>
          <a:p>
            <a:pPr algn="ctr"/>
            <a:r>
              <a:rPr lang="en-US" sz="1000" b="1" dirty="0" smtClean="0"/>
              <a:t>AWS Step Functions</a:t>
            </a:r>
            <a:endParaRPr lang="en-US" b="1" dirty="0"/>
          </a:p>
        </p:txBody>
      </p:sp>
      <p:cxnSp>
        <p:nvCxnSpPr>
          <p:cNvPr id="593" name="Straight Connector 592"/>
          <p:cNvCxnSpPr/>
          <p:nvPr/>
        </p:nvCxnSpPr>
        <p:spPr>
          <a:xfrm>
            <a:off x="354797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5476" y="713212"/>
            <a:ext cx="521366" cy="625640"/>
          </a:xfrm>
          <a:prstGeom prst="rect">
            <a:avLst/>
          </a:prstGeom>
        </p:spPr>
      </p:pic>
      <p:sp>
        <p:nvSpPr>
          <p:cNvPr id="44" name="TextBox 43"/>
          <p:cNvSpPr txBox="1"/>
          <p:nvPr/>
        </p:nvSpPr>
        <p:spPr>
          <a:xfrm>
            <a:off x="2447200" y="1360220"/>
            <a:ext cx="1060626" cy="155632"/>
          </a:xfrm>
          <a:prstGeom prst="rect">
            <a:avLst/>
          </a:prstGeom>
          <a:noFill/>
        </p:spPr>
        <p:txBody>
          <a:bodyPr wrap="square" lIns="0" tIns="0" rIns="0" bIns="0" rtlCol="0" anchor="t">
            <a:noAutofit/>
          </a:bodyPr>
          <a:lstStyle/>
          <a:p>
            <a:pPr algn="ctr"/>
            <a:r>
              <a:rPr lang="en-US" sz="1000" b="1" dirty="0" smtClean="0"/>
              <a:t>Amazon Elastic </a:t>
            </a:r>
            <a:br>
              <a:rPr lang="en-US" sz="1000" b="1" dirty="0" smtClean="0"/>
            </a:br>
            <a:r>
              <a:rPr lang="en-US" sz="1000" b="1" dirty="0" smtClean="0"/>
              <a:t>Transcoder</a:t>
            </a:r>
            <a:endParaRPr lang="en-US" b="1" dirty="0"/>
          </a:p>
        </p:txBody>
      </p:sp>
      <p:cxnSp>
        <p:nvCxnSpPr>
          <p:cNvPr id="45" name="Straight Connector 44"/>
          <p:cNvCxnSpPr/>
          <p:nvPr/>
        </p:nvCxnSpPr>
        <p:spPr>
          <a:xfrm>
            <a:off x="248735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858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86646" y="699164"/>
            <a:ext cx="544780" cy="653736"/>
          </a:xfrm>
          <a:prstGeom prst="rect">
            <a:avLst/>
          </a:prstGeom>
        </p:spPr>
      </p:pic>
      <p:sp>
        <p:nvSpPr>
          <p:cNvPr id="21" name="TextBox 20"/>
          <p:cNvSpPr txBox="1"/>
          <p:nvPr/>
        </p:nvSpPr>
        <p:spPr>
          <a:xfrm>
            <a:off x="3712599" y="3587727"/>
            <a:ext cx="640080" cy="274320"/>
          </a:xfrm>
          <a:prstGeom prst="rect">
            <a:avLst/>
          </a:prstGeom>
          <a:noFill/>
        </p:spPr>
        <p:txBody>
          <a:bodyPr wrap="square" lIns="0" tIns="0" rIns="0" bIns="0" rtlCol="0" anchor="t">
            <a:noAutofit/>
          </a:bodyPr>
          <a:lstStyle/>
          <a:p>
            <a:pPr algn="ctr"/>
            <a:r>
              <a:rPr lang="en-US" sz="800" b="1" dirty="0" smtClean="0"/>
              <a:t>worker</a:t>
            </a:r>
            <a:endParaRPr lang="en-US" sz="1400" b="1" dirty="0"/>
          </a:p>
        </p:txBody>
      </p:sp>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5047" y="2949245"/>
            <a:ext cx="445042" cy="469767"/>
          </a:xfrm>
          <a:prstGeom prst="rect">
            <a:avLst/>
          </a:prstGeom>
        </p:spPr>
      </p:pic>
      <p:sp>
        <p:nvSpPr>
          <p:cNvPr id="23" name="TextBox 22"/>
          <p:cNvSpPr txBox="1"/>
          <p:nvPr/>
        </p:nvSpPr>
        <p:spPr>
          <a:xfrm>
            <a:off x="3712599" y="2535534"/>
            <a:ext cx="640080" cy="274320"/>
          </a:xfrm>
          <a:prstGeom prst="rect">
            <a:avLst/>
          </a:prstGeom>
          <a:noFill/>
        </p:spPr>
        <p:txBody>
          <a:bodyPr wrap="square" lIns="0" tIns="0" rIns="0" bIns="0" rtlCol="0" anchor="t">
            <a:noAutofit/>
          </a:bodyPr>
          <a:lstStyle/>
          <a:p>
            <a:pPr algn="ctr"/>
            <a:r>
              <a:rPr lang="en-US" sz="800" b="1" dirty="0" smtClean="0"/>
              <a:t>decider</a:t>
            </a:r>
            <a:endParaRPr lang="en-US" sz="1400" b="1" dirty="0"/>
          </a:p>
        </p:txBody>
      </p:sp>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36611" y="1931116"/>
            <a:ext cx="391288" cy="412249"/>
          </a:xfrm>
          <a:prstGeom prst="rect">
            <a:avLst/>
          </a:prstGeom>
        </p:spPr>
      </p:pic>
      <p:sp>
        <p:nvSpPr>
          <p:cNvPr id="25" name="TextBox 24"/>
          <p:cNvSpPr txBox="1"/>
          <p:nvPr/>
        </p:nvSpPr>
        <p:spPr>
          <a:xfrm>
            <a:off x="3591756"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SWF</a:t>
            </a:r>
            <a:endParaRPr lang="en-US" b="1" dirty="0"/>
          </a:p>
        </p:txBody>
      </p:sp>
      <p:cxnSp>
        <p:nvCxnSpPr>
          <p:cNvPr id="26" name="Straight Connector 25"/>
          <p:cNvCxnSpPr/>
          <p:nvPr/>
        </p:nvCxnSpPr>
        <p:spPr>
          <a:xfrm>
            <a:off x="464271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537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Messaging</a:t>
            </a:r>
            <a:endParaRPr lang="en-US" dirty="0"/>
          </a:p>
        </p:txBody>
      </p:sp>
    </p:spTree>
    <p:extLst>
      <p:ext uri="{BB962C8B-B14F-4D97-AF65-F5344CB8AC3E}">
        <p14:creationId xmlns:p14="http://schemas.microsoft.com/office/powerpoint/2010/main" val="1534948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Messaging</a:t>
            </a:r>
            <a:endParaRPr lang="en-US" dirty="0"/>
          </a:p>
        </p:txBody>
      </p:sp>
      <p:cxnSp>
        <p:nvCxnSpPr>
          <p:cNvPr id="14" name="Straight Connector 13"/>
          <p:cNvCxnSpPr/>
          <p:nvPr/>
        </p:nvCxnSpPr>
        <p:spPr>
          <a:xfrm>
            <a:off x="24393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512" y="709709"/>
            <a:ext cx="542268" cy="632646"/>
          </a:xfrm>
          <a:prstGeom prst="rect">
            <a:avLst/>
          </a:prstGeom>
        </p:spPr>
      </p:pic>
      <p:sp>
        <p:nvSpPr>
          <p:cNvPr id="17" name="TextBox 16"/>
          <p:cNvSpPr txBox="1"/>
          <p:nvPr/>
        </p:nvSpPr>
        <p:spPr>
          <a:xfrm>
            <a:off x="1557257" y="2535534"/>
            <a:ext cx="640080" cy="274320"/>
          </a:xfrm>
          <a:prstGeom prst="rect">
            <a:avLst/>
          </a:prstGeom>
          <a:noFill/>
        </p:spPr>
        <p:txBody>
          <a:bodyPr wrap="square" lIns="0" tIns="0" rIns="0" bIns="0" rtlCol="0" anchor="t">
            <a:noAutofit/>
          </a:bodyPr>
          <a:lstStyle/>
          <a:p>
            <a:pPr algn="ctr"/>
            <a:r>
              <a:rPr lang="en-US" sz="800" b="1" dirty="0" smtClean="0"/>
              <a:t>email</a:t>
            </a:r>
            <a:endParaRPr lang="en-US" sz="1400" b="1"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040" y="1883509"/>
            <a:ext cx="591244" cy="459856"/>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2787" y="699164"/>
            <a:ext cx="544780" cy="653736"/>
          </a:xfrm>
          <a:prstGeom prst="rect">
            <a:avLst/>
          </a:prstGeom>
        </p:spPr>
      </p:pic>
      <p:sp>
        <p:nvSpPr>
          <p:cNvPr id="22" name="TextBox 21"/>
          <p:cNvSpPr txBox="1"/>
          <p:nvPr/>
        </p:nvSpPr>
        <p:spPr>
          <a:xfrm>
            <a:off x="3724306" y="3587727"/>
            <a:ext cx="640080" cy="274320"/>
          </a:xfrm>
          <a:prstGeom prst="rect">
            <a:avLst/>
          </a:prstGeom>
          <a:noFill/>
        </p:spPr>
        <p:txBody>
          <a:bodyPr wrap="square" lIns="0" tIns="0" rIns="0" bIns="0" rtlCol="0" anchor="t">
            <a:noAutofit/>
          </a:bodyPr>
          <a:lstStyle/>
          <a:p>
            <a:pPr algn="ctr"/>
            <a:r>
              <a:rPr lang="en-US" sz="800" b="1" dirty="0" smtClean="0"/>
              <a:t>queue</a:t>
            </a:r>
            <a:endParaRPr lang="en-US" sz="1400" b="1" dirty="0"/>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1235" y="3035780"/>
            <a:ext cx="445042" cy="296694"/>
          </a:xfrm>
          <a:prstGeom prst="rect">
            <a:avLst/>
          </a:prstGeom>
        </p:spPr>
      </p:pic>
      <p:sp>
        <p:nvSpPr>
          <p:cNvPr id="24" name="TextBox 23"/>
          <p:cNvSpPr txBox="1"/>
          <p:nvPr/>
        </p:nvSpPr>
        <p:spPr>
          <a:xfrm>
            <a:off x="3723716" y="2535534"/>
            <a:ext cx="640080" cy="274320"/>
          </a:xfrm>
          <a:prstGeom prst="rect">
            <a:avLst/>
          </a:prstGeom>
          <a:noFill/>
        </p:spPr>
        <p:txBody>
          <a:bodyPr wrap="square" lIns="0" tIns="0" rIns="0" bIns="0" rtlCol="0" anchor="t">
            <a:noAutofit/>
          </a:bodyPr>
          <a:lstStyle/>
          <a:p>
            <a:pPr algn="ctr"/>
            <a:r>
              <a:rPr lang="en-US" sz="800" b="1" dirty="0" smtClean="0"/>
              <a:t>message</a:t>
            </a:r>
            <a:endParaRPr lang="en-US" sz="1400" b="1" dirty="0"/>
          </a:p>
        </p:txBody>
      </p: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4903" y="1886743"/>
            <a:ext cx="389189" cy="460881"/>
          </a:xfrm>
          <a:prstGeom prst="rect">
            <a:avLst/>
          </a:prstGeom>
        </p:spPr>
      </p:pic>
      <p:sp>
        <p:nvSpPr>
          <p:cNvPr id="31" name="TextBox 30"/>
          <p:cNvSpPr txBox="1"/>
          <p:nvPr/>
        </p:nvSpPr>
        <p:spPr>
          <a:xfrm>
            <a:off x="1435006"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SES</a:t>
            </a:r>
            <a:endParaRPr lang="en-US" b="1" dirty="0"/>
          </a:p>
        </p:txBody>
      </p:sp>
      <p:sp>
        <p:nvSpPr>
          <p:cNvPr id="32" name="TextBox 31"/>
          <p:cNvSpPr txBox="1"/>
          <p:nvPr/>
        </p:nvSpPr>
        <p:spPr>
          <a:xfrm>
            <a:off x="3609524"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SQS</a:t>
            </a:r>
            <a:endParaRPr lang="en-US" b="1" dirty="0"/>
          </a:p>
        </p:txBody>
      </p:sp>
      <p:cxnSp>
        <p:nvCxnSpPr>
          <p:cNvPr id="33" name="Straight Connector 32"/>
          <p:cNvCxnSpPr/>
          <p:nvPr/>
        </p:nvCxnSpPr>
        <p:spPr>
          <a:xfrm>
            <a:off x="140232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5667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50709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18427" y="768592"/>
            <a:ext cx="521367" cy="521367"/>
          </a:xfrm>
          <a:prstGeom prst="rect">
            <a:avLst/>
          </a:prstGeom>
        </p:spPr>
      </p:pic>
      <p:sp>
        <p:nvSpPr>
          <p:cNvPr id="40" name="TextBox 39"/>
          <p:cNvSpPr txBox="1"/>
          <p:nvPr/>
        </p:nvSpPr>
        <p:spPr>
          <a:xfrm>
            <a:off x="2636074" y="2535854"/>
            <a:ext cx="643781" cy="274320"/>
          </a:xfrm>
          <a:prstGeom prst="rect">
            <a:avLst/>
          </a:prstGeom>
          <a:noFill/>
        </p:spPr>
        <p:txBody>
          <a:bodyPr wrap="square" lIns="0" tIns="0" rIns="0" bIns="0" rtlCol="0" anchor="t">
            <a:noAutofit/>
          </a:bodyPr>
          <a:lstStyle/>
          <a:p>
            <a:pPr algn="ctr"/>
            <a:r>
              <a:rPr lang="en-US" sz="800" b="1" dirty="0" smtClean="0"/>
              <a:t>email notification</a:t>
            </a:r>
            <a:endParaRPr lang="en-US" sz="1400" b="1" dirty="0"/>
          </a:p>
        </p:txBody>
      </p:sp>
      <p:pic>
        <p:nvPicPr>
          <p:cNvPr id="41" name="Picture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8458" y="1958415"/>
            <a:ext cx="539013" cy="337781"/>
          </a:xfrm>
          <a:prstGeom prst="rect">
            <a:avLst/>
          </a:prstGeom>
        </p:spPr>
      </p:pic>
      <p:sp>
        <p:nvSpPr>
          <p:cNvPr id="42" name="TextBox 41"/>
          <p:cNvSpPr txBox="1"/>
          <p:nvPr/>
        </p:nvSpPr>
        <p:spPr>
          <a:xfrm>
            <a:off x="2636074" y="3582340"/>
            <a:ext cx="643781" cy="274320"/>
          </a:xfrm>
          <a:prstGeom prst="rect">
            <a:avLst/>
          </a:prstGeom>
          <a:noFill/>
        </p:spPr>
        <p:txBody>
          <a:bodyPr wrap="square" lIns="0" tIns="0" rIns="0" bIns="0" rtlCol="0" anchor="t">
            <a:noAutofit/>
          </a:bodyPr>
          <a:lstStyle/>
          <a:p>
            <a:pPr algn="ctr"/>
            <a:r>
              <a:rPr lang="en-US" sz="800" b="1" dirty="0" smtClean="0"/>
              <a:t>HTTP notification</a:t>
            </a:r>
            <a:endParaRPr lang="en-US" sz="1400" b="1" dirty="0"/>
          </a:p>
        </p:txBody>
      </p:sp>
      <p:sp>
        <p:nvSpPr>
          <p:cNvPr id="43" name="TextBox 42"/>
          <p:cNvSpPr txBox="1"/>
          <p:nvPr/>
        </p:nvSpPr>
        <p:spPr>
          <a:xfrm>
            <a:off x="2636074" y="4654811"/>
            <a:ext cx="643781" cy="274320"/>
          </a:xfrm>
          <a:prstGeom prst="rect">
            <a:avLst/>
          </a:prstGeom>
          <a:noFill/>
        </p:spPr>
        <p:txBody>
          <a:bodyPr wrap="square" lIns="0" tIns="0" rIns="0" bIns="0" rtlCol="0" anchor="t">
            <a:noAutofit/>
          </a:bodyPr>
          <a:lstStyle/>
          <a:p>
            <a:pPr algn="ctr"/>
            <a:r>
              <a:rPr lang="en-US" sz="800" b="1" dirty="0"/>
              <a:t>t</a:t>
            </a:r>
            <a:r>
              <a:rPr lang="en-US" sz="800" b="1" dirty="0" smtClean="0"/>
              <a:t>opic</a:t>
            </a:r>
            <a:endParaRPr lang="en-US" sz="1400" b="1" dirty="0"/>
          </a:p>
        </p:txBody>
      </p:sp>
      <p:pic>
        <p:nvPicPr>
          <p:cNvPr id="44" name="Picture 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88458" y="3006385"/>
            <a:ext cx="539013" cy="337781"/>
          </a:xfrm>
          <a:prstGeom prst="rect">
            <a:avLst/>
          </a:prstGeom>
          <a:noFill/>
          <a:ln>
            <a:noFill/>
          </a:ln>
        </p:spPr>
      </p:pic>
      <p:pic>
        <p:nvPicPr>
          <p:cNvPr id="45" name="Picture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93882" y="4105249"/>
            <a:ext cx="528165" cy="334933"/>
          </a:xfrm>
          <a:prstGeom prst="rect">
            <a:avLst/>
          </a:prstGeom>
        </p:spPr>
      </p:pic>
      <p:sp>
        <p:nvSpPr>
          <p:cNvPr id="46" name="TextBox 45"/>
          <p:cNvSpPr txBox="1"/>
          <p:nvPr/>
        </p:nvSpPr>
        <p:spPr>
          <a:xfrm>
            <a:off x="2523951"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47" name="Straight Connector 46"/>
          <p:cNvCxnSpPr/>
          <p:nvPr/>
        </p:nvCxnSpPr>
        <p:spPr>
          <a:xfrm>
            <a:off x="249126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3567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34088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2358" y="681967"/>
            <a:ext cx="590796" cy="670728"/>
          </a:xfrm>
          <a:prstGeom prst="rect">
            <a:avLst/>
          </a:prstGeom>
        </p:spPr>
      </p:pic>
      <p:sp>
        <p:nvSpPr>
          <p:cNvPr id="54" name="TextBox 53"/>
          <p:cNvSpPr txBox="1"/>
          <p:nvPr/>
        </p:nvSpPr>
        <p:spPr>
          <a:xfrm>
            <a:off x="367422" y="1360220"/>
            <a:ext cx="894752" cy="155632"/>
          </a:xfrm>
          <a:prstGeom prst="rect">
            <a:avLst/>
          </a:prstGeom>
          <a:noFill/>
        </p:spPr>
        <p:txBody>
          <a:bodyPr wrap="square" lIns="0" tIns="0" rIns="0" bIns="0" rtlCol="0" anchor="t">
            <a:noAutofit/>
          </a:bodyPr>
          <a:lstStyle/>
          <a:p>
            <a:pPr algn="ctr"/>
            <a:r>
              <a:rPr lang="en-US" sz="1000" b="1" dirty="0" smtClean="0"/>
              <a:t>Amazon Pinpoint*</a:t>
            </a:r>
            <a:endParaRPr lang="en-US" sz="1000" b="1" dirty="0"/>
          </a:p>
        </p:txBody>
      </p:sp>
    </p:spTree>
    <p:extLst>
      <p:ext uri="{BB962C8B-B14F-4D97-AF65-F5344CB8AC3E}">
        <p14:creationId xmlns:p14="http://schemas.microsoft.com/office/powerpoint/2010/main" val="381271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Productivity</a:t>
            </a:r>
            <a:endParaRPr lang="en-US" dirty="0"/>
          </a:p>
        </p:txBody>
      </p:sp>
    </p:spTree>
    <p:extLst>
      <p:ext uri="{BB962C8B-B14F-4D97-AF65-F5344CB8AC3E}">
        <p14:creationId xmlns:p14="http://schemas.microsoft.com/office/powerpoint/2010/main" val="1705949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Productivity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675" y="707552"/>
            <a:ext cx="508669" cy="591155"/>
          </a:xfrm>
          <a:prstGeom prst="rect">
            <a:avLst/>
          </a:prstGeom>
        </p:spPr>
      </p:pic>
      <p:cxnSp>
        <p:nvCxnSpPr>
          <p:cNvPr id="4" name="Straight Connector 3"/>
          <p:cNvCxnSpPr/>
          <p:nvPr/>
        </p:nvCxnSpPr>
        <p:spPr>
          <a:xfrm>
            <a:off x="13592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363" y="691004"/>
            <a:ext cx="537147" cy="624251"/>
          </a:xfrm>
          <a:prstGeom prst="rect">
            <a:avLst/>
          </a:prstGeom>
        </p:spPr>
      </p:pic>
      <p:sp>
        <p:nvSpPr>
          <p:cNvPr id="8" name="TextBox 7"/>
          <p:cNvSpPr txBox="1"/>
          <p:nvPr/>
        </p:nvSpPr>
        <p:spPr>
          <a:xfrm>
            <a:off x="368049"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WorkDocs</a:t>
            </a:r>
            <a:endParaRPr lang="en-US" b="1" dirty="0"/>
          </a:p>
        </p:txBody>
      </p:sp>
      <p:cxnSp>
        <p:nvCxnSpPr>
          <p:cNvPr id="9" name="Straight Connector 8"/>
          <p:cNvCxnSpPr/>
          <p:nvPr/>
        </p:nvCxnSpPr>
        <p:spPr>
          <a:xfrm>
            <a:off x="33536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452435"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WorkMail</a:t>
            </a:r>
            <a:endParaRPr lang="en-US" b="1" dirty="0"/>
          </a:p>
        </p:txBody>
      </p:sp>
      <p:cxnSp>
        <p:nvCxnSpPr>
          <p:cNvPr id="11" name="Straight Connector 10"/>
          <p:cNvCxnSpPr/>
          <p:nvPr/>
        </p:nvCxnSpPr>
        <p:spPr>
          <a:xfrm>
            <a:off x="141975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2758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Desktop &amp; App Streaming</a:t>
            </a:r>
          </a:p>
        </p:txBody>
      </p:sp>
    </p:spTree>
    <p:extLst>
      <p:ext uri="{BB962C8B-B14F-4D97-AF65-F5344CB8AC3E}">
        <p14:creationId xmlns:p14="http://schemas.microsoft.com/office/powerpoint/2010/main" val="2540225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&amp; App Streaming</a:t>
            </a:r>
          </a:p>
        </p:txBody>
      </p:sp>
      <p:cxnSp>
        <p:nvCxnSpPr>
          <p:cNvPr id="24" name="Straight Connector 23"/>
          <p:cNvCxnSpPr/>
          <p:nvPr/>
        </p:nvCxnSpPr>
        <p:spPr>
          <a:xfrm>
            <a:off x="136375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730" y="676916"/>
            <a:ext cx="535030" cy="621791"/>
          </a:xfrm>
          <a:prstGeom prst="rect">
            <a:avLst/>
          </a:prstGeom>
        </p:spPr>
      </p:pic>
      <p:sp>
        <p:nvSpPr>
          <p:cNvPr id="26" name="TextBox 25"/>
          <p:cNvSpPr txBox="1"/>
          <p:nvPr/>
        </p:nvSpPr>
        <p:spPr>
          <a:xfrm>
            <a:off x="1442308"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WorkSpaces</a:t>
            </a:r>
            <a:endParaRPr lang="en-US" b="1" dirty="0"/>
          </a:p>
        </p:txBody>
      </p:sp>
      <p:cxnSp>
        <p:nvCxnSpPr>
          <p:cNvPr id="27" name="Straight Connector 26"/>
          <p:cNvCxnSpPr/>
          <p:nvPr/>
        </p:nvCxnSpPr>
        <p:spPr>
          <a:xfrm>
            <a:off x="140962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466" y="707552"/>
            <a:ext cx="490716" cy="591155"/>
          </a:xfrm>
          <a:prstGeom prst="rect">
            <a:avLst/>
          </a:prstGeom>
        </p:spPr>
      </p:pic>
      <p:sp>
        <p:nvSpPr>
          <p:cNvPr id="29" name="TextBox 28"/>
          <p:cNvSpPr txBox="1"/>
          <p:nvPr/>
        </p:nvSpPr>
        <p:spPr>
          <a:xfrm>
            <a:off x="328591" y="1360219"/>
            <a:ext cx="989298" cy="624223"/>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AppStream</a:t>
            </a:r>
            <a:r>
              <a:rPr lang="en-US" sz="1000" b="1" dirty="0" smtClean="0"/>
              <a:t> 2.0*</a:t>
            </a:r>
            <a:endParaRPr lang="en-US" b="1" dirty="0"/>
          </a:p>
        </p:txBody>
      </p:sp>
      <p:cxnSp>
        <p:nvCxnSpPr>
          <p:cNvPr id="30" name="Straight Connector 29"/>
          <p:cNvCxnSpPr/>
          <p:nvPr/>
        </p:nvCxnSpPr>
        <p:spPr>
          <a:xfrm>
            <a:off x="34318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988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spTree>
    <p:extLst>
      <p:ext uri="{BB962C8B-B14F-4D97-AF65-F5344CB8AC3E}">
        <p14:creationId xmlns:p14="http://schemas.microsoft.com/office/powerpoint/2010/main" val="3054858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6" name="TextBox 35"/>
          <p:cNvSpPr txBox="1"/>
          <p:nvPr/>
        </p:nvSpPr>
        <p:spPr>
          <a:xfrm>
            <a:off x="6775130"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901" y="1862692"/>
            <a:ext cx="514067" cy="521207"/>
          </a:xfrm>
          <a:prstGeom prst="rect">
            <a:avLst/>
          </a:prstGeom>
        </p:spPr>
      </p:pic>
      <p:sp>
        <p:nvSpPr>
          <p:cNvPr id="37" name="TextBox 36"/>
          <p:cNvSpPr txBox="1"/>
          <p:nvPr/>
        </p:nvSpPr>
        <p:spPr>
          <a:xfrm>
            <a:off x="4432926"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w</a:t>
            </a:r>
            <a:r>
              <a:rPr lang="en-US" sz="800" b="1" dirty="0" smtClean="0"/>
              <a:t>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7551" y="2917000"/>
            <a:ext cx="521367" cy="521367"/>
          </a:xfrm>
          <a:prstGeom prst="rect">
            <a:avLst/>
          </a:prstGeom>
        </p:spPr>
      </p:pic>
      <p:sp>
        <p:nvSpPr>
          <p:cNvPr id="11" name="TextBox 10"/>
          <p:cNvSpPr txBox="1"/>
          <p:nvPr/>
        </p:nvSpPr>
        <p:spPr>
          <a:xfrm>
            <a:off x="1231615" y="3590750"/>
            <a:ext cx="752302" cy="274320"/>
          </a:xfrm>
          <a:prstGeom prst="rect">
            <a:avLst/>
          </a:prstGeom>
          <a:noFill/>
        </p:spPr>
        <p:txBody>
          <a:bodyPr wrap="square" lIns="0" tIns="0" rIns="0" bIns="0" rtlCol="0" anchor="t">
            <a:noAutofit/>
          </a:bodyPr>
          <a:lstStyle/>
          <a:p>
            <a:pPr algn="ctr"/>
            <a:r>
              <a:rPr lang="en-US" sz="800" b="1" spc="-20" dirty="0" err="1" smtClean="0"/>
              <a:t>IoT</a:t>
            </a:r>
            <a:r>
              <a:rPr lang="en-US" sz="800" b="1" spc="-20" dirty="0" smtClean="0"/>
              <a:t> thing police </a:t>
            </a:r>
            <a:br>
              <a:rPr lang="en-US" sz="800" b="1" spc="-20" dirty="0" smtClean="0"/>
            </a:br>
            <a:r>
              <a:rPr lang="en-US" sz="800" b="1" spc="-20" dirty="0" smtClean="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8497" y="2917000"/>
            <a:ext cx="521367" cy="521367"/>
          </a:xfrm>
          <a:prstGeom prst="rect">
            <a:avLst/>
          </a:prstGeom>
        </p:spPr>
      </p:pic>
      <p:sp>
        <p:nvSpPr>
          <p:cNvPr id="9" name="TextBox 8"/>
          <p:cNvSpPr txBox="1"/>
          <p:nvPr/>
        </p:nvSpPr>
        <p:spPr>
          <a:xfrm>
            <a:off x="2850899"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1670" y="1869752"/>
            <a:ext cx="521367" cy="521367"/>
          </a:xfrm>
          <a:prstGeom prst="rect">
            <a:avLst/>
          </a:prstGeom>
        </p:spPr>
      </p:pic>
      <p:sp>
        <p:nvSpPr>
          <p:cNvPr id="5" name="TextBox 4"/>
          <p:cNvSpPr txBox="1"/>
          <p:nvPr/>
        </p:nvSpPr>
        <p:spPr>
          <a:xfrm>
            <a:off x="8337380"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l</a:t>
            </a:r>
            <a:r>
              <a:rPr lang="en-US" sz="800" b="1" dirty="0" smtClean="0"/>
              <a:t>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7400" y="1867539"/>
            <a:ext cx="514067" cy="521207"/>
          </a:xfrm>
          <a:prstGeom prst="rect">
            <a:avLst/>
          </a:prstGeom>
        </p:spPr>
      </p:pic>
      <p:sp>
        <p:nvSpPr>
          <p:cNvPr id="8" name="TextBox 7"/>
          <p:cNvSpPr txBox="1"/>
          <p:nvPr/>
        </p:nvSpPr>
        <p:spPr>
          <a:xfrm>
            <a:off x="1288717"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6304" y="1869752"/>
            <a:ext cx="521367" cy="521367"/>
          </a:xfrm>
          <a:prstGeom prst="rect">
            <a:avLst/>
          </a:prstGeom>
        </p:spPr>
      </p:pic>
      <p:sp>
        <p:nvSpPr>
          <p:cNvPr id="12" name="TextBox 11"/>
          <p:cNvSpPr txBox="1"/>
          <p:nvPr/>
        </p:nvSpPr>
        <p:spPr>
          <a:xfrm>
            <a:off x="5217222"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a:t>d</a:t>
            </a:r>
            <a:r>
              <a:rPr lang="en-US" sz="800" b="1" dirty="0" smtClean="0"/>
              <a:t>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70786" y="1862692"/>
            <a:ext cx="521367" cy="521367"/>
          </a:xfrm>
          <a:prstGeom prst="rect">
            <a:avLst/>
          </a:prstGeom>
        </p:spPr>
      </p:pic>
      <p:sp>
        <p:nvSpPr>
          <p:cNvPr id="24" name="TextBox 23"/>
          <p:cNvSpPr txBox="1"/>
          <p:nvPr/>
        </p:nvSpPr>
        <p:spPr>
          <a:xfrm>
            <a:off x="2853652"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28331" y="2917000"/>
            <a:ext cx="521367" cy="521367"/>
          </a:xfrm>
          <a:prstGeom prst="rect">
            <a:avLst/>
          </a:prstGeom>
        </p:spPr>
      </p:pic>
      <p:sp>
        <p:nvSpPr>
          <p:cNvPr id="38" name="TextBox 37"/>
          <p:cNvSpPr txBox="1"/>
          <p:nvPr/>
        </p:nvSpPr>
        <p:spPr>
          <a:xfrm>
            <a:off x="3634743"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11014" y="2917000"/>
            <a:ext cx="521367" cy="521367"/>
          </a:xfrm>
          <a:prstGeom prst="rect">
            <a:avLst/>
          </a:prstGeom>
        </p:spPr>
      </p:pic>
      <p:sp>
        <p:nvSpPr>
          <p:cNvPr id="42" name="TextBox 41"/>
          <p:cNvSpPr txBox="1"/>
          <p:nvPr/>
        </p:nvSpPr>
        <p:spPr>
          <a:xfrm>
            <a:off x="2061262"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987" y="1869752"/>
            <a:ext cx="521367" cy="521367"/>
          </a:xfrm>
          <a:prstGeom prst="rect">
            <a:avLst/>
          </a:prstGeom>
        </p:spPr>
      </p:pic>
      <p:sp>
        <p:nvSpPr>
          <p:cNvPr id="44" name="TextBox 43"/>
          <p:cNvSpPr txBox="1"/>
          <p:nvPr/>
        </p:nvSpPr>
        <p:spPr>
          <a:xfrm>
            <a:off x="441757" y="3590750"/>
            <a:ext cx="745454" cy="274320"/>
          </a:xfrm>
          <a:prstGeom prst="rect">
            <a:avLst/>
          </a:prstGeom>
          <a:noFill/>
        </p:spPr>
        <p:txBody>
          <a:bodyPr wrap="square" lIns="0" tIns="0" rIns="0" bIns="0" rtlCol="0" anchor="t">
            <a:noAutofit/>
          </a:bodyPr>
          <a:lstStyle/>
          <a:p>
            <a:pPr algn="ctr"/>
            <a:r>
              <a:rPr lang="en-US" sz="800" b="1" spc="-50" dirty="0" err="1" smtClean="0"/>
              <a:t>IoT</a:t>
            </a:r>
            <a:r>
              <a:rPr lang="en-US" sz="800" b="1" spc="-50" dirty="0" smtClean="0"/>
              <a:t> thing medical </a:t>
            </a:r>
            <a:r>
              <a:rPr lang="en-US" sz="800" b="1" spc="-50" dirty="0"/>
              <a:t>e</a:t>
            </a:r>
            <a:r>
              <a:rPr lang="en-US" sz="800" b="1" spc="-50" dirty="0" smtClean="0"/>
              <a:t>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6529" y="2917000"/>
            <a:ext cx="521367" cy="521367"/>
          </a:xfrm>
          <a:prstGeom prst="rect">
            <a:avLst/>
          </a:prstGeom>
        </p:spPr>
      </p:pic>
      <p:sp>
        <p:nvSpPr>
          <p:cNvPr id="7" name="TextBox 6"/>
          <p:cNvSpPr txBox="1"/>
          <p:nvPr/>
        </p:nvSpPr>
        <p:spPr>
          <a:xfrm>
            <a:off x="5985493"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58084" y="1862692"/>
            <a:ext cx="514067" cy="521207"/>
          </a:xfrm>
          <a:prstGeom prst="rect">
            <a:avLst/>
          </a:prstGeom>
        </p:spPr>
      </p:pic>
      <p:sp>
        <p:nvSpPr>
          <p:cNvPr id="13" name="TextBox 12"/>
          <p:cNvSpPr txBox="1"/>
          <p:nvPr/>
        </p:nvSpPr>
        <p:spPr>
          <a:xfrm>
            <a:off x="363199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94355" y="1869752"/>
            <a:ext cx="521367" cy="521367"/>
          </a:xfrm>
          <a:prstGeom prst="rect">
            <a:avLst/>
          </a:prstGeom>
        </p:spPr>
      </p:pic>
      <p:sp>
        <p:nvSpPr>
          <p:cNvPr id="23" name="TextBox 22"/>
          <p:cNvSpPr txBox="1"/>
          <p:nvPr/>
        </p:nvSpPr>
        <p:spPr>
          <a:xfrm>
            <a:off x="440689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77551" y="1862692"/>
            <a:ext cx="521367" cy="521367"/>
          </a:xfrm>
          <a:prstGeom prst="rect">
            <a:avLst/>
          </a:prstGeom>
        </p:spPr>
      </p:pic>
      <p:sp>
        <p:nvSpPr>
          <p:cNvPr id="6" name="TextBox 5"/>
          <p:cNvSpPr txBox="1"/>
          <p:nvPr/>
        </p:nvSpPr>
        <p:spPr>
          <a:xfrm>
            <a:off x="7555014"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608737" y="1862692"/>
            <a:ext cx="521208" cy="521208"/>
          </a:xfrm>
          <a:prstGeom prst="rect">
            <a:avLst/>
          </a:prstGeom>
        </p:spPr>
      </p:pic>
      <p:sp>
        <p:nvSpPr>
          <p:cNvPr id="10" name="TextBox 9"/>
          <p:cNvSpPr txBox="1"/>
          <p:nvPr/>
        </p:nvSpPr>
        <p:spPr>
          <a:xfrm>
            <a:off x="49296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6529" y="1869752"/>
            <a:ext cx="521367" cy="521367"/>
          </a:xfrm>
          <a:prstGeom prst="rect">
            <a:avLst/>
          </a:prstGeom>
        </p:spPr>
      </p:pic>
      <p:sp>
        <p:nvSpPr>
          <p:cNvPr id="25" name="TextBox 24"/>
          <p:cNvSpPr txBox="1"/>
          <p:nvPr/>
        </p:nvSpPr>
        <p:spPr>
          <a:xfrm>
            <a:off x="2074992"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t</a:t>
            </a:r>
            <a:r>
              <a:rPr lang="en-US" sz="800" b="1" dirty="0" smtClean="0"/>
              <a: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45648" y="2917000"/>
            <a:ext cx="521367" cy="521367"/>
          </a:xfrm>
          <a:prstGeom prst="rect">
            <a:avLst/>
          </a:prstGeom>
        </p:spPr>
      </p:pic>
      <p:cxnSp>
        <p:nvCxnSpPr>
          <p:cNvPr id="84" name="Straight Connector 83"/>
          <p:cNvCxnSpPr/>
          <p:nvPr/>
        </p:nvCxnSpPr>
        <p:spPr>
          <a:xfrm>
            <a:off x="434829"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91534" y="1360220"/>
            <a:ext cx="643781"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endParaRPr lang="en-US" b="1" dirty="0"/>
          </a:p>
        </p:txBody>
      </p:sp>
      <p:sp>
        <p:nvSpPr>
          <p:cNvPr id="86" name="TextBox 85"/>
          <p:cNvSpPr txBox="1"/>
          <p:nvPr/>
        </p:nvSpPr>
        <p:spPr>
          <a:xfrm>
            <a:off x="5201174" y="296583"/>
            <a:ext cx="3716323"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Internet of Things (</a:t>
            </a:r>
            <a:r>
              <a:rPr lang="en-US" sz="1200" i="1" dirty="0" err="1" smtClean="0">
                <a:solidFill>
                  <a:schemeClr val="accent6">
                    <a:lumMod val="60000"/>
                    <a:lumOff val="40000"/>
                  </a:schemeClr>
                </a:solidFill>
              </a:rPr>
              <a:t>IoT</a:t>
            </a:r>
            <a:r>
              <a:rPr lang="en-US" sz="1200" i="1" dirty="0" smtClean="0">
                <a:solidFill>
                  <a:schemeClr val="accent6">
                    <a:lumMod val="60000"/>
                    <a:lumOff val="40000"/>
                  </a:schemeClr>
                </a:solidFill>
              </a:rPr>
              <a:t>)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192171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Compute</a:t>
            </a:r>
            <a:endParaRPr lang="en-US" dirty="0"/>
          </a:p>
        </p:txBody>
      </p:sp>
      <p:sp>
        <p:nvSpPr>
          <p:cNvPr id="68" name="TextBox 67"/>
          <p:cNvSpPr txBox="1"/>
          <p:nvPr/>
        </p:nvSpPr>
        <p:spPr>
          <a:xfrm>
            <a:off x="487692" y="4649595"/>
            <a:ext cx="640080" cy="274320"/>
          </a:xfrm>
          <a:prstGeom prst="rect">
            <a:avLst/>
          </a:prstGeom>
          <a:noFill/>
        </p:spPr>
        <p:txBody>
          <a:bodyPr wrap="square" lIns="0" tIns="0" rIns="0" bIns="0" rtlCol="0" anchor="t">
            <a:noAutofit/>
          </a:bodyPr>
          <a:lstStyle/>
          <a:p>
            <a:pPr algn="ctr"/>
            <a:r>
              <a:rPr lang="en-US" sz="800" b="1" dirty="0" smtClean="0"/>
              <a:t>instance</a:t>
            </a:r>
            <a:endParaRPr lang="en-US" sz="1400" b="1" dirty="0"/>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42" y="3966668"/>
            <a:ext cx="544781" cy="564959"/>
          </a:xfrm>
          <a:prstGeom prst="rect">
            <a:avLst/>
          </a:prstGeom>
        </p:spPr>
      </p:pic>
      <p:sp>
        <p:nvSpPr>
          <p:cNvPr id="70" name="TextBox 69"/>
          <p:cNvSpPr txBox="1"/>
          <p:nvPr/>
        </p:nvSpPr>
        <p:spPr>
          <a:xfrm>
            <a:off x="487692" y="3589456"/>
            <a:ext cx="640080"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42" y="2901893"/>
            <a:ext cx="544781" cy="575047"/>
          </a:xfrm>
          <a:prstGeom prst="rect">
            <a:avLst/>
          </a:prstGeom>
        </p:spPr>
      </p:pic>
      <p:sp>
        <p:nvSpPr>
          <p:cNvPr id="72" name="TextBox 71"/>
          <p:cNvSpPr txBox="1"/>
          <p:nvPr/>
        </p:nvSpPr>
        <p:spPr>
          <a:xfrm>
            <a:off x="489459" y="2523808"/>
            <a:ext cx="636547" cy="274320"/>
          </a:xfrm>
          <a:prstGeom prst="rect">
            <a:avLst/>
          </a:prstGeom>
          <a:noFill/>
        </p:spPr>
        <p:txBody>
          <a:bodyPr wrap="square" lIns="0" tIns="0" rIns="0" bIns="0" rtlCol="0" anchor="t">
            <a:noAutofit/>
          </a:bodyPr>
          <a:lstStyle/>
          <a:p>
            <a:pPr algn="ctr"/>
            <a:r>
              <a:rPr lang="en-US" sz="800" b="1" dirty="0" smtClean="0"/>
              <a:t>AMI</a:t>
            </a:r>
            <a:endParaRPr lang="en-US" sz="1400" b="1"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42" y="1847036"/>
            <a:ext cx="544781" cy="564959"/>
          </a:xfrm>
          <a:prstGeom prst="rect">
            <a:avLst/>
          </a:prstGeom>
        </p:spPr>
      </p:pic>
      <p:sp>
        <p:nvSpPr>
          <p:cNvPr id="74" name="TextBox 73"/>
          <p:cNvSpPr txBox="1"/>
          <p:nvPr/>
        </p:nvSpPr>
        <p:spPr>
          <a:xfrm>
            <a:off x="2050074" y="2523808"/>
            <a:ext cx="641615" cy="279062"/>
          </a:xfrm>
          <a:prstGeom prst="rect">
            <a:avLst/>
          </a:prstGeom>
          <a:noFill/>
        </p:spPr>
        <p:txBody>
          <a:bodyPr wrap="square" lIns="0" tIns="0" rIns="0" bIns="0" rtlCol="0" anchor="t">
            <a:noAutofit/>
          </a:bodyPr>
          <a:lstStyle/>
          <a:p>
            <a:pPr algn="ctr"/>
            <a:r>
              <a:rPr lang="en-US" sz="800" b="1" dirty="0" smtClean="0"/>
              <a:t>DB on instance</a:t>
            </a:r>
            <a:endParaRPr lang="en-US" sz="1400" b="1" dirty="0"/>
          </a:p>
        </p:txBody>
      </p:sp>
      <p:pic>
        <p:nvPicPr>
          <p:cNvPr id="75" name="Picture 7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8491" y="1836240"/>
            <a:ext cx="544781" cy="575047"/>
          </a:xfrm>
          <a:prstGeom prst="rect">
            <a:avLst/>
          </a:prstGeom>
        </p:spPr>
      </p:pic>
      <p:sp>
        <p:nvSpPr>
          <p:cNvPr id="76" name="TextBox 75"/>
          <p:cNvSpPr txBox="1"/>
          <p:nvPr/>
        </p:nvSpPr>
        <p:spPr>
          <a:xfrm>
            <a:off x="1203084" y="3589456"/>
            <a:ext cx="761962" cy="274320"/>
          </a:xfrm>
          <a:prstGeom prst="rect">
            <a:avLst/>
          </a:prstGeom>
          <a:noFill/>
        </p:spPr>
        <p:txBody>
          <a:bodyPr wrap="square" lIns="0" tIns="0" rIns="0" bIns="0" rtlCol="0" anchor="t">
            <a:noAutofit/>
          </a:bodyPr>
          <a:lstStyle/>
          <a:p>
            <a:pPr algn="ctr"/>
            <a:r>
              <a:rPr lang="en-US" sz="800" b="1" dirty="0" smtClean="0"/>
              <a:t>instance with </a:t>
            </a:r>
            <a:r>
              <a:rPr lang="en-US" sz="800" b="1" dirty="0" err="1" smtClean="0"/>
              <a:t>CloudWatch</a:t>
            </a:r>
            <a:endParaRPr lang="en-US" sz="1400" b="1" dirty="0"/>
          </a:p>
        </p:txBody>
      </p: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1675" y="2894389"/>
            <a:ext cx="544781" cy="575047"/>
          </a:xfrm>
          <a:prstGeom prst="rect">
            <a:avLst/>
          </a:prstGeom>
        </p:spPr>
      </p:pic>
      <p:sp>
        <p:nvSpPr>
          <p:cNvPr id="78" name="TextBox 77"/>
          <p:cNvSpPr txBox="1"/>
          <p:nvPr/>
        </p:nvSpPr>
        <p:spPr>
          <a:xfrm>
            <a:off x="2805289" y="2527547"/>
            <a:ext cx="640080" cy="274320"/>
          </a:xfrm>
          <a:prstGeom prst="rect">
            <a:avLst/>
          </a:prstGeom>
          <a:noFill/>
        </p:spPr>
        <p:txBody>
          <a:bodyPr wrap="square" lIns="0" tIns="0" rIns="0" bIns="0" rtlCol="0" anchor="t">
            <a:noAutofit/>
          </a:bodyPr>
          <a:lstStyle/>
          <a:p>
            <a:pPr algn="ctr"/>
            <a:r>
              <a:rPr lang="en-US" sz="800" b="1" dirty="0" smtClean="0"/>
              <a:t>Elastic IP address</a:t>
            </a:r>
            <a:endParaRPr lang="en-US" sz="1400" b="1" dirty="0"/>
          </a:p>
        </p:txBody>
      </p:sp>
      <p:pic>
        <p:nvPicPr>
          <p:cNvPr id="79" name="Picture 7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2938" y="2149068"/>
            <a:ext cx="544782" cy="160230"/>
          </a:xfrm>
          <a:prstGeom prst="rect">
            <a:avLst/>
          </a:prstGeom>
        </p:spPr>
      </p:pic>
      <p:sp>
        <p:nvSpPr>
          <p:cNvPr id="80" name="TextBox 79"/>
          <p:cNvSpPr txBox="1"/>
          <p:nvPr/>
        </p:nvSpPr>
        <p:spPr>
          <a:xfrm>
            <a:off x="2048991" y="3586861"/>
            <a:ext cx="643781" cy="274320"/>
          </a:xfrm>
          <a:prstGeom prst="rect">
            <a:avLst/>
          </a:prstGeom>
          <a:noFill/>
        </p:spPr>
        <p:txBody>
          <a:bodyPr wrap="square" lIns="0" tIns="0" rIns="0" bIns="0" rtlCol="0" anchor="t">
            <a:noAutofit/>
          </a:bodyPr>
          <a:lstStyle/>
          <a:p>
            <a:pPr algn="ctr"/>
            <a:r>
              <a:rPr lang="en-US" sz="800" b="1" dirty="0" smtClean="0"/>
              <a:t>optimized instance</a:t>
            </a:r>
            <a:endParaRPr lang="en-US" sz="1400" b="1" dirty="0"/>
          </a:p>
        </p:txBody>
      </p:sp>
      <p:pic>
        <p:nvPicPr>
          <p:cNvPr id="81" name="Picture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98491" y="2921062"/>
            <a:ext cx="544781" cy="564959"/>
          </a:xfrm>
          <a:prstGeom prst="rect">
            <a:avLst/>
          </a:prstGeom>
        </p:spPr>
      </p:pic>
      <p:cxnSp>
        <p:nvCxnSpPr>
          <p:cNvPr id="110" name="Straight Connector 109"/>
          <p:cNvCxnSpPr/>
          <p:nvPr/>
        </p:nvCxnSpPr>
        <p:spPr>
          <a:xfrm>
            <a:off x="456156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5342" y="679296"/>
            <a:ext cx="544781" cy="653737"/>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31847" y="765554"/>
            <a:ext cx="513304" cy="481222"/>
          </a:xfrm>
          <a:prstGeom prst="rect">
            <a:avLst/>
          </a:prstGeom>
        </p:spPr>
      </p:pic>
      <p:sp>
        <p:nvSpPr>
          <p:cNvPr id="49" name="TextBox 48"/>
          <p:cNvSpPr txBox="1"/>
          <p:nvPr/>
        </p:nvSpPr>
        <p:spPr>
          <a:xfrm>
            <a:off x="1262175" y="4649595"/>
            <a:ext cx="643781" cy="274320"/>
          </a:xfrm>
          <a:prstGeom prst="rect">
            <a:avLst/>
          </a:prstGeom>
          <a:noFill/>
        </p:spPr>
        <p:txBody>
          <a:bodyPr wrap="square" lIns="0" tIns="0" rIns="0" bIns="0" rtlCol="0" anchor="t">
            <a:noAutofit/>
          </a:bodyPr>
          <a:lstStyle/>
          <a:p>
            <a:pPr algn="ctr"/>
            <a:r>
              <a:rPr lang="en-US" sz="800" b="1" dirty="0" smtClean="0"/>
              <a:t>Spot Instance</a:t>
            </a:r>
            <a:endParaRPr lang="en-US" sz="1400" b="1" dirty="0"/>
          </a:p>
        </p:txBody>
      </p:sp>
      <p:pic>
        <p:nvPicPr>
          <p:cNvPr id="50" name="Picture 4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20755" y="3966668"/>
            <a:ext cx="526621" cy="555878"/>
          </a:xfrm>
          <a:prstGeom prst="rect">
            <a:avLst/>
          </a:prstGeom>
        </p:spPr>
      </p:pic>
      <p:sp>
        <p:nvSpPr>
          <p:cNvPr id="51" name="TextBox 50"/>
          <p:cNvSpPr txBox="1"/>
          <p:nvPr/>
        </p:nvSpPr>
        <p:spPr>
          <a:xfrm>
            <a:off x="2803439" y="3586861"/>
            <a:ext cx="643781" cy="274320"/>
          </a:xfrm>
          <a:prstGeom prst="rect">
            <a:avLst/>
          </a:prstGeom>
          <a:noFill/>
        </p:spPr>
        <p:txBody>
          <a:bodyPr wrap="square" lIns="0" tIns="0" rIns="0" bIns="0" rtlCol="0" anchor="t">
            <a:noAutofit/>
          </a:bodyPr>
          <a:lstStyle/>
          <a:p>
            <a:pPr algn="ctr"/>
            <a:r>
              <a:rPr lang="en-US" sz="800" b="1" dirty="0" smtClean="0"/>
              <a:t>Spot Fleet</a:t>
            </a:r>
            <a:endParaRPr lang="en-US" sz="1400" b="1" dirty="0"/>
          </a:p>
        </p:txBody>
      </p:sp>
      <p:pic>
        <p:nvPicPr>
          <p:cNvPr id="52" name="Picture 5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56620" y="2885808"/>
            <a:ext cx="537419" cy="568129"/>
          </a:xfrm>
          <a:prstGeom prst="rect">
            <a:avLst/>
          </a:prstGeom>
        </p:spPr>
      </p:pic>
      <p:sp>
        <p:nvSpPr>
          <p:cNvPr id="53" name="TextBox 52"/>
          <p:cNvSpPr txBox="1"/>
          <p:nvPr/>
        </p:nvSpPr>
        <p:spPr>
          <a:xfrm>
            <a:off x="1268599" y="2523808"/>
            <a:ext cx="630932" cy="274320"/>
          </a:xfrm>
          <a:prstGeom prst="rect">
            <a:avLst/>
          </a:prstGeom>
          <a:noFill/>
        </p:spPr>
        <p:txBody>
          <a:bodyPr wrap="square" lIns="0" tIns="0" rIns="0" bIns="0" rtlCol="0" anchor="t">
            <a:noAutofit/>
          </a:bodyPr>
          <a:lstStyle/>
          <a:p>
            <a:pPr algn="ctr"/>
            <a:r>
              <a:rPr lang="en-US" sz="800" b="1" dirty="0" smtClean="0"/>
              <a:t>Auto Scaling</a:t>
            </a:r>
            <a:endParaRPr lang="en-US" sz="1400" b="1" dirty="0"/>
          </a:p>
        </p:txBody>
      </p:sp>
      <p:pic>
        <p:nvPicPr>
          <p:cNvPr id="54" name="Picture 5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11675" y="1864690"/>
            <a:ext cx="544781" cy="529649"/>
          </a:xfrm>
          <a:prstGeom prst="rect">
            <a:avLst/>
          </a:prstGeom>
        </p:spPr>
      </p:pic>
      <p:sp>
        <p:nvSpPr>
          <p:cNvPr id="214" name="TextBox 213"/>
          <p:cNvSpPr txBox="1"/>
          <p:nvPr/>
        </p:nvSpPr>
        <p:spPr>
          <a:xfrm>
            <a:off x="485842" y="1360220"/>
            <a:ext cx="643781" cy="155632"/>
          </a:xfrm>
          <a:prstGeom prst="rect">
            <a:avLst/>
          </a:prstGeom>
          <a:noFill/>
        </p:spPr>
        <p:txBody>
          <a:bodyPr wrap="square" lIns="0" tIns="0" rIns="0" bIns="0" rtlCol="0" anchor="t">
            <a:noAutofit/>
          </a:bodyPr>
          <a:lstStyle/>
          <a:p>
            <a:pPr algn="ctr"/>
            <a:r>
              <a:rPr lang="en-US" sz="1000" b="1" dirty="0" smtClean="0"/>
              <a:t>Amazon EC2</a:t>
            </a:r>
            <a:endParaRPr lang="en-US" b="1" dirty="0"/>
          </a:p>
        </p:txBody>
      </p:sp>
      <p:grpSp>
        <p:nvGrpSpPr>
          <p:cNvPr id="2" name="Group 1"/>
          <p:cNvGrpSpPr/>
          <p:nvPr/>
        </p:nvGrpSpPr>
        <p:grpSpPr>
          <a:xfrm>
            <a:off x="3623256" y="733262"/>
            <a:ext cx="822960" cy="782590"/>
            <a:chOff x="3671413" y="733262"/>
            <a:chExt cx="822960" cy="782590"/>
          </a:xfrm>
        </p:grpSpPr>
        <p:pic>
          <p:nvPicPr>
            <p:cNvPr id="56" name="Picture 5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08573" y="733262"/>
              <a:ext cx="548639" cy="566338"/>
            </a:xfrm>
            <a:prstGeom prst="rect">
              <a:avLst/>
            </a:prstGeom>
          </p:spPr>
        </p:pic>
        <p:sp>
          <p:nvSpPr>
            <p:cNvPr id="266" name="TextBox 265"/>
            <p:cNvSpPr txBox="1"/>
            <p:nvPr/>
          </p:nvSpPr>
          <p:spPr>
            <a:xfrm>
              <a:off x="3671413"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ECR</a:t>
              </a:r>
              <a:endParaRPr lang="en-US" sz="1000" b="1" dirty="0"/>
            </a:p>
          </p:txBody>
        </p:sp>
      </p:grpSp>
      <p:sp>
        <p:nvSpPr>
          <p:cNvPr id="501" name="TextBox 500"/>
          <p:cNvSpPr txBox="1"/>
          <p:nvPr/>
        </p:nvSpPr>
        <p:spPr>
          <a:xfrm>
            <a:off x="4677019"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ECS</a:t>
            </a:r>
            <a:endParaRPr lang="en-US" sz="1000" b="1" dirty="0"/>
          </a:p>
        </p:txBody>
      </p:sp>
      <p:cxnSp>
        <p:nvCxnSpPr>
          <p:cNvPr id="502" name="Straight Connector 501"/>
          <p:cNvCxnSpPr/>
          <p:nvPr/>
        </p:nvCxnSpPr>
        <p:spPr>
          <a:xfrm>
            <a:off x="460843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4931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354343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562163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712000" y="2531628"/>
            <a:ext cx="640080" cy="274320"/>
          </a:xfrm>
          <a:prstGeom prst="rect">
            <a:avLst/>
          </a:prstGeom>
          <a:noFill/>
        </p:spPr>
        <p:txBody>
          <a:bodyPr wrap="square" lIns="0" tIns="0" rIns="0" bIns="0" rtlCol="0" anchor="t">
            <a:noAutofit/>
          </a:bodyPr>
          <a:lstStyle/>
          <a:p>
            <a:pPr algn="ctr"/>
            <a:r>
              <a:rPr lang="en-US" sz="800" b="1" dirty="0" smtClean="0"/>
              <a:t>ECR registry</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66167" y="1847036"/>
            <a:ext cx="537139" cy="564959"/>
          </a:xfrm>
          <a:prstGeom prst="rect">
            <a:avLst/>
          </a:prstGeom>
        </p:spPr>
      </p:pic>
      <p:sp>
        <p:nvSpPr>
          <p:cNvPr id="64" name="TextBox 63"/>
          <p:cNvSpPr txBox="1"/>
          <p:nvPr/>
        </p:nvSpPr>
        <p:spPr>
          <a:xfrm>
            <a:off x="2050841" y="4649595"/>
            <a:ext cx="640080" cy="274320"/>
          </a:xfrm>
          <a:prstGeom prst="rect">
            <a:avLst/>
          </a:prstGeom>
          <a:noFill/>
        </p:spPr>
        <p:txBody>
          <a:bodyPr wrap="square" lIns="0" tIns="0" rIns="0" bIns="0" rtlCol="0" anchor="t">
            <a:noAutofit/>
          </a:bodyPr>
          <a:lstStyle/>
          <a:p>
            <a:pPr algn="ctr"/>
            <a:r>
              <a:rPr lang="en-US" sz="800" b="1" dirty="0" smtClean="0"/>
              <a:t>X1 instance</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00595" y="3966668"/>
            <a:ext cx="540572" cy="564959"/>
          </a:xfrm>
          <a:prstGeom prst="rect">
            <a:avLst/>
          </a:prstGeom>
        </p:spPr>
      </p:pic>
      <p:sp>
        <p:nvSpPr>
          <p:cNvPr id="66" name="TextBox 65"/>
          <p:cNvSpPr txBox="1"/>
          <p:nvPr/>
        </p:nvSpPr>
        <p:spPr>
          <a:xfrm>
            <a:off x="4737619" y="2523808"/>
            <a:ext cx="701760" cy="274320"/>
          </a:xfrm>
          <a:prstGeom prst="rect">
            <a:avLst/>
          </a:prstGeom>
          <a:noFill/>
        </p:spPr>
        <p:txBody>
          <a:bodyPr wrap="square" lIns="0" tIns="0" rIns="0" bIns="0" rtlCol="0" anchor="t">
            <a:noAutofit/>
          </a:bodyPr>
          <a:lstStyle/>
          <a:p>
            <a:pPr algn="ctr"/>
            <a:r>
              <a:rPr lang="en-US" sz="800" b="1" dirty="0" smtClean="0"/>
              <a:t>EC2 compute container 1</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18213" y="1966303"/>
            <a:ext cx="540572" cy="304833"/>
          </a:xfrm>
          <a:prstGeom prst="rect">
            <a:avLst/>
          </a:prstGeom>
        </p:spPr>
      </p:pic>
      <p:sp>
        <p:nvSpPr>
          <p:cNvPr id="82" name="TextBox 81"/>
          <p:cNvSpPr txBox="1"/>
          <p:nvPr/>
        </p:nvSpPr>
        <p:spPr>
          <a:xfrm>
            <a:off x="4723601" y="3582026"/>
            <a:ext cx="729796" cy="274320"/>
          </a:xfrm>
          <a:prstGeom prst="rect">
            <a:avLst/>
          </a:prstGeom>
          <a:noFill/>
        </p:spPr>
        <p:txBody>
          <a:bodyPr wrap="square" lIns="0" tIns="0" rIns="0" bIns="0" rtlCol="0" anchor="t">
            <a:noAutofit/>
          </a:bodyPr>
          <a:lstStyle/>
          <a:p>
            <a:pPr algn="ctr"/>
            <a:r>
              <a:rPr lang="en-US" sz="800" b="1" dirty="0" smtClean="0"/>
              <a:t>EC2 compute container 2</a:t>
            </a:r>
            <a:endParaRPr lang="en-US" sz="1400" b="1" dirty="0"/>
          </a:p>
        </p:txBody>
      </p:sp>
      <p:pic>
        <p:nvPicPr>
          <p:cNvPr id="83" name="Picture 8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18213" y="3024521"/>
            <a:ext cx="540572" cy="304833"/>
          </a:xfrm>
          <a:prstGeom prst="rect">
            <a:avLst/>
          </a:prstGeom>
        </p:spPr>
      </p:pic>
      <p:sp>
        <p:nvSpPr>
          <p:cNvPr id="84" name="TextBox 83"/>
          <p:cNvSpPr txBox="1"/>
          <p:nvPr/>
        </p:nvSpPr>
        <p:spPr>
          <a:xfrm>
            <a:off x="4723601" y="4558007"/>
            <a:ext cx="729796" cy="274320"/>
          </a:xfrm>
          <a:prstGeom prst="rect">
            <a:avLst/>
          </a:prstGeom>
          <a:noFill/>
        </p:spPr>
        <p:txBody>
          <a:bodyPr wrap="square" lIns="0" tIns="0" rIns="0" bIns="0" rtlCol="0" anchor="t">
            <a:noAutofit/>
          </a:bodyPr>
          <a:lstStyle/>
          <a:p>
            <a:pPr algn="ctr"/>
            <a:r>
              <a:rPr lang="en-US" sz="800" b="1" dirty="0" smtClean="0"/>
              <a:t>EC2 compute container 3</a:t>
            </a:r>
            <a:endParaRPr lang="en-US" sz="1400" b="1" dirty="0"/>
          </a:p>
        </p:txBody>
      </p:sp>
      <p:pic>
        <p:nvPicPr>
          <p:cNvPr id="85" name="Picture 8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18213" y="3993003"/>
            <a:ext cx="540572" cy="304833"/>
          </a:xfrm>
          <a:prstGeom prst="rect">
            <a:avLst/>
          </a:prstGeom>
        </p:spPr>
      </p:pic>
      <p:cxnSp>
        <p:nvCxnSpPr>
          <p:cNvPr id="62" name="Straight Connector 61"/>
          <p:cNvCxnSpPr/>
          <p:nvPr/>
        </p:nvCxnSpPr>
        <p:spPr>
          <a:xfrm>
            <a:off x="24581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5668551"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Lightsail</a:t>
            </a:r>
            <a:endParaRPr lang="en-US" b="1" dirty="0"/>
          </a:p>
        </p:txBody>
      </p:sp>
      <p:pic>
        <p:nvPicPr>
          <p:cNvPr id="87" name="Picture 8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861072" y="673146"/>
            <a:ext cx="544780" cy="586439"/>
          </a:xfrm>
          <a:prstGeom prst="rect">
            <a:avLst/>
          </a:prstGeom>
        </p:spPr>
      </p:pic>
      <p:cxnSp>
        <p:nvCxnSpPr>
          <p:cNvPr id="107" name="Straight Connector 106"/>
          <p:cNvCxnSpPr/>
          <p:nvPr/>
        </p:nvCxnSpPr>
        <p:spPr>
          <a:xfrm>
            <a:off x="566905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5420628" y="296583"/>
            <a:ext cx="3496869"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Compute icons continue on next slide</a:t>
            </a:r>
            <a:endParaRPr lang="en-US" sz="1200" i="1" dirty="0">
              <a:solidFill>
                <a:schemeClr val="accent6">
                  <a:lumMod val="60000"/>
                  <a:lumOff val="40000"/>
                </a:schemeClr>
              </a:solidFill>
            </a:endParaRPr>
          </a:p>
        </p:txBody>
      </p:sp>
      <p:cxnSp>
        <p:nvCxnSpPr>
          <p:cNvPr id="46" name="Straight Connector 45"/>
          <p:cNvCxnSpPr/>
          <p:nvPr/>
        </p:nvCxnSpPr>
        <p:spPr>
          <a:xfrm>
            <a:off x="434830" y="1739909"/>
            <a:ext cx="3010539"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6487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of Things (</a:t>
            </a:r>
            <a:r>
              <a:rPr lang="en-US" dirty="0" err="1" smtClean="0"/>
              <a:t>IoT</a:t>
            </a:r>
            <a:r>
              <a:rPr lang="en-US" dirty="0" smtClean="0"/>
              <a:t>) (Continued)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8" name="TextBox 37"/>
          <p:cNvSpPr txBox="1"/>
          <p:nvPr/>
        </p:nvSpPr>
        <p:spPr>
          <a:xfrm>
            <a:off x="2837887"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528" y="2903194"/>
            <a:ext cx="468799" cy="542468"/>
          </a:xfrm>
          <a:prstGeom prst="rect">
            <a:avLst/>
          </a:prstGeom>
        </p:spPr>
      </p:pic>
      <p:sp>
        <p:nvSpPr>
          <p:cNvPr id="40" name="TextBox 39"/>
          <p:cNvSpPr txBox="1"/>
          <p:nvPr/>
        </p:nvSpPr>
        <p:spPr>
          <a:xfrm>
            <a:off x="2837887"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desired </a:t>
            </a:r>
            <a:r>
              <a:rPr lang="en-US" sz="800" b="1" dirty="0"/>
              <a:t>s</a:t>
            </a:r>
            <a:r>
              <a:rPr lang="en-US" sz="800" b="1" dirty="0" smtClean="0"/>
              <a:t>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39" y="1867769"/>
            <a:ext cx="512376" cy="531353"/>
          </a:xfrm>
          <a:prstGeom prst="rect">
            <a:avLst/>
          </a:prstGeom>
        </p:spPr>
      </p:pic>
      <p:sp>
        <p:nvSpPr>
          <p:cNvPr id="42" name="TextBox 41"/>
          <p:cNvSpPr txBox="1"/>
          <p:nvPr/>
        </p:nvSpPr>
        <p:spPr>
          <a:xfrm>
            <a:off x="5980793"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126" y="2908918"/>
            <a:ext cx="389414" cy="531020"/>
          </a:xfrm>
          <a:prstGeom prst="rect">
            <a:avLst/>
          </a:prstGeom>
        </p:spPr>
      </p:pic>
      <p:sp>
        <p:nvSpPr>
          <p:cNvPr id="44" name="TextBox 43"/>
          <p:cNvSpPr txBox="1"/>
          <p:nvPr/>
        </p:nvSpPr>
        <p:spPr>
          <a:xfrm>
            <a:off x="5980793"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MQTT</a:t>
            </a:r>
            <a:br>
              <a:rPr lang="en-US" sz="800" b="1" dirty="0" smtClean="0"/>
            </a:br>
            <a:r>
              <a:rPr lang="en-US" sz="800" b="1" dirty="0" smtClean="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3024" y="1859462"/>
            <a:ext cx="495618" cy="522170"/>
          </a:xfrm>
          <a:prstGeom prst="rect">
            <a:avLst/>
          </a:prstGeom>
        </p:spPr>
      </p:pic>
      <p:sp>
        <p:nvSpPr>
          <p:cNvPr id="46" name="TextBox 45"/>
          <p:cNvSpPr txBox="1"/>
          <p:nvPr/>
        </p:nvSpPr>
        <p:spPr>
          <a:xfrm>
            <a:off x="125686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506" y="1851460"/>
            <a:ext cx="468799" cy="542468"/>
          </a:xfrm>
          <a:prstGeom prst="rect">
            <a:avLst/>
          </a:prstGeom>
        </p:spPr>
      </p:pic>
      <p:sp>
        <p:nvSpPr>
          <p:cNvPr id="48" name="TextBox 47"/>
          <p:cNvSpPr txBox="1"/>
          <p:nvPr/>
        </p:nvSpPr>
        <p:spPr>
          <a:xfrm>
            <a:off x="1256865"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reported </a:t>
            </a:r>
            <a:r>
              <a:rPr lang="en-US" sz="800" b="1" dirty="0"/>
              <a:t>s</a:t>
            </a:r>
            <a:r>
              <a:rPr lang="en-US" sz="800" b="1" dirty="0" smtClean="0"/>
              <a:t>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0717" y="2908752"/>
            <a:ext cx="512376" cy="531353"/>
          </a:xfrm>
          <a:prstGeom prst="rect">
            <a:avLst/>
          </a:prstGeom>
        </p:spPr>
      </p:pic>
      <p:sp>
        <p:nvSpPr>
          <p:cNvPr id="50" name="TextBox 49"/>
          <p:cNvSpPr txBox="1"/>
          <p:nvPr/>
        </p:nvSpPr>
        <p:spPr>
          <a:xfrm>
            <a:off x="4408229" y="3585790"/>
            <a:ext cx="640080" cy="274320"/>
          </a:xfrm>
          <a:prstGeom prst="rect">
            <a:avLst/>
          </a:prstGeom>
          <a:noFill/>
        </p:spPr>
        <p:txBody>
          <a:bodyPr wrap="square" lIns="0" tIns="0" rIns="0" bIns="0" rtlCol="0" anchor="t">
            <a:noAutofit/>
          </a:bodyPr>
          <a:lstStyle/>
          <a:p>
            <a:pPr algn="ctr"/>
            <a:r>
              <a:rPr lang="en-US" sz="800" b="1" dirty="0" err="1" smtClean="0"/>
              <a:t>IoT</a:t>
            </a:r>
            <a:endParaRPr lang="en-US" sz="800" b="1" dirty="0"/>
          </a:p>
          <a:p>
            <a:pPr algn="ctr"/>
            <a:r>
              <a:rPr lang="en-US" sz="800" b="1" dirty="0"/>
              <a:t>s</a:t>
            </a:r>
            <a:r>
              <a:rPr lang="en-US" sz="800" b="1" dirty="0" smtClean="0"/>
              <a:t>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6035" y="2908918"/>
            <a:ext cx="504469" cy="531020"/>
          </a:xfrm>
          <a:prstGeom prst="rect">
            <a:avLst/>
          </a:prstGeom>
        </p:spPr>
      </p:pic>
      <p:sp>
        <p:nvSpPr>
          <p:cNvPr id="52" name="TextBox 51"/>
          <p:cNvSpPr txBox="1"/>
          <p:nvPr/>
        </p:nvSpPr>
        <p:spPr>
          <a:xfrm>
            <a:off x="4408229"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a:t>
            </a:r>
            <a:r>
              <a:rPr lang="en-US" sz="800" b="1" dirty="0"/>
              <a:t/>
            </a:r>
            <a:br>
              <a:rPr lang="en-US" sz="800" b="1" dirty="0"/>
            </a:br>
            <a:r>
              <a:rPr lang="en-US" sz="800" b="1" dirty="0" smtClean="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0460" y="1868964"/>
            <a:ext cx="495618" cy="522170"/>
          </a:xfrm>
          <a:prstGeom prst="rect">
            <a:avLst/>
          </a:prstGeom>
        </p:spPr>
      </p:pic>
      <p:sp>
        <p:nvSpPr>
          <p:cNvPr id="54" name="TextBox 53"/>
          <p:cNvSpPr txBox="1"/>
          <p:nvPr/>
        </p:nvSpPr>
        <p:spPr>
          <a:xfrm>
            <a:off x="5199704"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59061" y="2902245"/>
            <a:ext cx="521366" cy="544367"/>
          </a:xfrm>
          <a:prstGeom prst="rect">
            <a:avLst/>
          </a:prstGeom>
        </p:spPr>
      </p:pic>
      <p:sp>
        <p:nvSpPr>
          <p:cNvPr id="56" name="TextBox 55"/>
          <p:cNvSpPr txBox="1"/>
          <p:nvPr/>
        </p:nvSpPr>
        <p:spPr>
          <a:xfrm>
            <a:off x="2045739"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61170" y="1866051"/>
            <a:ext cx="409219" cy="550330"/>
          </a:xfrm>
          <a:prstGeom prst="rect">
            <a:avLst/>
          </a:prstGeom>
        </p:spPr>
      </p:pic>
      <p:sp>
        <p:nvSpPr>
          <p:cNvPr id="58" name="TextBox 57"/>
          <p:cNvSpPr txBox="1"/>
          <p:nvPr/>
        </p:nvSpPr>
        <p:spPr>
          <a:xfrm>
            <a:off x="2045739"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3025" y="2914690"/>
            <a:ext cx="265509" cy="519476"/>
          </a:xfrm>
          <a:prstGeom prst="rect">
            <a:avLst/>
          </a:prstGeom>
        </p:spPr>
      </p:pic>
      <p:sp>
        <p:nvSpPr>
          <p:cNvPr id="60" name="TextBox 59"/>
          <p:cNvSpPr txBox="1"/>
          <p:nvPr/>
        </p:nvSpPr>
        <p:spPr>
          <a:xfrm>
            <a:off x="5199704"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HTTP/2</a:t>
            </a:r>
            <a:r>
              <a:rPr lang="en-US" sz="800" b="1" dirty="0"/>
              <a:t/>
            </a:r>
            <a:br>
              <a:rPr lang="en-US" sz="800" b="1" dirty="0"/>
            </a:br>
            <a:r>
              <a:rPr lang="en-US" sz="800" b="1" dirty="0" smtClean="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71935" y="1859462"/>
            <a:ext cx="495618" cy="522170"/>
          </a:xfrm>
          <a:prstGeom prst="rect">
            <a:avLst/>
          </a:prstGeom>
        </p:spPr>
      </p:pic>
      <p:sp>
        <p:nvSpPr>
          <p:cNvPr id="62" name="TextBox 61"/>
          <p:cNvSpPr txBox="1"/>
          <p:nvPr/>
        </p:nvSpPr>
        <p:spPr>
          <a:xfrm>
            <a:off x="3628300"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87658" y="2989207"/>
            <a:ext cx="521365" cy="370443"/>
          </a:xfrm>
          <a:prstGeom prst="rect">
            <a:avLst/>
          </a:prstGeom>
        </p:spPr>
      </p:pic>
      <p:sp>
        <p:nvSpPr>
          <p:cNvPr id="64" name="TextBox 63"/>
          <p:cNvSpPr txBox="1"/>
          <p:nvPr/>
        </p:nvSpPr>
        <p:spPr>
          <a:xfrm>
            <a:off x="47960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3291" y="1878367"/>
            <a:ext cx="512708" cy="531020"/>
          </a:xfrm>
          <a:prstGeom prst="rect">
            <a:avLst/>
          </a:prstGeom>
        </p:spPr>
      </p:pic>
      <p:sp>
        <p:nvSpPr>
          <p:cNvPr id="66" name="TextBox 65"/>
          <p:cNvSpPr txBox="1"/>
          <p:nvPr/>
        </p:nvSpPr>
        <p:spPr>
          <a:xfrm>
            <a:off x="479605"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3702" y="2908918"/>
            <a:ext cx="331887" cy="531020"/>
          </a:xfrm>
          <a:prstGeom prst="rect">
            <a:avLst/>
          </a:prstGeom>
        </p:spPr>
      </p:pic>
      <p:sp>
        <p:nvSpPr>
          <p:cNvPr id="68" name="TextBox 67"/>
          <p:cNvSpPr txBox="1"/>
          <p:nvPr/>
        </p:nvSpPr>
        <p:spPr>
          <a:xfrm>
            <a:off x="362830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hardware</a:t>
            </a:r>
            <a:br>
              <a:rPr lang="en-US" sz="800" b="1" dirty="0" smtClean="0"/>
            </a:br>
            <a:r>
              <a:rPr lang="en-US" sz="800" b="1" dirty="0" smtClean="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24132" y="1874520"/>
            <a:ext cx="448417" cy="531020"/>
          </a:xfrm>
          <a:prstGeom prst="rect">
            <a:avLst/>
          </a:prstGeom>
        </p:spPr>
      </p:pic>
      <p:sp>
        <p:nvSpPr>
          <p:cNvPr id="71" name="TextBox 70"/>
          <p:cNvSpPr txBox="1"/>
          <p:nvPr/>
        </p:nvSpPr>
        <p:spPr>
          <a:xfrm>
            <a:off x="264365" y="1360220"/>
            <a:ext cx="1097280"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r>
              <a:rPr lang="en-US" sz="1000" b="1" dirty="0" smtClean="0"/>
              <a:t> (Continued)</a:t>
            </a:r>
            <a:endParaRPr lang="en-US" b="1" dirty="0"/>
          </a:p>
        </p:txBody>
      </p:sp>
      <p:sp>
        <p:nvSpPr>
          <p:cNvPr id="72" name="TextBox 71"/>
          <p:cNvSpPr txBox="1"/>
          <p:nvPr/>
        </p:nvSpPr>
        <p:spPr>
          <a:xfrm>
            <a:off x="2837887" y="4643753"/>
            <a:ext cx="640080" cy="274320"/>
          </a:xfrm>
          <a:prstGeom prst="rect">
            <a:avLst/>
          </a:prstGeom>
          <a:noFill/>
        </p:spPr>
        <p:txBody>
          <a:bodyPr wrap="square" lIns="0" tIns="0" rIns="0" bIns="0" rtlCol="0" anchor="t">
            <a:noAutofit/>
          </a:bodyPr>
          <a:lstStyle/>
          <a:p>
            <a:pPr algn="ctr"/>
            <a:r>
              <a:rPr lang="en-US" sz="800" b="1" dirty="0" smtClean="0"/>
              <a:t>Alexa enabled device</a:t>
            </a:r>
            <a:endParaRPr lang="en-US" sz="1400" b="1" dirty="0"/>
          </a:p>
        </p:txBody>
      </p:sp>
      <p:sp>
        <p:nvSpPr>
          <p:cNvPr id="74" name="TextBox 73"/>
          <p:cNvSpPr txBox="1"/>
          <p:nvPr/>
        </p:nvSpPr>
        <p:spPr>
          <a:xfrm>
            <a:off x="5980793" y="4643753"/>
            <a:ext cx="640080" cy="274320"/>
          </a:xfrm>
          <a:prstGeom prst="rect">
            <a:avLst/>
          </a:prstGeom>
          <a:noFill/>
        </p:spPr>
        <p:txBody>
          <a:bodyPr wrap="square" lIns="0" tIns="0" rIns="0" bIns="0" rtlCol="0" anchor="t">
            <a:noAutofit/>
          </a:bodyPr>
          <a:lstStyle/>
          <a:p>
            <a:pPr algn="ctr"/>
            <a:r>
              <a:rPr lang="en-US" sz="800" b="1" dirty="0" smtClean="0"/>
              <a:t>Lambda function</a:t>
            </a:r>
            <a:endParaRPr lang="en-US" sz="1400" b="1" dirty="0"/>
          </a:p>
        </p:txBody>
      </p:sp>
      <p:sp>
        <p:nvSpPr>
          <p:cNvPr id="76" name="TextBox 75"/>
          <p:cNvSpPr txBox="1"/>
          <p:nvPr/>
        </p:nvSpPr>
        <p:spPr>
          <a:xfrm>
            <a:off x="1256865" y="4643753"/>
            <a:ext cx="640080" cy="274320"/>
          </a:xfrm>
          <a:prstGeom prst="rect">
            <a:avLst/>
          </a:prstGeom>
          <a:noFill/>
        </p:spPr>
        <p:txBody>
          <a:bodyPr wrap="square" lIns="0" tIns="0" rIns="0" bIns="0" rtlCol="0" anchor="t">
            <a:noAutofit/>
          </a:bodyPr>
          <a:lstStyle/>
          <a:p>
            <a:pPr algn="ctr"/>
            <a:r>
              <a:rPr lang="en-US" sz="800" b="1" dirty="0" smtClean="0"/>
              <a:t>Alexa smart home skill</a:t>
            </a:r>
            <a:endParaRPr lang="en-US" sz="1400" b="1" dirty="0"/>
          </a:p>
        </p:txBody>
      </p:sp>
      <p:pic>
        <p:nvPicPr>
          <p:cNvPr id="77" name="Picture 7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20717" y="4032007"/>
            <a:ext cx="512376" cy="400769"/>
          </a:xfrm>
          <a:prstGeom prst="rect">
            <a:avLst/>
          </a:prstGeom>
        </p:spPr>
      </p:pic>
      <p:sp>
        <p:nvSpPr>
          <p:cNvPr id="78" name="TextBox 77"/>
          <p:cNvSpPr txBox="1"/>
          <p:nvPr/>
        </p:nvSpPr>
        <p:spPr>
          <a:xfrm>
            <a:off x="4408229" y="4643753"/>
            <a:ext cx="640080" cy="274320"/>
          </a:xfrm>
          <a:prstGeom prst="rect">
            <a:avLst/>
          </a:prstGeom>
          <a:noFill/>
        </p:spPr>
        <p:txBody>
          <a:bodyPr wrap="square" lIns="0" tIns="0" rIns="0" bIns="0" rtlCol="0" anchor="t">
            <a:noAutofit/>
          </a:bodyPr>
          <a:lstStyle/>
          <a:p>
            <a:pPr algn="ctr"/>
            <a:r>
              <a:rPr lang="en-US" sz="800" b="1" dirty="0" smtClean="0"/>
              <a:t>Fire TV</a:t>
            </a:r>
          </a:p>
        </p:txBody>
      </p:sp>
      <p:sp>
        <p:nvSpPr>
          <p:cNvPr id="80" name="TextBox 79"/>
          <p:cNvSpPr txBox="1"/>
          <p:nvPr/>
        </p:nvSpPr>
        <p:spPr>
          <a:xfrm>
            <a:off x="5199704" y="4643753"/>
            <a:ext cx="640080" cy="274320"/>
          </a:xfrm>
          <a:prstGeom prst="rect">
            <a:avLst/>
          </a:prstGeom>
          <a:noFill/>
        </p:spPr>
        <p:txBody>
          <a:bodyPr wrap="square" lIns="0" tIns="0" rIns="0" bIns="0" rtlCol="0" anchor="t">
            <a:noAutofit/>
          </a:bodyPr>
          <a:lstStyle/>
          <a:p>
            <a:pPr algn="ctr"/>
            <a:r>
              <a:rPr lang="en-US" sz="800" b="1" dirty="0" smtClean="0"/>
              <a:t>Fire TV stick</a:t>
            </a:r>
            <a:endParaRPr lang="en-US" sz="1400" b="1" dirty="0"/>
          </a:p>
        </p:txBody>
      </p:sp>
      <p:sp>
        <p:nvSpPr>
          <p:cNvPr id="82" name="TextBox 81"/>
          <p:cNvSpPr txBox="1"/>
          <p:nvPr/>
        </p:nvSpPr>
        <p:spPr>
          <a:xfrm>
            <a:off x="2045739" y="4643753"/>
            <a:ext cx="640080" cy="274320"/>
          </a:xfrm>
          <a:prstGeom prst="rect">
            <a:avLst/>
          </a:prstGeom>
          <a:noFill/>
        </p:spPr>
        <p:txBody>
          <a:bodyPr wrap="square" lIns="0" tIns="0" rIns="0" bIns="0" rtlCol="0" anchor="t">
            <a:noAutofit/>
          </a:bodyPr>
          <a:lstStyle/>
          <a:p>
            <a:pPr algn="ctr"/>
            <a:r>
              <a:rPr lang="en-US" sz="800" b="1" dirty="0" smtClean="0"/>
              <a:t>Alexa voice service</a:t>
            </a:r>
            <a:endParaRPr lang="en-US" sz="1400" b="1" dirty="0"/>
          </a:p>
        </p:txBody>
      </p:sp>
      <p:sp>
        <p:nvSpPr>
          <p:cNvPr id="84" name="TextBox 83"/>
          <p:cNvSpPr txBox="1"/>
          <p:nvPr/>
        </p:nvSpPr>
        <p:spPr>
          <a:xfrm>
            <a:off x="3628300" y="4643753"/>
            <a:ext cx="640080" cy="274320"/>
          </a:xfrm>
          <a:prstGeom prst="rect">
            <a:avLst/>
          </a:prstGeom>
          <a:noFill/>
        </p:spPr>
        <p:txBody>
          <a:bodyPr wrap="square" lIns="0" tIns="0" rIns="0" bIns="0" rtlCol="0" anchor="t">
            <a:noAutofit/>
          </a:bodyPr>
          <a:lstStyle/>
          <a:p>
            <a:pPr algn="ctr"/>
            <a:r>
              <a:rPr lang="en-US" sz="800" b="1" dirty="0" smtClean="0"/>
              <a:t>Echo</a:t>
            </a:r>
            <a:endParaRPr lang="en-US" sz="1400" b="1" dirty="0"/>
          </a:p>
        </p:txBody>
      </p:sp>
      <p:sp>
        <p:nvSpPr>
          <p:cNvPr id="86" name="TextBox 85"/>
          <p:cNvSpPr txBox="1"/>
          <p:nvPr/>
        </p:nvSpPr>
        <p:spPr>
          <a:xfrm>
            <a:off x="479605" y="4643753"/>
            <a:ext cx="640080" cy="274320"/>
          </a:xfrm>
          <a:prstGeom prst="rect">
            <a:avLst/>
          </a:prstGeom>
          <a:noFill/>
        </p:spPr>
        <p:txBody>
          <a:bodyPr wrap="square" lIns="0" tIns="0" rIns="0" bIns="0" rtlCol="0" anchor="t">
            <a:noAutofit/>
          </a:bodyPr>
          <a:lstStyle/>
          <a:p>
            <a:pPr algn="ctr"/>
            <a:r>
              <a:rPr lang="en-US" sz="800" b="1" dirty="0" smtClean="0"/>
              <a:t>Alexa skill</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5437" y="3966715"/>
            <a:ext cx="508416" cy="531353"/>
          </a:xfrm>
          <a:prstGeom prst="rect">
            <a:avLst/>
          </a:prstGeom>
        </p:spPr>
      </p:pic>
      <p:pic>
        <p:nvPicPr>
          <p:cNvPr id="89" name="Picture 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01739" y="3976203"/>
            <a:ext cx="512376" cy="512376"/>
          </a:xfrm>
          <a:prstGeom prst="rect">
            <a:avLst/>
          </a:prstGeom>
        </p:spPr>
      </p:pic>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3966715"/>
            <a:ext cx="508416" cy="531353"/>
          </a:xfrm>
          <a:prstGeom prst="rect">
            <a:avLst/>
          </a:prstGeom>
        </p:spPr>
      </p:pic>
      <p:pic>
        <p:nvPicPr>
          <p:cNvPr id="91" name="Picture 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472081" y="4045236"/>
            <a:ext cx="512376" cy="374310"/>
          </a:xfrm>
          <a:prstGeom prst="rect">
            <a:avLst/>
          </a:prstGeom>
        </p:spPr>
      </p:pic>
      <p:pic>
        <p:nvPicPr>
          <p:cNvPr id="92" name="Picture 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831702" y="3966715"/>
            <a:ext cx="233276" cy="531353"/>
          </a:xfrm>
          <a:prstGeom prst="rect">
            <a:avLst/>
          </a:prstGeom>
        </p:spPr>
      </p:pic>
      <p:pic>
        <p:nvPicPr>
          <p:cNvPr id="93" name="Picture 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046625" y="3966715"/>
            <a:ext cx="508416" cy="531353"/>
          </a:xfrm>
          <a:prstGeom prst="rect">
            <a:avLst/>
          </a:prstGeom>
        </p:spPr>
      </p:pic>
      <p:pic>
        <p:nvPicPr>
          <p:cNvPr id="94" name="Picture 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263556" y="4135310"/>
            <a:ext cx="512376" cy="194163"/>
          </a:xfrm>
          <a:prstGeom prst="rect">
            <a:avLst/>
          </a:prstGeom>
        </p:spPr>
      </p:pic>
      <p:pic>
        <p:nvPicPr>
          <p:cNvPr id="95" name="Picture 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971436" y="688821"/>
            <a:ext cx="533234" cy="643017"/>
          </a:xfrm>
          <a:prstGeom prst="rect">
            <a:avLst/>
          </a:prstGeom>
        </p:spPr>
      </p:pic>
      <p:cxnSp>
        <p:nvCxnSpPr>
          <p:cNvPr id="96" name="Straight Connector 95"/>
          <p:cNvCxnSpPr/>
          <p:nvPr/>
        </p:nvCxnSpPr>
        <p:spPr>
          <a:xfrm>
            <a:off x="671055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66278" y="1360404"/>
            <a:ext cx="943550" cy="155448"/>
          </a:xfrm>
          <a:prstGeom prst="rect">
            <a:avLst/>
          </a:prstGeom>
          <a:noFill/>
        </p:spPr>
        <p:txBody>
          <a:bodyPr wrap="square" lIns="0" tIns="0" rIns="0" bIns="0" rtlCol="0" anchor="t">
            <a:noAutofit/>
          </a:bodyPr>
          <a:lstStyle/>
          <a:p>
            <a:pPr algn="ctr"/>
            <a:r>
              <a:rPr lang="en-US" sz="1000" b="1" dirty="0" smtClean="0"/>
              <a:t>AWS </a:t>
            </a:r>
            <a:r>
              <a:rPr lang="en-US" sz="1000" b="1" dirty="0" err="1" smtClean="0"/>
              <a:t>Greengrass</a:t>
            </a:r>
            <a:endParaRPr lang="en-US" sz="1000" b="1" dirty="0"/>
          </a:p>
        </p:txBody>
      </p:sp>
      <p:cxnSp>
        <p:nvCxnSpPr>
          <p:cNvPr id="99" name="Straight Connector 98"/>
          <p:cNvCxnSpPr/>
          <p:nvPr/>
        </p:nvCxnSpPr>
        <p:spPr>
          <a:xfrm>
            <a:off x="67794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34830" y="1739909"/>
            <a:ext cx="612021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2007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Game Development</a:t>
            </a:r>
            <a:endParaRPr lang="en-US" dirty="0"/>
          </a:p>
        </p:txBody>
      </p:sp>
    </p:spTree>
    <p:extLst>
      <p:ext uri="{BB962C8B-B14F-4D97-AF65-F5344CB8AC3E}">
        <p14:creationId xmlns:p14="http://schemas.microsoft.com/office/powerpoint/2010/main" val="2286136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Development</a:t>
            </a:r>
            <a:endParaRPr lang="en-US" dirty="0"/>
          </a:p>
        </p:txBody>
      </p:sp>
      <p:sp>
        <p:nvSpPr>
          <p:cNvPr id="3" name="TextBox 2"/>
          <p:cNvSpPr txBox="1"/>
          <p:nvPr/>
        </p:nvSpPr>
        <p:spPr>
          <a:xfrm>
            <a:off x="343913"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GameLift</a:t>
            </a:r>
            <a:endParaRPr lang="en-US" sz="1000" b="1" dirty="0"/>
          </a:p>
        </p:txBody>
      </p:sp>
      <p:cxnSp>
        <p:nvCxnSpPr>
          <p:cNvPr id="4" name="Straight Connector 3"/>
          <p:cNvCxnSpPr/>
          <p:nvPr/>
        </p:nvCxnSpPr>
        <p:spPr>
          <a:xfrm>
            <a:off x="3454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35" y="669591"/>
            <a:ext cx="524567" cy="622923"/>
          </a:xfrm>
          <a:prstGeom prst="rect">
            <a:avLst/>
          </a:prstGeom>
        </p:spPr>
      </p:pic>
    </p:spTree>
    <p:extLst>
      <p:ext uri="{BB962C8B-B14F-4D97-AF65-F5344CB8AC3E}">
        <p14:creationId xmlns:p14="http://schemas.microsoft.com/office/powerpoint/2010/main" val="3823298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smtClean="0">
                <a:latin typeface="Helvetica Neue"/>
                <a:cs typeface="Helvetica Neue"/>
              </a:rPr>
              <a:t>General</a:t>
            </a:r>
            <a:endParaRPr lang="en-US" b="0" dirty="0">
              <a:latin typeface="Helvetica Neue"/>
              <a:cs typeface="Helvetica Neue"/>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385" y="791846"/>
            <a:ext cx="731520" cy="7315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224" y="859853"/>
            <a:ext cx="709267" cy="70125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6647" y="2122985"/>
            <a:ext cx="479271" cy="73152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6004" y="2148255"/>
            <a:ext cx="731520" cy="707136"/>
          </a:xfrm>
          <a:prstGeom prst="rect">
            <a:avLst/>
          </a:prstGeom>
        </p:spPr>
      </p:pic>
      <p:sp>
        <p:nvSpPr>
          <p:cNvPr id="20" name="TextBox 19"/>
          <p:cNvSpPr txBox="1"/>
          <p:nvPr/>
        </p:nvSpPr>
        <p:spPr>
          <a:xfrm>
            <a:off x="4620069" y="296626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mobile client</a:t>
            </a:r>
            <a:endParaRPr lang="en-US" sz="1000" dirty="0">
              <a:latin typeface="Helvetica Neue"/>
              <a:cs typeface="Helvetica Neue"/>
            </a:endParaRPr>
          </a:p>
        </p:txBody>
      </p:sp>
      <p:sp>
        <p:nvSpPr>
          <p:cNvPr id="21" name="TextBox 20"/>
          <p:cNvSpPr txBox="1"/>
          <p:nvPr/>
        </p:nvSpPr>
        <p:spPr>
          <a:xfrm>
            <a:off x="5719338"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multimedia</a:t>
            </a:r>
          </a:p>
        </p:txBody>
      </p:sp>
      <p:sp>
        <p:nvSpPr>
          <p:cNvPr id="22" name="TextBox 21"/>
          <p:cNvSpPr txBox="1"/>
          <p:nvPr/>
        </p:nvSpPr>
        <p:spPr>
          <a:xfrm>
            <a:off x="57002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a:t>
            </a:r>
            <a:endParaRPr lang="en-US" sz="1000" dirty="0">
              <a:latin typeface="Helvetica Neue"/>
              <a:cs typeface="Helvetica Neue"/>
            </a:endParaRPr>
          </a:p>
        </p:txBody>
      </p:sp>
      <p:sp>
        <p:nvSpPr>
          <p:cNvPr id="23" name="TextBox 22"/>
          <p:cNvSpPr txBox="1"/>
          <p:nvPr/>
        </p:nvSpPr>
        <p:spPr>
          <a:xfrm>
            <a:off x="45911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client</a:t>
            </a:r>
            <a:endParaRPr lang="en-US" sz="1000" dirty="0">
              <a:latin typeface="Helvetica Neue"/>
              <a:cs typeface="Helvetica Neue"/>
            </a:endParaRPr>
          </a:p>
        </p:txBody>
      </p:sp>
      <p:sp>
        <p:nvSpPr>
          <p:cNvPr id="24" name="TextBox 23"/>
          <p:cNvSpPr txBox="1"/>
          <p:nvPr/>
        </p:nvSpPr>
        <p:spPr>
          <a:xfrm>
            <a:off x="68093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 alt1</a:t>
            </a:r>
            <a:endParaRPr lang="en-US" sz="1000" dirty="0">
              <a:latin typeface="Helvetica Neue"/>
              <a:cs typeface="Helvetica Neue"/>
            </a:endParaRPr>
          </a:p>
        </p:txBody>
      </p:sp>
      <p:sp>
        <p:nvSpPr>
          <p:cNvPr id="25" name="TextBox 24"/>
          <p:cNvSpPr txBox="1"/>
          <p:nvPr/>
        </p:nvSpPr>
        <p:spPr>
          <a:xfrm>
            <a:off x="79184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 alt2</a:t>
            </a:r>
            <a:endParaRPr lang="en-US" sz="1000" dirty="0">
              <a:latin typeface="Helvetica Neue"/>
              <a:cs typeface="Helvetica Neue"/>
            </a:endParaRPr>
          </a:p>
        </p:txBody>
      </p:sp>
      <p:sp>
        <p:nvSpPr>
          <p:cNvPr id="27" name="TextBox 26"/>
          <p:cNvSpPr txBox="1"/>
          <p:nvPr/>
        </p:nvSpPr>
        <p:spPr>
          <a:xfrm>
            <a:off x="173628"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corporate data center</a:t>
            </a:r>
            <a:endParaRPr lang="en-US" sz="1000" dirty="0">
              <a:latin typeface="Helvetica Neue"/>
              <a:cs typeface="Helvetica Neue"/>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329" y="2137759"/>
            <a:ext cx="529721" cy="73152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5545" y="2157596"/>
            <a:ext cx="706295" cy="73152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6665" y="2159043"/>
            <a:ext cx="554946" cy="73152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5671" y="2146835"/>
            <a:ext cx="306502" cy="731520"/>
          </a:xfrm>
          <a:prstGeom prst="rect">
            <a:avLst/>
          </a:prstGeom>
        </p:spPr>
      </p:pic>
      <p:sp>
        <p:nvSpPr>
          <p:cNvPr id="28" name="TextBox 27"/>
          <p:cNvSpPr txBox="1"/>
          <p:nvPr/>
        </p:nvSpPr>
        <p:spPr>
          <a:xfrm>
            <a:off x="1285561"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disk</a:t>
            </a:r>
            <a:endParaRPr lang="en-US" sz="1000" dirty="0">
              <a:latin typeface="Helvetica Neue"/>
              <a:cs typeface="Helvetica Neue"/>
            </a:endParaRPr>
          </a:p>
        </p:txBody>
      </p:sp>
      <p:sp>
        <p:nvSpPr>
          <p:cNvPr id="29" name="TextBox 28"/>
          <p:cNvSpPr txBox="1"/>
          <p:nvPr/>
        </p:nvSpPr>
        <p:spPr>
          <a:xfrm>
            <a:off x="2397494"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generic database</a:t>
            </a:r>
            <a:endParaRPr lang="en-US" sz="1000" dirty="0">
              <a:latin typeface="Helvetica Neue"/>
              <a:cs typeface="Helvetica Neue"/>
            </a:endParaRPr>
          </a:p>
        </p:txBody>
      </p:sp>
      <p:sp>
        <p:nvSpPr>
          <p:cNvPr id="30" name="TextBox 29"/>
          <p:cNvSpPr txBox="1"/>
          <p:nvPr/>
        </p:nvSpPr>
        <p:spPr>
          <a:xfrm>
            <a:off x="3509427"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office building</a:t>
            </a:r>
            <a:endParaRPr lang="en-US" sz="1000" dirty="0">
              <a:latin typeface="Helvetica Neue"/>
              <a:cs typeface="Helvetica Neue"/>
            </a:endParaRPr>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8858" y="895344"/>
            <a:ext cx="731520" cy="477520"/>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49052" y="791846"/>
            <a:ext cx="731520" cy="731520"/>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75526"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smtClean="0">
                <a:latin typeface="Helvetica Neue"/>
                <a:cs typeface="Helvetica Neue"/>
              </a:rPr>
              <a:t>AWS cloud</a:t>
            </a:r>
            <a:endParaRPr lang="en-US" sz="1000" dirty="0">
              <a:latin typeface="Helvetica Neue"/>
              <a:cs typeface="Helvetica Neue"/>
            </a:endParaRPr>
          </a:p>
        </p:txBody>
      </p:sp>
      <p:sp>
        <p:nvSpPr>
          <p:cNvPr id="19" name="TextBox 18"/>
          <p:cNvSpPr txBox="1"/>
          <p:nvPr/>
        </p:nvSpPr>
        <p:spPr>
          <a:xfrm>
            <a:off x="1292060"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AWS Management Console</a:t>
            </a:r>
            <a:endParaRPr lang="en-US" sz="1000" dirty="0">
              <a:latin typeface="Helvetica Neue"/>
              <a:cs typeface="Helvetica Neue"/>
            </a:endParaRPr>
          </a:p>
        </p:txBody>
      </p:sp>
      <p:sp>
        <p:nvSpPr>
          <p:cNvPr id="31" name="TextBox 30"/>
          <p:cNvSpPr txBox="1"/>
          <p:nvPr/>
        </p:nvSpPr>
        <p:spPr>
          <a:xfrm>
            <a:off x="3503656"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virtual private cloud</a:t>
            </a:r>
            <a:endParaRPr lang="en-US" sz="1000" dirty="0">
              <a:latin typeface="Helvetica Neue"/>
              <a:cs typeface="Helvetica Neue"/>
            </a:endParaRPr>
          </a:p>
        </p:txBody>
      </p:sp>
      <p:sp>
        <p:nvSpPr>
          <p:cNvPr id="32" name="TextBox 31"/>
          <p:cNvSpPr txBox="1"/>
          <p:nvPr/>
        </p:nvSpPr>
        <p:spPr>
          <a:xfrm>
            <a:off x="2397858"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forums</a:t>
            </a:r>
            <a:endParaRPr lang="en-US" sz="1000" dirty="0">
              <a:latin typeface="Helvetica Neue"/>
              <a:cs typeface="Helvetica Neue"/>
            </a:endParaRPr>
          </a:p>
        </p:txBody>
      </p:sp>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76657" y="787101"/>
            <a:ext cx="731520" cy="694006"/>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Non-Service Specific</a:t>
            </a:r>
            <a:endParaRPr lang="en-US" sz="1400" dirty="0">
              <a:solidFill>
                <a:schemeClr val="bg1">
                  <a:lumMod val="65000"/>
                </a:schemeClr>
              </a:solidFill>
              <a:latin typeface="Helvetica Neue"/>
              <a:cs typeface="Helvetica Neue"/>
            </a:endParaRPr>
          </a:p>
        </p:txBody>
      </p:sp>
      <p:pic>
        <p:nvPicPr>
          <p:cNvPr id="35" name="Picture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4864" y="3530267"/>
            <a:ext cx="731520" cy="376517"/>
          </a:xfrm>
          <a:prstGeom prst="rect">
            <a:avLst/>
          </a:prstGeom>
        </p:spPr>
      </p:pic>
      <p:pic>
        <p:nvPicPr>
          <p:cNvPr id="36" name="Picture 3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42064" y="3313638"/>
            <a:ext cx="529721" cy="731520"/>
          </a:xfrm>
          <a:prstGeom prst="rect">
            <a:avLst/>
          </a:prstGeom>
        </p:spPr>
      </p:pic>
      <p:sp>
        <p:nvSpPr>
          <p:cNvPr id="37" name="TextBox 36"/>
          <p:cNvSpPr txBox="1"/>
          <p:nvPr/>
        </p:nvSpPr>
        <p:spPr>
          <a:xfrm>
            <a:off x="1285227"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traditional server</a:t>
            </a:r>
            <a:endParaRPr lang="en-US" sz="1000" dirty="0">
              <a:latin typeface="Helvetica Neue"/>
              <a:cs typeface="Helvetica Neue"/>
            </a:endParaRPr>
          </a:p>
        </p:txBody>
      </p:sp>
      <p:sp>
        <p:nvSpPr>
          <p:cNvPr id="38" name="TextBox 37"/>
          <p:cNvSpPr txBox="1"/>
          <p:nvPr/>
        </p:nvSpPr>
        <p:spPr>
          <a:xfrm>
            <a:off x="183127"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tape storage</a:t>
            </a:r>
            <a:endParaRPr lang="en-US" sz="1000" dirty="0">
              <a:latin typeface="Helvetica Neue"/>
              <a:cs typeface="Helvetica Neue"/>
            </a:endParaRPr>
          </a:p>
        </p:txBody>
      </p:sp>
      <p:pic>
        <p:nvPicPr>
          <p:cNvPr id="39" name="Picture 3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079380" y="2239712"/>
            <a:ext cx="479271" cy="498065"/>
          </a:xfrm>
          <a:prstGeom prst="rect">
            <a:avLst/>
          </a:prstGeom>
        </p:spPr>
      </p:pic>
      <p:pic>
        <p:nvPicPr>
          <p:cNvPr id="40" name="Picture 3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150416" y="2148255"/>
            <a:ext cx="568161" cy="707136"/>
          </a:xfrm>
          <a:prstGeom prst="rect">
            <a:avLst/>
          </a:prstGeom>
        </p:spPr>
      </p:pic>
      <p:pic>
        <p:nvPicPr>
          <p:cNvPr id="41" name="Picture 4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85245" y="3313638"/>
            <a:ext cx="548640" cy="731520"/>
          </a:xfrm>
          <a:prstGeom prst="rect">
            <a:avLst/>
          </a:prstGeom>
        </p:spPr>
      </p:pic>
      <p:pic>
        <p:nvPicPr>
          <p:cNvPr id="42" name="Picture 4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907004" y="3344336"/>
            <a:ext cx="731520" cy="707136"/>
          </a:xfrm>
          <a:prstGeom prst="rect">
            <a:avLst/>
          </a:prstGeom>
        </p:spPr>
      </p:pic>
      <p:sp>
        <p:nvSpPr>
          <p:cNvPr id="43" name="TextBox 42"/>
          <p:cNvSpPr txBox="1"/>
          <p:nvPr/>
        </p:nvSpPr>
        <p:spPr>
          <a:xfrm>
            <a:off x="4620069" y="414604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a:t>
            </a:r>
            <a:endParaRPr lang="en-US" sz="1000" dirty="0">
              <a:latin typeface="Helvetica Neue"/>
              <a:cs typeface="Helvetica Neue"/>
            </a:endParaRPr>
          </a:p>
        </p:txBody>
      </p:sp>
      <p:sp>
        <p:nvSpPr>
          <p:cNvPr id="44" name="TextBox 43"/>
          <p:cNvSpPr txBox="1"/>
          <p:nvPr/>
        </p:nvSpPr>
        <p:spPr>
          <a:xfrm>
            <a:off x="5719338" y="414604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users</a:t>
            </a:r>
            <a:endParaRPr lang="en-US" sz="1000" dirty="0">
              <a:latin typeface="Helvetica Neue"/>
              <a:cs typeface="Helvetica Neue"/>
            </a:endParaRPr>
          </a:p>
        </p:txBody>
      </p:sp>
      <p:sp>
        <p:nvSpPr>
          <p:cNvPr id="46" name="TextBox 45"/>
          <p:cNvSpPr txBox="1"/>
          <p:nvPr/>
        </p:nvSpPr>
        <p:spPr>
          <a:xfrm>
            <a:off x="6779520" y="296626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SAML token</a:t>
            </a:r>
            <a:endParaRPr lang="en-US" sz="1000" dirty="0">
              <a:latin typeface="Helvetica Neue"/>
              <a:cs typeface="Helvetica Neue"/>
            </a:endParaRPr>
          </a:p>
        </p:txBody>
      </p:sp>
      <p:sp>
        <p:nvSpPr>
          <p:cNvPr id="47" name="TextBox 46"/>
          <p:cNvSpPr txBox="1"/>
          <p:nvPr/>
        </p:nvSpPr>
        <p:spPr>
          <a:xfrm>
            <a:off x="7888620" y="296626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SSL padlock</a:t>
            </a:r>
            <a:endParaRPr lang="en-US" sz="1000" dirty="0">
              <a:latin typeface="Helvetica Neue"/>
              <a:cs typeface="Helvetica Neue"/>
            </a:endParaRPr>
          </a:p>
        </p:txBody>
      </p:sp>
      <p:pic>
        <p:nvPicPr>
          <p:cNvPr id="48" name="Picture 4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984528" y="918846"/>
            <a:ext cx="728629" cy="477520"/>
          </a:xfrm>
          <a:prstGeom prst="rect">
            <a:avLst/>
          </a:prstGeom>
        </p:spPr>
      </p:pic>
      <p:pic>
        <p:nvPicPr>
          <p:cNvPr id="49" name="Picture 4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070181" y="918846"/>
            <a:ext cx="728629" cy="477520"/>
          </a:xfrm>
          <a:prstGeom prst="rect">
            <a:avLst/>
          </a:prstGeom>
        </p:spPr>
      </p:pic>
    </p:spTree>
    <p:extLst>
      <p:ext uri="{BB962C8B-B14F-4D97-AF65-F5344CB8AC3E}">
        <p14:creationId xmlns:p14="http://schemas.microsoft.com/office/powerpoint/2010/main" val="442416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smtClean="0">
                <a:latin typeface="Helvetica Neue"/>
                <a:cs typeface="Helvetica Neue"/>
              </a:rPr>
              <a:t>On</a:t>
            </a:r>
            <a:r>
              <a:rPr lang="en-US" dirty="0" smtClean="0"/>
              <a:t>-</a:t>
            </a:r>
            <a:r>
              <a:rPr lang="en-US" b="0" dirty="0" smtClean="0">
                <a:latin typeface="Helvetica Neue"/>
                <a:cs typeface="Helvetica Neue"/>
              </a:rPr>
              <a:t>Demand </a:t>
            </a:r>
            <a:r>
              <a:rPr lang="en-US" b="0" dirty="0">
                <a:latin typeface="Helvetica Neue"/>
                <a:cs typeface="Helvetica Neue"/>
              </a:rPr>
              <a:t>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1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human intelligence tasks </a:t>
            </a:r>
            <a:r>
              <a:rPr lang="en-US" sz="900" dirty="0">
                <a:latin typeface="Helvetica Neue"/>
                <a:ea typeface="Verdana" pitchFamily="34" charset="0"/>
                <a:cs typeface="Helvetica Neue"/>
              </a:rPr>
              <a:t>(HIT)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assignment/</a:t>
            </a:r>
          </a:p>
          <a:p>
            <a:pPr algn="ctr"/>
            <a:r>
              <a:rPr lang="en-US" sz="900" dirty="0" smtClean="0">
                <a:latin typeface="Helvetica Neue"/>
                <a:ea typeface="Verdana" pitchFamily="34" charset="0"/>
                <a:cs typeface="Helvetica Neue"/>
              </a:rPr>
              <a:t>task</a:t>
            </a:r>
            <a:endParaRPr lang="en-US" sz="900" dirty="0">
              <a:latin typeface="Helvetica Neue"/>
              <a:ea typeface="Verdana" pitchFamily="34" charset="0"/>
              <a:cs typeface="Helvetica Neue"/>
            </a:endParaRP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requester</a:t>
            </a:r>
            <a:endParaRPr lang="en-US" sz="900" dirty="0">
              <a:latin typeface="Helvetica Neue"/>
              <a:ea typeface="Verdana" pitchFamily="34" charset="0"/>
              <a:cs typeface="Helvetica Neue"/>
            </a:endParaRP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a:t>
            </a:r>
            <a:r>
              <a:rPr lang="en-US" sz="900" dirty="0" smtClean="0">
                <a:latin typeface="Helvetica Neue"/>
                <a:ea typeface="Verdana" pitchFamily="34" charset="0"/>
                <a:cs typeface="Helvetica Neue"/>
              </a:rPr>
              <a:t>orkers</a:t>
            </a:r>
            <a:endParaRPr lang="en-US" sz="900" dirty="0">
              <a:latin typeface="Helvetica Neue"/>
              <a:ea typeface="Verdana" pitchFamily="34" charset="0"/>
              <a:cs typeface="Helvetica Neue"/>
            </a:endParaRP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smtClean="0">
                <a:latin typeface="Helvetica Neue"/>
                <a:ea typeface="Verdana" pitchFamily="34" charset="0"/>
                <a:cs typeface="Helvetica Neue"/>
              </a:rPr>
              <a:t>Amazon </a:t>
            </a:r>
          </a:p>
          <a:p>
            <a:pPr algn="ctr"/>
            <a:r>
              <a:rPr lang="en-US" sz="900" dirty="0" smtClean="0">
                <a:latin typeface="Helvetica Neue"/>
                <a:ea typeface="Verdana" pitchFamily="34" charset="0"/>
                <a:cs typeface="Helvetica Neue"/>
              </a:rPr>
              <a:t>Mechanical Turk</a:t>
            </a:r>
            <a:endParaRPr lang="en-US" sz="900" dirty="0">
              <a:latin typeface="Helvetica Neue"/>
              <a:ea typeface="Verdana" pitchFamily="34" charset="0"/>
              <a:cs typeface="Helvetica Neue"/>
            </a:endParaRP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On-Demand Workforce</a:t>
            </a:r>
            <a:endParaRPr lang="en-US" sz="1400" dirty="0">
              <a:solidFill>
                <a:schemeClr val="bg1">
                  <a:lumMod val="65000"/>
                </a:schemeClr>
              </a:solidFill>
              <a:latin typeface="Helvetica Neue"/>
              <a:cs typeface="Helvetica Neue"/>
            </a:endParaRP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smtClean="0">
                <a:latin typeface="Helvetica Neue"/>
                <a:cs typeface="Helvetica Neue"/>
              </a:rPr>
              <a:t>SDKs</a:t>
            </a:r>
            <a:endParaRPr lang="en-US" b="0" dirty="0">
              <a:latin typeface="Helvetica Neue"/>
              <a:cs typeface="Helvetica Neue"/>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19"/>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19"/>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19"/>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Python (boto)</a:t>
            </a:r>
            <a:endParaRPr lang="en-US" sz="1100" dirty="0">
              <a:latin typeface="Helvetica Neue"/>
              <a:cs typeface="Helvetica Neue"/>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19"/>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19"/>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Node.js</a:t>
            </a:r>
            <a:endParaRPr lang="en-US" sz="1100" dirty="0">
              <a:latin typeface="Helvetica Neue"/>
              <a:cs typeface="Helvetica Neue"/>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19"/>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19"/>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19"/>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19"/>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19"/>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Tools </a:t>
            </a:r>
            <a:r>
              <a:rPr lang="en-US" sz="1100" dirty="0">
                <a:latin typeface="Helvetica Neue"/>
                <a:cs typeface="Helvetica Neue"/>
              </a:rPr>
              <a:t>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SDKs</a:t>
            </a:r>
            <a:endParaRPr lang="en-US" sz="1400" dirty="0">
              <a:solidFill>
                <a:schemeClr val="bg1">
                  <a:lumMod val="65000"/>
                </a:schemeClr>
              </a:solidFill>
              <a:latin typeface="Helvetica Neue"/>
              <a:cs typeface="Helvetica Neue"/>
            </a:endParaRP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19"/>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AWS CLI</a:t>
            </a:r>
            <a:endParaRPr lang="en-US" sz="1100" dirty="0">
              <a:latin typeface="Helvetica Neue"/>
              <a:cs typeface="Helvetica Neue"/>
            </a:endParaRP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JavaScript</a:t>
            </a:r>
            <a:endParaRPr lang="en-US" sz="1100" dirty="0">
              <a:latin typeface="Helvetica Neue"/>
              <a:cs typeface="Helvetica Neue"/>
            </a:endParaRP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5"/>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19"/>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6"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smtClean="0">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72358"/>
          </a:xfrm>
        </p:spPr>
        <p:txBody>
          <a:bodyPr/>
          <a:lstStyle/>
          <a:p>
            <a:r>
              <a:rPr lang="en-US" b="0" dirty="0" smtClean="0">
                <a:latin typeface="Helvetica Neue"/>
                <a:cs typeface="Helvetica Neue"/>
              </a:rPr>
              <a:t>Groups</a:t>
            </a:r>
            <a:endParaRPr lang="en-US" b="0" dirty="0">
              <a:latin typeface="Helvetica Neue"/>
              <a:cs typeface="Helvetica Neue"/>
            </a:endParaRPr>
          </a:p>
        </p:txBody>
      </p:sp>
      <p:sp>
        <p:nvSpPr>
          <p:cNvPr id="4" name="Rounded Rectangle 3"/>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Auto Scaling group</a:t>
            </a:r>
            <a:endParaRPr lang="en-US" sz="900" b="1" dirty="0">
              <a:latin typeface="+mj-lt"/>
              <a:ea typeface="Verdana" pitchFamily="34" charset="0"/>
              <a:cs typeface="Helvetica Neue"/>
            </a:endParaRPr>
          </a:p>
        </p:txBody>
      </p:sp>
      <p:sp>
        <p:nvSpPr>
          <p:cNvPr id="7" name="Rounded Rectangle 6"/>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20725"/>
            <a:ext cx="1557338" cy="230832"/>
          </a:xfrm>
          <a:prstGeom prst="rect">
            <a:avLst/>
          </a:prstGeom>
          <a:no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a:t>
            </a:r>
          </a:p>
        </p:txBody>
      </p:sp>
      <p:sp>
        <p:nvSpPr>
          <p:cNvPr id="10" name="Rounded Rectangle 9"/>
          <p:cNvSpPr/>
          <p:nvPr/>
        </p:nvSpPr>
        <p:spPr>
          <a:xfrm>
            <a:off x="4614863" y="738000"/>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21225"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region</a:t>
            </a:r>
            <a:endParaRPr lang="en-US" sz="900" b="1" dirty="0">
              <a:latin typeface="+mj-lt"/>
              <a:ea typeface="Verdana" pitchFamily="34" charset="0"/>
              <a:cs typeface="Helvetica Neue"/>
            </a:endParaRPr>
          </a:p>
        </p:txBody>
      </p:sp>
      <p:grpSp>
        <p:nvGrpSpPr>
          <p:cNvPr id="13" name="Group 21"/>
          <p:cNvGrpSpPr>
            <a:grpSpLocks/>
          </p:cNvGrpSpPr>
          <p:nvPr/>
        </p:nvGrpSpPr>
        <p:grpSpPr bwMode="auto">
          <a:xfrm>
            <a:off x="6743700" y="738000"/>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20725"/>
            <a:ext cx="1555750" cy="230832"/>
          </a:xfrm>
          <a:prstGeom prst="rect">
            <a:avLst/>
          </a:prstGeom>
          <a:noFill/>
          <a:ln w="9525">
            <a:noFill/>
            <a:miter lim="800000"/>
            <a:headEnd/>
            <a:tailEnd/>
          </a:ln>
        </p:spPr>
        <p:txBody>
          <a:bodyPr>
            <a:spAutoFit/>
          </a:bodyPr>
          <a:lstStyle/>
          <a:p>
            <a:pPr algn="ctr"/>
            <a:r>
              <a:rPr lang="en-US" sz="900" b="1" dirty="0" smtClean="0">
                <a:solidFill>
                  <a:srgbClr val="6F2927"/>
                </a:solidFill>
                <a:latin typeface="+mj-lt"/>
                <a:ea typeface="Verdana" pitchFamily="34" charset="0"/>
                <a:cs typeface="Helvetica Neue"/>
              </a:rPr>
              <a:t>security group</a:t>
            </a:r>
            <a:endParaRPr lang="en-US" sz="900" b="1" dirty="0">
              <a:solidFill>
                <a:srgbClr val="6F2927"/>
              </a:solidFill>
              <a:latin typeface="+mj-lt"/>
              <a:ea typeface="Verdana" pitchFamily="34" charset="0"/>
              <a:cs typeface="Helvetica Neue"/>
            </a:endParaRPr>
          </a:p>
        </p:txBody>
      </p:sp>
      <p:sp>
        <p:nvSpPr>
          <p:cNvPr id="18" name="TextBox 35"/>
          <p:cNvSpPr txBox="1">
            <a:spLocks noChangeArrowheads="1"/>
          </p:cNvSpPr>
          <p:nvPr/>
        </p:nvSpPr>
        <p:spPr bwMode="auto">
          <a:xfrm>
            <a:off x="476250" y="4277004"/>
            <a:ext cx="1719264" cy="23083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Elastic Beanstalk </a:t>
            </a:r>
            <a:r>
              <a:rPr lang="en-US" sz="900" b="1" dirty="0" smtClean="0">
                <a:latin typeface="+mj-lt"/>
                <a:ea typeface="Verdana" pitchFamily="34" charset="0"/>
                <a:cs typeface="Helvetica Neue"/>
              </a:rPr>
              <a:t>container</a:t>
            </a:r>
            <a:endParaRPr lang="en-US" sz="900" b="1" dirty="0">
              <a:latin typeface="+mj-lt"/>
              <a:ea typeface="Verdana" pitchFamily="34" charset="0"/>
              <a:cs typeface="Helvetica Neue"/>
            </a:endParaRPr>
          </a:p>
        </p:txBody>
      </p:sp>
      <p:sp>
        <p:nvSpPr>
          <p:cNvPr id="20" name="TextBox 36"/>
          <p:cNvSpPr txBox="1">
            <a:spLocks noChangeArrowheads="1"/>
          </p:cNvSpPr>
          <p:nvPr/>
        </p:nvSpPr>
        <p:spPr bwMode="auto">
          <a:xfrm>
            <a:off x="2655888"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a:t>
            </a:r>
            <a:r>
              <a:rPr lang="en-US" sz="900" b="1" dirty="0" smtClean="0">
                <a:latin typeface="+mj-lt"/>
                <a:ea typeface="Verdana" pitchFamily="34" charset="0"/>
                <a:cs typeface="Helvetica Neue"/>
              </a:rPr>
              <a:t>instance contents</a:t>
            </a:r>
            <a:endParaRPr lang="en-US" sz="900" b="1" dirty="0">
              <a:latin typeface="+mj-lt"/>
              <a:ea typeface="Verdana" pitchFamily="34" charset="0"/>
              <a:cs typeface="Helvetica Neue"/>
            </a:endParaRPr>
          </a:p>
        </p:txBody>
      </p:sp>
      <p:sp>
        <p:nvSpPr>
          <p:cNvPr id="25" name="Rounded Rectangle 24"/>
          <p:cNvSpPr/>
          <p:nvPr/>
        </p:nvSpPr>
        <p:spPr>
          <a:xfrm>
            <a:off x="6750050" y="2813329"/>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277004"/>
            <a:ext cx="1555750" cy="230832"/>
          </a:xfrm>
          <a:prstGeom prst="rect">
            <a:avLst/>
          </a:prstGeom>
          <a:noFill/>
        </p:spPr>
        <p:txBody>
          <a:bodyPr>
            <a:spAutoFit/>
          </a:bodyPr>
          <a:lstStyle/>
          <a:p>
            <a:pPr algn="ctr" fontAlgn="auto">
              <a:spcBef>
                <a:spcPts val="0"/>
              </a:spcBef>
              <a:spcAft>
                <a:spcPts val="0"/>
              </a:spcAft>
              <a:defRPr/>
            </a:pPr>
            <a:r>
              <a:rPr lang="en-US" sz="900" b="1" dirty="0" smtClean="0">
                <a:solidFill>
                  <a:schemeClr val="bg1">
                    <a:lumMod val="50000"/>
                  </a:schemeClr>
                </a:solidFill>
                <a:latin typeface="+mj-lt"/>
                <a:cs typeface="Helvetica Neue"/>
              </a:rPr>
              <a:t>server contents</a:t>
            </a:r>
            <a:endParaRPr lang="en-US" sz="900" b="1" dirty="0">
              <a:solidFill>
                <a:schemeClr val="bg1">
                  <a:lumMod val="50000"/>
                </a:schemeClr>
              </a:solidFill>
              <a:latin typeface="+mj-lt"/>
              <a:cs typeface="Helvetica Neue"/>
            </a:endParaRPr>
          </a:p>
        </p:txBody>
      </p:sp>
      <p:sp>
        <p:nvSpPr>
          <p:cNvPr id="22" name="Rounded Rectangle 21"/>
          <p:cNvSpPr/>
          <p:nvPr/>
        </p:nvSpPr>
        <p:spPr>
          <a:xfrm>
            <a:off x="4629150"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VPC </a:t>
            </a:r>
            <a:r>
              <a:rPr lang="en-US" sz="900" b="1" dirty="0" smtClean="0">
                <a:latin typeface="+mj-lt"/>
                <a:ea typeface="Verdana" pitchFamily="34" charset="0"/>
                <a:cs typeface="Helvetica Neue"/>
              </a:rPr>
              <a:t>subnet</a:t>
            </a:r>
            <a:endParaRPr lang="en-US" sz="900" b="1" dirty="0">
              <a:latin typeface="+mj-lt"/>
              <a:ea typeface="Verdana" pitchFamily="34" charset="0"/>
              <a:cs typeface="Helvetica Neue"/>
            </a:endParaRPr>
          </a:p>
        </p:txBody>
      </p:sp>
      <p:pic>
        <p:nvPicPr>
          <p:cNvPr id="36" name="Picture 35"/>
          <p:cNvPicPr>
            <a:picLocks noChangeAspect="1"/>
          </p:cNvPicPr>
          <p:nvPr/>
        </p:nvPicPr>
        <p:blipFill>
          <a:blip r:embed="rId3"/>
          <a:stretch>
            <a:fillRect/>
          </a:stretch>
        </p:blipFill>
        <p:spPr>
          <a:xfrm>
            <a:off x="4808538" y="2631887"/>
            <a:ext cx="215900" cy="241300"/>
          </a:xfrm>
          <a:prstGeom prst="rect">
            <a:avLst/>
          </a:prstGeom>
        </p:spPr>
      </p:pic>
      <p:sp>
        <p:nvSpPr>
          <p:cNvPr id="17" name="Rounded Rectangle 16"/>
          <p:cNvSpPr/>
          <p:nvPr/>
        </p:nvSpPr>
        <p:spPr>
          <a:xfrm>
            <a:off x="442913"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04" y="2582466"/>
            <a:ext cx="360192" cy="504268"/>
          </a:xfrm>
          <a:prstGeom prst="rect">
            <a:avLst/>
          </a:prstGeom>
        </p:spPr>
      </p:pic>
      <p:sp>
        <p:nvSpPr>
          <p:cNvPr id="19" name="Rounded Rectangle 18"/>
          <p:cNvSpPr/>
          <p:nvPr/>
        </p:nvSpPr>
        <p:spPr>
          <a:xfrm>
            <a:off x="2536825" y="2794279"/>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588" y="2625066"/>
            <a:ext cx="353854" cy="366959"/>
          </a:xfrm>
          <a:prstGeom prst="rect">
            <a:avLst/>
          </a:prstGeom>
        </p:spPr>
      </p:pic>
      <p:sp>
        <p:nvSpPr>
          <p:cNvPr id="33" name="Rectangle 32"/>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36904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7299"/>
          </a:xfrm>
        </p:spPr>
        <p:txBody>
          <a:bodyPr>
            <a:normAutofit/>
          </a:bodyPr>
          <a:lstStyle/>
          <a:p>
            <a:r>
              <a:rPr lang="en-US" b="0" dirty="0" smtClean="0">
                <a:latin typeface="Helvetica Neue"/>
                <a:cs typeface="Helvetica Neue"/>
              </a:rPr>
              <a:t>Groups (Continued)</a:t>
            </a:r>
            <a:endParaRPr lang="en-US" b="0" dirty="0">
              <a:latin typeface="Helvetica Neue"/>
              <a:cs typeface="Helvetica Neue"/>
            </a:endParaRPr>
          </a:p>
        </p:txBody>
      </p:sp>
      <p:sp>
        <p:nvSpPr>
          <p:cNvPr id="3" name="Rounded Rectangle 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 name="Rounded Rectangle 3"/>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3" y="2739324"/>
            <a:ext cx="1557337"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virtual private cloud</a:t>
            </a:r>
            <a:endParaRPr lang="en-US" sz="900" b="1" dirty="0">
              <a:latin typeface="+mj-lt"/>
              <a:ea typeface="Verdana" pitchFamily="34" charset="0"/>
              <a:cs typeface="Helvetica Neue"/>
            </a:endParaRPr>
          </a:p>
        </p:txBody>
      </p:sp>
      <p:sp>
        <p:nvSpPr>
          <p:cNvPr id="6" name="TextBox 5"/>
          <p:cNvSpPr txBox="1">
            <a:spLocks noChangeArrowheads="1"/>
          </p:cNvSpPr>
          <p:nvPr/>
        </p:nvSpPr>
        <p:spPr bwMode="auto">
          <a:xfrm>
            <a:off x="2681288" y="2739324"/>
            <a:ext cx="1557337"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AWS cloud</a:t>
            </a:r>
            <a:endParaRPr lang="en-US" sz="900" b="1" dirty="0">
              <a:latin typeface="+mj-lt"/>
              <a:ea typeface="Verdana" pitchFamily="34" charset="0"/>
              <a:cs typeface="Helvetica Neue"/>
            </a:endParaRPr>
          </a:p>
        </p:txBody>
      </p:sp>
      <p:sp>
        <p:nvSpPr>
          <p:cNvPr id="8" name="Rounded Rectangle 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2739324"/>
            <a:ext cx="1555750" cy="231775"/>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corporate data center</a:t>
            </a:r>
            <a:endParaRPr lang="en-US" sz="900" b="1" dirty="0">
              <a:latin typeface="+mj-lt"/>
              <a:ea typeface="Verdana" pitchFamily="34" charset="0"/>
              <a:cs typeface="Helvetica Neue"/>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81" y="988432"/>
            <a:ext cx="599170" cy="39112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554" y="987017"/>
            <a:ext cx="603504" cy="39395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370" y="982605"/>
            <a:ext cx="323113" cy="446204"/>
          </a:xfrm>
          <a:prstGeom prst="rect">
            <a:avLst/>
          </a:prstGeom>
        </p:spPr>
      </p:pic>
      <p:sp>
        <p:nvSpPr>
          <p:cNvPr id="14" name="Rectangle 13"/>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285801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13204" y="196476"/>
            <a:ext cx="6069013" cy="276225"/>
          </a:xfrm>
          <a:prstGeom prst="rect">
            <a:avLst/>
          </a:prstGeom>
          <a:noFill/>
          <a:ln w="9525">
            <a:noFill/>
            <a:miter lim="800000"/>
            <a:headEnd/>
            <a:tailEnd/>
          </a:ln>
        </p:spPr>
        <p:txBody>
          <a:bodyPr>
            <a:spAutoFit/>
          </a:bodyPr>
          <a:lstStyle/>
          <a:p>
            <a:r>
              <a:rPr lang="en-US" sz="1200" b="1" dirty="0" smtClean="0">
                <a:latin typeface="Helvetica Neue"/>
                <a:ea typeface="Verdana" pitchFamily="34" charset="0"/>
                <a:cs typeface="Helvetica Neue"/>
              </a:rPr>
              <a:t>Example</a:t>
            </a:r>
            <a:r>
              <a:rPr lang="en-US" sz="1200" dirty="0" smtClean="0">
                <a:latin typeface="Helvetica Neue"/>
                <a:ea typeface="Verdana" pitchFamily="34" charset="0"/>
                <a:cs typeface="Helvetica Neue"/>
              </a:rPr>
              <a:t>: </a:t>
            </a:r>
            <a:r>
              <a:rPr lang="en-US" sz="1200" dirty="0">
                <a:latin typeface="Helvetica Neue"/>
                <a:ea typeface="Verdana" pitchFamily="34" charset="0"/>
                <a:cs typeface="Helvetica Neue"/>
              </a:rPr>
              <a:t>2-Tier </a:t>
            </a:r>
            <a:r>
              <a:rPr lang="en-US" sz="1200" dirty="0" smtClean="0">
                <a:latin typeface="Helvetica Neue"/>
                <a:ea typeface="Verdana" pitchFamily="34" charset="0"/>
                <a:cs typeface="Helvetica Neue"/>
              </a:rPr>
              <a:t>Scalable </a:t>
            </a:r>
            <a:r>
              <a:rPr lang="en-US" sz="1200" dirty="0">
                <a:latin typeface="Helvetica Neue"/>
                <a:ea typeface="Verdana" pitchFamily="34" charset="0"/>
                <a:cs typeface="Helvetica Neue"/>
              </a:rPr>
              <a:t>Web Application Architecture in 1 </a:t>
            </a:r>
            <a:r>
              <a:rPr lang="en-US" sz="1200" dirty="0" smtClean="0">
                <a:latin typeface="Helvetica Neue"/>
                <a:ea typeface="Verdana" pitchFamily="34" charset="0"/>
                <a:cs typeface="Helvetica Neue"/>
              </a:rPr>
              <a:t>Zone</a:t>
            </a:r>
            <a:endParaRPr lang="en-US" sz="1200" dirty="0">
              <a:latin typeface="Helvetica Neue"/>
              <a:ea typeface="Verdana" pitchFamily="34" charset="0"/>
              <a:cs typeface="Helvetica Neue"/>
            </a:endParaRPr>
          </a:p>
        </p:txBody>
      </p:sp>
      <p:grpSp>
        <p:nvGrpSpPr>
          <p:cNvPr id="3" name="Group 2"/>
          <p:cNvGrpSpPr/>
          <p:nvPr/>
        </p:nvGrpSpPr>
        <p:grpSpPr>
          <a:xfrm>
            <a:off x="3137647" y="1683437"/>
            <a:ext cx="2225323" cy="1407692"/>
            <a:chOff x="463550" y="760413"/>
            <a:chExt cx="1709738" cy="1737602"/>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smtClean="0">
                  <a:solidFill>
                    <a:srgbClr val="414042"/>
                  </a:solidFill>
                  <a:latin typeface="Helvetica Neue"/>
                  <a:ea typeface="Verdana" pitchFamily="34" charset="0"/>
                  <a:cs typeface="Helvetica Neue"/>
                </a:rPr>
                <a:t>Auto Scaling group</a:t>
              </a:r>
              <a:endParaRPr lang="en-US" sz="700" b="1" dirty="0">
                <a:solidFill>
                  <a:srgbClr val="414042"/>
                </a:solidFill>
                <a:latin typeface="Helvetica Neue"/>
                <a:ea typeface="Verdana" pitchFamily="34" charset="0"/>
                <a:cs typeface="Helvetica Neue"/>
              </a:endParaRPr>
            </a:p>
          </p:txBody>
        </p:sp>
      </p:grpSp>
      <p:grpSp>
        <p:nvGrpSpPr>
          <p:cNvPr id="6" name="Group 5"/>
          <p:cNvGrpSpPr/>
          <p:nvPr/>
        </p:nvGrpSpPr>
        <p:grpSpPr>
          <a:xfrm>
            <a:off x="3010647" y="1571778"/>
            <a:ext cx="2465614" cy="2843339"/>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8" name="TextBox 32"/>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a:t>
              </a:r>
              <a:r>
                <a:rPr lang="en-US" sz="700" b="1" dirty="0" smtClean="0">
                  <a:solidFill>
                    <a:srgbClr val="F7981F"/>
                  </a:solidFill>
                  <a:latin typeface="Helvetica Neue"/>
                  <a:ea typeface="Verdana" pitchFamily="34" charset="0"/>
                  <a:cs typeface="Helvetica Neue"/>
                </a:rPr>
                <a:t>Zone #1</a:t>
              </a:r>
              <a:endParaRPr lang="en-US" sz="700" b="1" dirty="0">
                <a:solidFill>
                  <a:srgbClr val="F7981F"/>
                </a:solidFill>
                <a:latin typeface="Helvetica Neue"/>
                <a:ea typeface="Verdana" pitchFamily="34" charset="0"/>
                <a:cs typeface="Helvetica Neue"/>
              </a:endParaRPr>
            </a:p>
          </p:txBody>
        </p:sp>
      </p:grpSp>
      <p:cxnSp>
        <p:nvCxnSpPr>
          <p:cNvPr id="9" name="Straight Connector 8"/>
          <p:cNvCxnSpPr/>
          <p:nvPr/>
        </p:nvCxnSpPr>
        <p:spPr>
          <a:xfrm flipH="1">
            <a:off x="1957294" y="2305430"/>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5" idx="2"/>
          </p:cNvCxnSpPr>
          <p:nvPr/>
        </p:nvCxnSpPr>
        <p:spPr>
          <a:xfrm flipH="1">
            <a:off x="1904655" y="1961303"/>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627" y="610589"/>
            <a:ext cx="1795735" cy="307777"/>
          </a:xfrm>
          <a:prstGeom prst="rect">
            <a:avLst/>
          </a:prstGeom>
          <a:noFill/>
        </p:spPr>
        <p:txBody>
          <a:bodyPr wrap="square" rtlCol="0">
            <a:spAutoFit/>
          </a:bodyPr>
          <a:lstStyle/>
          <a:p>
            <a:pPr algn="ctr"/>
            <a:r>
              <a:rPr lang="en-US" sz="1400" dirty="0" smtClean="0">
                <a:latin typeface="Helvetica Neue"/>
                <a:cs typeface="Helvetica Neue"/>
              </a:rPr>
              <a:t>www.example.com</a:t>
            </a:r>
            <a:endParaRPr lang="en-US" sz="1400" dirty="0">
              <a:latin typeface="Helvetica Neue"/>
              <a:cs typeface="Helvetica Neue"/>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739" y="3332051"/>
            <a:ext cx="358453" cy="472506"/>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434" y="1958521"/>
            <a:ext cx="551151" cy="571564"/>
          </a:xfrm>
          <a:prstGeom prst="rect">
            <a:avLst/>
          </a:prstGeom>
        </p:spPr>
      </p:pic>
      <p:grpSp>
        <p:nvGrpSpPr>
          <p:cNvPr id="21" name="Group 20"/>
          <p:cNvGrpSpPr/>
          <p:nvPr/>
        </p:nvGrpSpPr>
        <p:grpSpPr>
          <a:xfrm>
            <a:off x="3680444" y="3184194"/>
            <a:ext cx="977909" cy="908890"/>
            <a:chOff x="6743700" y="760413"/>
            <a:chExt cx="1752600" cy="1804331"/>
          </a:xfrm>
        </p:grpSpPr>
        <p:grpSp>
          <p:nvGrpSpPr>
            <p:cNvPr id="22" name="Group 21"/>
            <p:cNvGrpSpPr>
              <a:grpSpLocks/>
            </p:cNvGrpSpPr>
            <p:nvPr/>
          </p:nvGrpSpPr>
          <p:grpSpPr bwMode="auto">
            <a:xfrm>
              <a:off x="6743700" y="760413"/>
              <a:ext cx="1752600" cy="1733550"/>
              <a:chOff x="545458" y="4783771"/>
              <a:chExt cx="2293787" cy="1733798"/>
            </a:xfrm>
          </p:grpSpPr>
          <p:sp>
            <p:nvSpPr>
              <p:cNvPr id="24" name="Rounded Rectangle 2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25" name="Rounded Rectangle 2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23" name="TextBox 34"/>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smtClean="0">
                  <a:solidFill>
                    <a:srgbClr val="6F2927"/>
                  </a:solidFill>
                  <a:latin typeface="Helvetica Neue"/>
                  <a:ea typeface="Verdana" pitchFamily="34" charset="0"/>
                  <a:cs typeface="Helvetica Neue"/>
                </a:rPr>
                <a:t>security group</a:t>
              </a:r>
              <a:endParaRPr lang="en-US" sz="700" b="1" dirty="0">
                <a:solidFill>
                  <a:srgbClr val="6F2927"/>
                </a:solidFill>
                <a:latin typeface="Helvetica Neue"/>
                <a:ea typeface="Verdana" pitchFamily="34" charset="0"/>
                <a:cs typeface="Helvetica Neue"/>
              </a:endParaRPr>
            </a:p>
          </p:txBody>
        </p:sp>
      </p:grpSp>
      <p:grpSp>
        <p:nvGrpSpPr>
          <p:cNvPr id="26" name="Group 25"/>
          <p:cNvGrpSpPr/>
          <p:nvPr/>
        </p:nvGrpSpPr>
        <p:grpSpPr>
          <a:xfrm>
            <a:off x="3314386" y="1801634"/>
            <a:ext cx="977909" cy="1033917"/>
            <a:chOff x="6743700" y="760413"/>
            <a:chExt cx="1752600" cy="1777745"/>
          </a:xfrm>
        </p:grpSpPr>
        <p:grpSp>
          <p:nvGrpSpPr>
            <p:cNvPr id="27" name="Group 26"/>
            <p:cNvGrpSpPr>
              <a:grpSpLocks/>
            </p:cNvGrpSpPr>
            <p:nvPr/>
          </p:nvGrpSpPr>
          <p:grpSpPr bwMode="auto">
            <a:xfrm>
              <a:off x="6743700" y="760413"/>
              <a:ext cx="1752600" cy="1733550"/>
              <a:chOff x="545458" y="4783771"/>
              <a:chExt cx="2293787" cy="1733798"/>
            </a:xfrm>
          </p:grpSpPr>
          <p:sp>
            <p:nvSpPr>
              <p:cNvPr id="29" name="Rounded Rectangle 2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0" name="Rounded Rectangle 2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28" name="TextBox 34"/>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smtClean="0">
                  <a:solidFill>
                    <a:srgbClr val="414042"/>
                  </a:solidFill>
                  <a:latin typeface="Arial"/>
                  <a:ea typeface="Verdana" pitchFamily="34" charset="0"/>
                  <a:cs typeface="Arial"/>
                </a:rPr>
                <a:t>security group</a:t>
              </a:r>
              <a:endParaRPr lang="en-US" sz="700" b="1" dirty="0">
                <a:solidFill>
                  <a:srgbClr val="414042"/>
                </a:solidFill>
                <a:latin typeface="Arial"/>
                <a:ea typeface="Verdana" pitchFamily="34" charset="0"/>
                <a:cs typeface="Arial"/>
              </a:endParaRPr>
            </a:p>
          </p:txBody>
        </p:sp>
      </p:grpSp>
      <p:sp>
        <p:nvSpPr>
          <p:cNvPr id="31" name="TextBox 30"/>
          <p:cNvSpPr txBox="1"/>
          <p:nvPr/>
        </p:nvSpPr>
        <p:spPr>
          <a:xfrm>
            <a:off x="4450742" y="2121636"/>
            <a:ext cx="772969" cy="215444"/>
          </a:xfrm>
          <a:prstGeom prst="rect">
            <a:avLst/>
          </a:prstGeom>
          <a:noFill/>
        </p:spPr>
        <p:txBody>
          <a:bodyPr wrap="none" rtlCol="0">
            <a:spAutoFit/>
          </a:bodyPr>
          <a:lstStyle/>
          <a:p>
            <a:pPr algn="ctr"/>
            <a:r>
              <a:rPr lang="en-US" sz="800" b="1" dirty="0" smtClean="0">
                <a:latin typeface="Helvetica Neue"/>
                <a:cs typeface="Helvetica Neue"/>
              </a:rPr>
              <a:t>root volume</a:t>
            </a:r>
            <a:endParaRPr lang="en-US" sz="800" b="1" dirty="0">
              <a:latin typeface="Helvetica Neue"/>
              <a:cs typeface="Helvetica Neue"/>
            </a:endParaRPr>
          </a:p>
        </p:txBody>
      </p:sp>
      <p:sp>
        <p:nvSpPr>
          <p:cNvPr id="32" name="TextBox 31"/>
          <p:cNvSpPr txBox="1"/>
          <p:nvPr/>
        </p:nvSpPr>
        <p:spPr>
          <a:xfrm>
            <a:off x="4438175" y="2728706"/>
            <a:ext cx="813043" cy="215444"/>
          </a:xfrm>
          <a:prstGeom prst="rect">
            <a:avLst/>
          </a:prstGeom>
          <a:noFill/>
        </p:spPr>
        <p:txBody>
          <a:bodyPr wrap="none" rtlCol="0">
            <a:spAutoFit/>
          </a:bodyPr>
          <a:lstStyle/>
          <a:p>
            <a:pPr algn="ctr"/>
            <a:r>
              <a:rPr lang="en-US" sz="800" b="1" dirty="0" smtClean="0">
                <a:latin typeface="Helvetica Neue"/>
                <a:cs typeface="Helvetica Neue"/>
              </a:rPr>
              <a:t>data volume</a:t>
            </a:r>
            <a:endParaRPr lang="en-US" sz="800" b="1" dirty="0">
              <a:latin typeface="Helvetica Neue"/>
              <a:cs typeface="Helvetica Neue"/>
            </a:endParaRPr>
          </a:p>
        </p:txBody>
      </p:sp>
      <p:sp>
        <p:nvSpPr>
          <p:cNvPr id="33" name="TextBox 32"/>
          <p:cNvSpPr txBox="1"/>
          <p:nvPr/>
        </p:nvSpPr>
        <p:spPr>
          <a:xfrm>
            <a:off x="6210858" y="636373"/>
            <a:ext cx="2163672" cy="307777"/>
          </a:xfrm>
          <a:prstGeom prst="rect">
            <a:avLst/>
          </a:prstGeom>
          <a:noFill/>
        </p:spPr>
        <p:txBody>
          <a:bodyPr wrap="square" rtlCol="0">
            <a:spAutoFit/>
          </a:bodyPr>
          <a:lstStyle/>
          <a:p>
            <a:pPr algn="ctr"/>
            <a:r>
              <a:rPr lang="en-US" sz="1400" dirty="0">
                <a:latin typeface="Helvetica Neue"/>
                <a:cs typeface="Helvetica Neue"/>
              </a:rPr>
              <a:t>m</a:t>
            </a:r>
            <a:r>
              <a:rPr lang="en-US" sz="1400" dirty="0" smtClean="0">
                <a:latin typeface="Helvetica Neue"/>
                <a:cs typeface="Helvetica Neue"/>
              </a:rPr>
              <a:t>edia.example.com</a:t>
            </a:r>
            <a:endParaRPr lang="en-US" sz="1400" dirty="0">
              <a:latin typeface="Helvetica Neue"/>
              <a:cs typeface="Helvetica Neue"/>
            </a:endParaRPr>
          </a:p>
        </p:txBody>
      </p:sp>
      <p:sp>
        <p:nvSpPr>
          <p:cNvPr id="34" name="TextBox 33"/>
          <p:cNvSpPr txBox="1"/>
          <p:nvPr/>
        </p:nvSpPr>
        <p:spPr>
          <a:xfrm>
            <a:off x="1406509" y="2576123"/>
            <a:ext cx="999021" cy="338554"/>
          </a:xfrm>
          <a:prstGeom prst="rect">
            <a:avLst/>
          </a:prstGeom>
          <a:noFill/>
        </p:spPr>
        <p:txBody>
          <a:bodyPr wrap="square" rtlCol="0">
            <a:spAutoFit/>
          </a:bodyPr>
          <a:lstStyle/>
          <a:p>
            <a:pPr algn="ctr"/>
            <a:r>
              <a:rPr lang="en-US" sz="800" b="1" dirty="0" smtClean="0">
                <a:latin typeface="Helvetica Neue"/>
                <a:cs typeface="Helvetica Neue"/>
              </a:rPr>
              <a:t>Elastic Load Balancing</a:t>
            </a:r>
            <a:endParaRPr lang="en-US" sz="800" b="1" dirty="0">
              <a:latin typeface="Helvetica Neue"/>
              <a:cs typeface="Helvetica Neue"/>
            </a:endParaRPr>
          </a:p>
        </p:txBody>
      </p:sp>
      <p:cxnSp>
        <p:nvCxnSpPr>
          <p:cNvPr id="35" name="Straight Connector 34"/>
          <p:cNvCxnSpPr>
            <a:endCxn id="29" idx="3"/>
          </p:cNvCxnSpPr>
          <p:nvPr/>
        </p:nvCxnSpPr>
        <p:spPr>
          <a:xfrm flipH="1" flipV="1">
            <a:off x="4292295" y="2305741"/>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6267824" y="2508019"/>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5072529" y="2495176"/>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p:cNvCxnSpPr>
          <p:nvPr/>
        </p:nvCxnSpPr>
        <p:spPr>
          <a:xfrm>
            <a:off x="7292694" y="944150"/>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908617" y="2675454"/>
            <a:ext cx="768159" cy="338554"/>
          </a:xfrm>
          <a:prstGeom prst="rect">
            <a:avLst/>
          </a:prstGeom>
          <a:noFill/>
        </p:spPr>
        <p:txBody>
          <a:bodyPr wrap="none" rtlCol="0">
            <a:spAutoFit/>
          </a:bodyPr>
          <a:lstStyle/>
          <a:p>
            <a:pPr algn="ctr"/>
            <a:r>
              <a:rPr lang="en-US" sz="800" b="1" dirty="0" smtClean="0">
                <a:latin typeface="Helvetica Neue"/>
                <a:cs typeface="Helvetica Neue"/>
              </a:rPr>
              <a:t>Amazon S3 </a:t>
            </a:r>
            <a:br>
              <a:rPr lang="en-US" sz="800" b="1" dirty="0" smtClean="0">
                <a:latin typeface="Helvetica Neue"/>
                <a:cs typeface="Helvetica Neue"/>
              </a:rPr>
            </a:br>
            <a:r>
              <a:rPr lang="en-US" sz="800" b="1" dirty="0" smtClean="0">
                <a:latin typeface="Helvetica Neue"/>
                <a:cs typeface="Helvetica Neue"/>
              </a:rPr>
              <a:t>bucket</a:t>
            </a:r>
            <a:endParaRPr lang="en-US" sz="800" b="1" dirty="0">
              <a:latin typeface="Helvetica Neue"/>
              <a:cs typeface="Helvetica Neue"/>
            </a:endParaRPr>
          </a:p>
        </p:txBody>
      </p:sp>
      <p:sp>
        <p:nvSpPr>
          <p:cNvPr id="40" name="TextBox 39"/>
          <p:cNvSpPr txBox="1"/>
          <p:nvPr/>
        </p:nvSpPr>
        <p:spPr>
          <a:xfrm>
            <a:off x="5887681" y="2121636"/>
            <a:ext cx="396262" cy="215444"/>
          </a:xfrm>
          <a:prstGeom prst="rect">
            <a:avLst/>
          </a:prstGeom>
          <a:noFill/>
        </p:spPr>
        <p:txBody>
          <a:bodyPr wrap="none" rtlCol="0">
            <a:spAutoFit/>
          </a:bodyPr>
          <a:lstStyle/>
          <a:p>
            <a:pPr algn="ctr"/>
            <a:r>
              <a:rPr lang="en-US" sz="800" b="1" dirty="0" smtClean="0">
                <a:latin typeface="Helvetica Neue"/>
                <a:cs typeface="Helvetica Neue"/>
              </a:rPr>
              <a:t>logs</a:t>
            </a:r>
            <a:endParaRPr lang="en-US" sz="800" b="1" dirty="0">
              <a:latin typeface="Helvetica Neue"/>
              <a:cs typeface="Helvetica Neue"/>
            </a:endParaRPr>
          </a:p>
        </p:txBody>
      </p:sp>
      <p:sp>
        <p:nvSpPr>
          <p:cNvPr id="41" name="TextBox 40"/>
          <p:cNvSpPr txBox="1"/>
          <p:nvPr/>
        </p:nvSpPr>
        <p:spPr>
          <a:xfrm>
            <a:off x="5627443" y="2682925"/>
            <a:ext cx="855000" cy="338554"/>
          </a:xfrm>
          <a:prstGeom prst="rect">
            <a:avLst/>
          </a:prstGeom>
          <a:noFill/>
        </p:spPr>
        <p:txBody>
          <a:bodyPr wrap="square" rtlCol="0">
            <a:spAutoFit/>
          </a:bodyPr>
          <a:lstStyle/>
          <a:p>
            <a:pPr algn="ctr"/>
            <a:r>
              <a:rPr lang="en-US" sz="800" b="1" dirty="0" smtClean="0">
                <a:latin typeface="Helvetica Neue"/>
                <a:cs typeface="Helvetica Neue"/>
              </a:rPr>
              <a:t>Amazon EBS </a:t>
            </a:r>
            <a:br>
              <a:rPr lang="en-US" sz="800" b="1" dirty="0" smtClean="0">
                <a:latin typeface="Helvetica Neue"/>
                <a:cs typeface="Helvetica Neue"/>
              </a:rPr>
            </a:br>
            <a:r>
              <a:rPr lang="en-US" sz="800" b="1" dirty="0" smtClean="0">
                <a:latin typeface="Helvetica Neue"/>
                <a:cs typeface="Helvetica Neue"/>
              </a:rPr>
              <a:t>snapshot</a:t>
            </a:r>
            <a:endParaRPr lang="en-US" sz="800" b="1" dirty="0">
              <a:latin typeface="Helvetica Neue"/>
              <a:cs typeface="Helvetica Neue"/>
            </a:endParaRPr>
          </a:p>
        </p:txBody>
      </p:sp>
      <p:sp>
        <p:nvSpPr>
          <p:cNvPr id="43" name="TextBox 42"/>
          <p:cNvSpPr txBox="1"/>
          <p:nvPr/>
        </p:nvSpPr>
        <p:spPr>
          <a:xfrm>
            <a:off x="6748742" y="1650277"/>
            <a:ext cx="1087906" cy="338554"/>
          </a:xfrm>
          <a:prstGeom prst="rect">
            <a:avLst/>
          </a:prstGeom>
          <a:noFill/>
        </p:spPr>
        <p:txBody>
          <a:bodyPr wrap="square" rtlCol="0">
            <a:spAutoFit/>
          </a:bodyPr>
          <a:lstStyle/>
          <a:p>
            <a:pPr algn="ctr"/>
            <a:r>
              <a:rPr lang="en-US" sz="800" b="1" dirty="0" smtClean="0">
                <a:latin typeface="Helvetica Neue"/>
                <a:cs typeface="Helvetica Neue"/>
              </a:rPr>
              <a:t>CloudFront</a:t>
            </a:r>
          </a:p>
          <a:p>
            <a:pPr algn="ctr"/>
            <a:r>
              <a:rPr lang="en-US" sz="800" b="1" dirty="0" smtClean="0">
                <a:latin typeface="Helvetica Neue"/>
                <a:cs typeface="Helvetica Neue"/>
              </a:rPr>
              <a:t>distribution</a:t>
            </a:r>
            <a:endParaRPr lang="en-US" sz="800" b="1" dirty="0">
              <a:latin typeface="Helvetica Neue"/>
              <a:cs typeface="Helvetica Neue"/>
            </a:endParaRPr>
          </a:p>
        </p:txBody>
      </p:sp>
      <p:cxnSp>
        <p:nvCxnSpPr>
          <p:cNvPr id="44" name="Straight Connector 43"/>
          <p:cNvCxnSpPr>
            <a:stCxn id="43" idx="2"/>
          </p:cNvCxnSpPr>
          <p:nvPr/>
        </p:nvCxnSpPr>
        <p:spPr>
          <a:xfrm flipH="1">
            <a:off x="7292694" y="1988831"/>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5" idx="0"/>
            <a:endCxn id="12" idx="2"/>
          </p:cNvCxnSpPr>
          <p:nvPr/>
        </p:nvCxnSpPr>
        <p:spPr>
          <a:xfrm flipV="1">
            <a:off x="1906020" y="918366"/>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9154" y="2524470"/>
            <a:ext cx="838691" cy="215444"/>
          </a:xfrm>
          <a:prstGeom prst="rect">
            <a:avLst/>
          </a:prstGeom>
          <a:noFill/>
        </p:spPr>
        <p:txBody>
          <a:bodyPr wrap="none" rtlCol="0">
            <a:spAutoFit/>
          </a:bodyPr>
          <a:lstStyle/>
          <a:p>
            <a:pPr algn="ctr"/>
            <a:r>
              <a:rPr lang="en-US" sz="800" b="1" dirty="0" smtClean="0">
                <a:latin typeface="Helvetica Neue"/>
                <a:cs typeface="Helvetica Neue"/>
              </a:rPr>
              <a:t>EC2 instance</a:t>
            </a:r>
            <a:endParaRPr lang="en-US" sz="800" b="1" dirty="0">
              <a:latin typeface="Helvetica Neue"/>
              <a:cs typeface="Helvetica Neue"/>
            </a:endParaRPr>
          </a:p>
        </p:txBody>
      </p:sp>
      <p:sp>
        <p:nvSpPr>
          <p:cNvPr id="46" name="TextBox 45"/>
          <p:cNvSpPr txBox="1"/>
          <p:nvPr/>
        </p:nvSpPr>
        <p:spPr>
          <a:xfrm>
            <a:off x="3524637" y="2107985"/>
            <a:ext cx="575799" cy="338554"/>
          </a:xfrm>
          <a:prstGeom prst="rect">
            <a:avLst/>
          </a:prstGeom>
          <a:noFill/>
        </p:spPr>
        <p:txBody>
          <a:bodyPr wrap="none" rtlCol="0">
            <a:spAutoFit/>
          </a:bodyPr>
          <a:lstStyle/>
          <a:p>
            <a:pPr algn="ctr"/>
            <a:r>
              <a:rPr lang="en-US" sz="800" dirty="0" smtClean="0">
                <a:solidFill>
                  <a:schemeClr val="bg1"/>
                </a:solidFill>
                <a:latin typeface="Helvetica Neue"/>
                <a:cs typeface="Helvetica Neue"/>
              </a:rPr>
              <a:t>web app</a:t>
            </a:r>
          </a:p>
          <a:p>
            <a:pPr algn="ctr"/>
            <a:r>
              <a:rPr lang="en-US" sz="800" dirty="0" smtClean="0">
                <a:solidFill>
                  <a:schemeClr val="bg1"/>
                </a:solidFill>
                <a:latin typeface="Helvetica Neue"/>
                <a:cs typeface="Helvetica Neue"/>
              </a:rPr>
              <a:t>server</a:t>
            </a:r>
            <a:endParaRPr lang="en-US" sz="800" dirty="0">
              <a:solidFill>
                <a:schemeClr val="bg1"/>
              </a:solidFill>
              <a:latin typeface="Helvetica Neue"/>
              <a:cs typeface="Helvetica Neue"/>
            </a:endParaRPr>
          </a:p>
        </p:txBody>
      </p: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01" y="2035153"/>
            <a:ext cx="433410" cy="520092"/>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995" y="1101541"/>
            <a:ext cx="504920" cy="521207"/>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0705" y="1014319"/>
            <a:ext cx="450376" cy="534821"/>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8250" y="2170238"/>
            <a:ext cx="468336" cy="485681"/>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2325759"/>
            <a:ext cx="306546" cy="427887"/>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0024" y="2339176"/>
            <a:ext cx="315296" cy="385361"/>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1728112"/>
            <a:ext cx="306546" cy="427887"/>
          </a:xfrm>
          <a:prstGeom prst="rect">
            <a:avLst/>
          </a:prstGeom>
        </p:spPr>
      </p:pic>
      <p:sp>
        <p:nvSpPr>
          <p:cNvPr id="52" name="Rectangle 51"/>
          <p:cNvSpPr/>
          <p:nvPr/>
        </p:nvSpPr>
        <p:spPr>
          <a:xfrm>
            <a:off x="212378" y="4723768"/>
            <a:ext cx="2460674"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Example</a:t>
            </a:r>
            <a:endParaRPr lang="en-US" sz="1400" dirty="0">
              <a:solidFill>
                <a:schemeClr val="bg1">
                  <a:lumMod val="65000"/>
                </a:schemeClr>
              </a:solidFill>
              <a:latin typeface="Helvetica Neue"/>
              <a:cs typeface="Helvetica Neue"/>
            </a:endParaRPr>
          </a:p>
        </p:txBody>
      </p:sp>
      <p:sp>
        <p:nvSpPr>
          <p:cNvPr id="55" name="TextBox 54"/>
          <p:cNvSpPr txBox="1"/>
          <p:nvPr/>
        </p:nvSpPr>
        <p:spPr>
          <a:xfrm>
            <a:off x="1406509" y="1622749"/>
            <a:ext cx="999021" cy="338554"/>
          </a:xfrm>
          <a:prstGeom prst="rect">
            <a:avLst/>
          </a:prstGeom>
          <a:noFill/>
        </p:spPr>
        <p:txBody>
          <a:bodyPr wrap="square" rtlCol="0">
            <a:spAutoFit/>
          </a:bodyPr>
          <a:lstStyle/>
          <a:p>
            <a:pPr algn="ctr"/>
            <a:r>
              <a:rPr lang="en-US" sz="800" b="1" dirty="0" smtClean="0">
                <a:latin typeface="Helvetica Neue"/>
                <a:cs typeface="Helvetica Neue"/>
              </a:rPr>
              <a:t>Amazon </a:t>
            </a:r>
            <a:br>
              <a:rPr lang="en-US" sz="800" b="1" dirty="0" smtClean="0">
                <a:latin typeface="Helvetica Neue"/>
                <a:cs typeface="Helvetica Neue"/>
              </a:rPr>
            </a:br>
            <a:r>
              <a:rPr lang="en-US" sz="800" b="1" dirty="0" smtClean="0">
                <a:latin typeface="Helvetica Neue"/>
                <a:cs typeface="Helvetica Neue"/>
              </a:rPr>
              <a:t>Route 53</a:t>
            </a:r>
            <a:endParaRPr lang="en-US" sz="800" b="1" dirty="0">
              <a:latin typeface="Helvetica Neue"/>
              <a:cs typeface="Helvetica Neue"/>
            </a:endParaRPr>
          </a:p>
        </p:txBody>
      </p:sp>
    </p:spTree>
    <p:extLst>
      <p:ext uri="{BB962C8B-B14F-4D97-AF65-F5344CB8AC3E}">
        <p14:creationId xmlns:p14="http://schemas.microsoft.com/office/powerpoint/2010/main" val="17523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(Continued)</a:t>
            </a:r>
            <a:endParaRPr lang="en-US" dirty="0"/>
          </a:p>
        </p:txBody>
      </p:sp>
      <p:cxnSp>
        <p:nvCxnSpPr>
          <p:cNvPr id="39" name="Straight Connector 38"/>
          <p:cNvCxnSpPr/>
          <p:nvPr/>
        </p:nvCxnSpPr>
        <p:spPr>
          <a:xfrm>
            <a:off x="3368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067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4993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888953" y="1360404"/>
            <a:ext cx="943550" cy="155448"/>
          </a:xfrm>
          <a:prstGeom prst="rect">
            <a:avLst/>
          </a:prstGeom>
          <a:noFill/>
        </p:spPr>
        <p:txBody>
          <a:bodyPr wrap="square" lIns="0" tIns="0" rIns="0" bIns="0" rtlCol="0" anchor="t">
            <a:noAutofit/>
          </a:bodyPr>
          <a:lstStyle/>
          <a:p>
            <a:pPr algn="ctr"/>
            <a:r>
              <a:rPr lang="en-US" sz="1000" b="1" dirty="0" smtClean="0"/>
              <a:t>Elastic Load Balancing</a:t>
            </a:r>
            <a:endParaRPr lang="en-US" b="1" dirty="0"/>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338" y="673146"/>
            <a:ext cx="544780" cy="653737"/>
          </a:xfrm>
          <a:prstGeom prst="rect">
            <a:avLst/>
          </a:prstGeom>
        </p:spPr>
      </p:pic>
      <p:sp>
        <p:nvSpPr>
          <p:cNvPr id="32" name="TextBox 31"/>
          <p:cNvSpPr txBox="1"/>
          <p:nvPr/>
        </p:nvSpPr>
        <p:spPr>
          <a:xfrm>
            <a:off x="6998932" y="3589456"/>
            <a:ext cx="723592" cy="274320"/>
          </a:xfrm>
          <a:prstGeom prst="rect">
            <a:avLst/>
          </a:prstGeom>
          <a:noFill/>
        </p:spPr>
        <p:txBody>
          <a:bodyPr wrap="square" lIns="0" tIns="0" rIns="0" bIns="0" rtlCol="0" anchor="t">
            <a:noAutofit/>
          </a:bodyPr>
          <a:lstStyle/>
          <a:p>
            <a:pPr algn="ctr"/>
            <a:r>
              <a:rPr lang="en-US" sz="800" b="1" dirty="0" smtClean="0"/>
              <a:t>Application Load Balancer</a:t>
            </a:r>
            <a:endParaRPr lang="en-US" sz="1400" b="1" dirty="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909" y="2904477"/>
            <a:ext cx="543639" cy="564959"/>
          </a:xfrm>
          <a:prstGeom prst="rect">
            <a:avLst/>
          </a:prstGeom>
        </p:spPr>
      </p:pic>
      <p:sp>
        <p:nvSpPr>
          <p:cNvPr id="34" name="TextBox 33"/>
          <p:cNvSpPr txBox="1"/>
          <p:nvPr/>
        </p:nvSpPr>
        <p:spPr>
          <a:xfrm>
            <a:off x="7042455" y="2523808"/>
            <a:ext cx="636547" cy="274320"/>
          </a:xfrm>
          <a:prstGeom prst="rect">
            <a:avLst/>
          </a:prstGeom>
          <a:noFill/>
        </p:spPr>
        <p:txBody>
          <a:bodyPr wrap="square" lIns="0" tIns="0" rIns="0" bIns="0" rtlCol="0" anchor="t">
            <a:noAutofit/>
          </a:bodyPr>
          <a:lstStyle/>
          <a:p>
            <a:pPr algn="ctr"/>
            <a:r>
              <a:rPr lang="en-US" sz="800" b="1" dirty="0" smtClean="0"/>
              <a:t>Classic Load Balancer</a:t>
            </a:r>
            <a:endParaRPr lang="en-US" sz="1400" b="1" dirty="0"/>
          </a:p>
        </p:txBody>
      </p:sp>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909" y="1847036"/>
            <a:ext cx="543639" cy="564958"/>
          </a:xfrm>
          <a:prstGeom prst="rect">
            <a:avLst/>
          </a:prstGeom>
        </p:spPr>
      </p:pic>
      <p:sp>
        <p:nvSpPr>
          <p:cNvPr id="20" name="TextBox 19"/>
          <p:cNvSpPr txBox="1"/>
          <p:nvPr/>
        </p:nvSpPr>
        <p:spPr>
          <a:xfrm>
            <a:off x="4894109" y="2531628"/>
            <a:ext cx="640080" cy="274320"/>
          </a:xfrm>
          <a:prstGeom prst="rect">
            <a:avLst/>
          </a:prstGeom>
          <a:noFill/>
        </p:spPr>
        <p:txBody>
          <a:bodyPr wrap="square" lIns="0" tIns="0" rIns="0" bIns="0" rtlCol="0" anchor="t">
            <a:noAutofit/>
          </a:bodyPr>
          <a:lstStyle/>
          <a:p>
            <a:pPr algn="ctr"/>
            <a:r>
              <a:rPr lang="en-US" sz="800" b="1" dirty="0" smtClean="0"/>
              <a:t>application</a:t>
            </a:r>
            <a:endParaRPr lang="en-US" sz="1400" b="1" dirty="0"/>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5319" y="1831196"/>
            <a:ext cx="322832" cy="585134"/>
          </a:xfrm>
          <a:prstGeom prst="rect">
            <a:avLst/>
          </a:prstGeom>
        </p:spPr>
      </p:pic>
      <p:sp>
        <p:nvSpPr>
          <p:cNvPr id="30" name="TextBox 29"/>
          <p:cNvSpPr txBox="1"/>
          <p:nvPr/>
        </p:nvSpPr>
        <p:spPr>
          <a:xfrm>
            <a:off x="4894109" y="3589456"/>
            <a:ext cx="640080" cy="274320"/>
          </a:xfrm>
          <a:prstGeom prst="rect">
            <a:avLst/>
          </a:prstGeom>
          <a:noFill/>
        </p:spPr>
        <p:txBody>
          <a:bodyPr wrap="square" lIns="0" tIns="0" rIns="0" bIns="0" rtlCol="0" anchor="t">
            <a:noAutofit/>
          </a:bodyPr>
          <a:lstStyle/>
          <a:p>
            <a:pPr algn="ctr"/>
            <a:r>
              <a:rPr lang="en-US" sz="800" b="1" dirty="0" smtClean="0"/>
              <a:t>deployment</a:t>
            </a:r>
            <a:endParaRPr lang="en-US" sz="1400" b="1" dirty="0"/>
          </a:p>
        </p:txBody>
      </p:sp>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0323" y="2903098"/>
            <a:ext cx="443283" cy="585134"/>
          </a:xfrm>
          <a:prstGeom prst="rect">
            <a:avLst/>
          </a:prstGeom>
        </p:spPr>
      </p:pic>
      <p:pic>
        <p:nvPicPr>
          <p:cNvPr id="36" name="Pictur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6691" y="720373"/>
            <a:ext cx="408274" cy="571583"/>
          </a:xfrm>
          <a:prstGeom prst="rect">
            <a:avLst/>
          </a:prstGeom>
        </p:spPr>
      </p:pic>
      <p:sp>
        <p:nvSpPr>
          <p:cNvPr id="38" name="TextBox 37"/>
          <p:cNvSpPr txBox="1"/>
          <p:nvPr/>
        </p:nvSpPr>
        <p:spPr>
          <a:xfrm>
            <a:off x="4792532"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sp>
        <p:nvSpPr>
          <p:cNvPr id="40" name="TextBox 39"/>
          <p:cNvSpPr txBox="1"/>
          <p:nvPr/>
        </p:nvSpPr>
        <p:spPr>
          <a:xfrm>
            <a:off x="5869382" y="1360220"/>
            <a:ext cx="825006" cy="155632"/>
          </a:xfrm>
          <a:prstGeom prst="rect">
            <a:avLst/>
          </a:prstGeom>
          <a:noFill/>
        </p:spPr>
        <p:txBody>
          <a:bodyPr wrap="square" lIns="0" tIns="0" rIns="0" bIns="0" rtlCol="0" anchor="t">
            <a:noAutofit/>
          </a:bodyPr>
          <a:lstStyle/>
          <a:p>
            <a:pPr algn="ctr"/>
            <a:r>
              <a:rPr lang="en-US" sz="1000" b="1" dirty="0" smtClean="0"/>
              <a:t>AWS</a:t>
            </a:r>
          </a:p>
          <a:p>
            <a:pPr algn="ctr"/>
            <a:r>
              <a:rPr lang="en-US" sz="1000" b="1" dirty="0" smtClean="0"/>
              <a:t>Lambda</a:t>
            </a:r>
            <a:endParaRPr lang="en-US" sz="1000" b="1" dirty="0"/>
          </a:p>
        </p:txBody>
      </p:sp>
      <p:cxnSp>
        <p:nvCxnSpPr>
          <p:cNvPr id="41" name="Straight Connector 40"/>
          <p:cNvCxnSpPr/>
          <p:nvPr/>
        </p:nvCxnSpPr>
        <p:spPr>
          <a:xfrm>
            <a:off x="57425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7856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smtClean="0"/>
              <a:t>Lambda function</a:t>
            </a:r>
            <a:endParaRPr lang="en-US" sz="1400" b="1" dirty="0"/>
          </a:p>
        </p:txBody>
      </p:sp>
      <p:pic>
        <p:nvPicPr>
          <p:cNvPr id="44" name="Picture 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28" name="TextBox 27"/>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smtClean="0"/>
              <a:t>Internet gateway</a:t>
            </a:r>
            <a:endParaRPr lang="en-US" sz="1400" b="1" dirty="0"/>
          </a:p>
        </p:txBody>
      </p:sp>
      <p:sp>
        <p:nvSpPr>
          <p:cNvPr id="29" name="TextBox 28"/>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smtClean="0"/>
              <a:t>flow logs</a:t>
            </a:r>
            <a:endParaRPr lang="en-US" sz="1400" b="1" dirty="0"/>
          </a:p>
        </p:txBody>
      </p:sp>
      <p:sp>
        <p:nvSpPr>
          <p:cNvPr id="45" name="TextBox 44"/>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smtClean="0"/>
              <a:t>customer gateway</a:t>
            </a:r>
            <a:endParaRPr lang="en-US" sz="1400" b="1" dirty="0"/>
          </a:p>
        </p:txBody>
      </p:sp>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47" name="TextBox 4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smtClean="0"/>
              <a:t>VPN gateway</a:t>
            </a:r>
            <a:endParaRPr lang="en-US" sz="1400" b="1" dirty="0"/>
          </a:p>
        </p:txBody>
      </p:sp>
      <p:pic>
        <p:nvPicPr>
          <p:cNvPr id="48" name="Picture 4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49" name="TextBox 48"/>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smtClean="0"/>
              <a:t>VPN connection</a:t>
            </a:r>
            <a:endParaRPr lang="en-US" sz="1400" b="1" dirty="0"/>
          </a:p>
        </p:txBody>
      </p:sp>
      <p:pic>
        <p:nvPicPr>
          <p:cNvPr id="50" name="Picture 4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51" name="TextBox 50"/>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smtClean="0"/>
              <a:t>VPC</a:t>
            </a:r>
            <a:br>
              <a:rPr lang="en-US" sz="800" b="1" dirty="0" smtClean="0"/>
            </a:br>
            <a:r>
              <a:rPr lang="en-US" sz="800" b="1" dirty="0" smtClean="0"/>
              <a:t>peering</a:t>
            </a:r>
            <a:endParaRPr lang="en-US" sz="1400" b="1" dirty="0"/>
          </a:p>
        </p:txBody>
      </p:sp>
      <p:pic>
        <p:nvPicPr>
          <p:cNvPr id="52" name="Picture 5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53" name="TextBox 52"/>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smtClean="0"/>
              <a:t>elastic network adapter</a:t>
            </a:r>
            <a:endParaRPr lang="en-US" sz="1400" b="1" dirty="0"/>
          </a:p>
        </p:txBody>
      </p:sp>
      <p:pic>
        <p:nvPicPr>
          <p:cNvPr id="54" name="Picture 5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65332" y="1845846"/>
            <a:ext cx="538195" cy="564237"/>
          </a:xfrm>
          <a:prstGeom prst="rect">
            <a:avLst/>
          </a:prstGeom>
        </p:spPr>
      </p:pic>
      <p:sp>
        <p:nvSpPr>
          <p:cNvPr id="55" name="TextBox 54"/>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a:t>
            </a:r>
            <a:r>
              <a:rPr lang="en-US" sz="800" b="1" dirty="0" smtClean="0"/>
              <a:t>interface</a:t>
            </a:r>
            <a:endParaRPr lang="en-US" sz="1400" b="1" dirty="0"/>
          </a:p>
        </p:txBody>
      </p:sp>
      <p:pic>
        <p:nvPicPr>
          <p:cNvPr id="56" name="Picture 5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cxnSp>
        <p:nvCxnSpPr>
          <p:cNvPr id="57" name="Straight Connector 56"/>
          <p:cNvCxnSpPr/>
          <p:nvPr/>
        </p:nvCxnSpPr>
        <p:spPr>
          <a:xfrm>
            <a:off x="1208989"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smtClean="0"/>
              <a:t>Amazon VPC</a:t>
            </a:r>
            <a:endParaRPr lang="en-US" b="1" dirty="0"/>
          </a:p>
        </p:txBody>
      </p:sp>
      <p:cxnSp>
        <p:nvCxnSpPr>
          <p:cNvPr id="59" name="Straight Connector 58"/>
          <p:cNvCxnSpPr/>
          <p:nvPr/>
        </p:nvCxnSpPr>
        <p:spPr>
          <a:xfrm>
            <a:off x="434829"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smtClean="0"/>
              <a:t>router</a:t>
            </a:r>
            <a:endParaRPr lang="en-US" sz="1400" b="1" dirty="0"/>
          </a:p>
        </p:txBody>
      </p:sp>
      <p:cxnSp>
        <p:nvCxnSpPr>
          <p:cNvPr id="61" name="Straight Connector 60"/>
          <p:cNvCxnSpPr/>
          <p:nvPr/>
        </p:nvCxnSpPr>
        <p:spPr>
          <a:xfrm>
            <a:off x="36027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2811927" y="2531068"/>
            <a:ext cx="640080" cy="274320"/>
          </a:xfrm>
          <a:prstGeom prst="rect">
            <a:avLst/>
          </a:prstGeom>
          <a:noFill/>
        </p:spPr>
        <p:txBody>
          <a:bodyPr wrap="square" lIns="0" tIns="0" rIns="0" bIns="0" rtlCol="0" anchor="t">
            <a:noAutofit/>
          </a:bodyPr>
          <a:lstStyle/>
          <a:p>
            <a:pPr algn="ctr"/>
            <a:r>
              <a:rPr lang="en-US" sz="800" b="1" dirty="0" smtClean="0"/>
              <a:t>endpoints</a:t>
            </a:r>
            <a:endParaRPr lang="en-US" sz="1400" b="1" dirty="0"/>
          </a:p>
        </p:txBody>
      </p:sp>
      <p:sp>
        <p:nvSpPr>
          <p:cNvPr id="63" name="TextBox 62"/>
          <p:cNvSpPr txBox="1"/>
          <p:nvPr/>
        </p:nvSpPr>
        <p:spPr>
          <a:xfrm>
            <a:off x="2805996" y="3584503"/>
            <a:ext cx="640080" cy="274320"/>
          </a:xfrm>
          <a:prstGeom prst="rect">
            <a:avLst/>
          </a:prstGeom>
          <a:noFill/>
        </p:spPr>
        <p:txBody>
          <a:bodyPr wrap="square" lIns="0" tIns="0" rIns="0" bIns="0" rtlCol="0" anchor="t">
            <a:noAutofit/>
          </a:bodyPr>
          <a:lstStyle/>
          <a:p>
            <a:pPr algn="ctr"/>
            <a:r>
              <a:rPr lang="en-US" sz="800" b="1" dirty="0" smtClean="0"/>
              <a:t>VPC NAT gateway</a:t>
            </a:r>
            <a:endParaRPr lang="en-US" sz="1400" b="1" dirty="0"/>
          </a:p>
        </p:txBody>
      </p:sp>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65" name="Picture 6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66" name="Picture 6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67" name="Picture 6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856085" y="2909178"/>
            <a:ext cx="538195" cy="555557"/>
          </a:xfrm>
          <a:prstGeom prst="rect">
            <a:avLst/>
          </a:prstGeom>
        </p:spPr>
      </p:pic>
      <p:pic>
        <p:nvPicPr>
          <p:cNvPr id="68" name="Picture 6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cxnSp>
        <p:nvCxnSpPr>
          <p:cNvPr id="70" name="Straight Connector 69"/>
          <p:cNvCxnSpPr/>
          <p:nvPr/>
        </p:nvCxnSpPr>
        <p:spPr>
          <a:xfrm>
            <a:off x="36440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658445" y="1360404"/>
            <a:ext cx="943550" cy="155448"/>
          </a:xfrm>
          <a:prstGeom prst="rect">
            <a:avLst/>
          </a:prstGeom>
          <a:noFill/>
        </p:spPr>
        <p:txBody>
          <a:bodyPr wrap="square" lIns="0" tIns="0" rIns="0" bIns="0" rtlCol="0" anchor="t">
            <a:noAutofit/>
          </a:bodyPr>
          <a:lstStyle/>
          <a:p>
            <a:pPr algn="ctr"/>
            <a:r>
              <a:rPr lang="en-US" sz="1000" b="1" dirty="0" smtClean="0"/>
              <a:t>AWS Batch</a:t>
            </a:r>
            <a:endParaRPr lang="en-US" b="1" dirty="0"/>
          </a:p>
        </p:txBody>
      </p:sp>
      <p:pic>
        <p:nvPicPr>
          <p:cNvPr id="72" name="Picture 7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852294" y="673146"/>
            <a:ext cx="542123" cy="653737"/>
          </a:xfrm>
          <a:prstGeom prst="rect">
            <a:avLst/>
          </a:prstGeom>
        </p:spPr>
      </p:pic>
      <p:cxnSp>
        <p:nvCxnSpPr>
          <p:cNvPr id="73" name="Straight Connector 72"/>
          <p:cNvCxnSpPr/>
          <p:nvPr/>
        </p:nvCxnSpPr>
        <p:spPr>
          <a:xfrm>
            <a:off x="46858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7290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717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Tree>
    <p:extLst>
      <p:ext uri="{BB962C8B-B14F-4D97-AF65-F5344CB8AC3E}">
        <p14:creationId xmlns:p14="http://schemas.microsoft.com/office/powerpoint/2010/main" val="382565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579" y="709358"/>
            <a:ext cx="521367" cy="625640"/>
          </a:xfrm>
          <a:prstGeom prst="rect">
            <a:avLst/>
          </a:prstGeom>
        </p:spPr>
      </p:pic>
      <p:sp>
        <p:nvSpPr>
          <p:cNvPr id="8" name="TextBox 7"/>
          <p:cNvSpPr txBox="1"/>
          <p:nvPr/>
        </p:nvSpPr>
        <p:spPr>
          <a:xfrm>
            <a:off x="2629893" y="2540805"/>
            <a:ext cx="640080" cy="274320"/>
          </a:xfrm>
          <a:prstGeom prst="rect">
            <a:avLst/>
          </a:prstGeom>
          <a:noFill/>
        </p:spPr>
        <p:txBody>
          <a:bodyPr wrap="square" lIns="0" tIns="0" rIns="0" bIns="0" rtlCol="0" anchor="t">
            <a:noAutofit/>
          </a:bodyPr>
          <a:lstStyle/>
          <a:p>
            <a:pPr algn="ctr"/>
            <a:r>
              <a:rPr lang="en-US" sz="800" b="1" dirty="0" smtClean="0"/>
              <a:t>bucket</a:t>
            </a:r>
            <a:endParaRPr lang="en-US" sz="1400" b="1"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4125" y="1867192"/>
            <a:ext cx="503140" cy="521774"/>
          </a:xfrm>
          <a:prstGeom prst="rect">
            <a:avLst/>
          </a:prstGeom>
        </p:spPr>
      </p:pic>
      <p:sp>
        <p:nvSpPr>
          <p:cNvPr id="10" name="TextBox 9"/>
          <p:cNvSpPr txBox="1"/>
          <p:nvPr/>
        </p:nvSpPr>
        <p:spPr>
          <a:xfrm>
            <a:off x="2629893" y="3577781"/>
            <a:ext cx="640080" cy="274320"/>
          </a:xfrm>
          <a:prstGeom prst="rect">
            <a:avLst/>
          </a:prstGeom>
          <a:noFill/>
        </p:spPr>
        <p:txBody>
          <a:bodyPr wrap="square" lIns="0" tIns="0" rIns="0" bIns="0" rtlCol="0" anchor="t">
            <a:noAutofit/>
          </a:bodyPr>
          <a:lstStyle/>
          <a:p>
            <a:pPr algn="ctr"/>
            <a:r>
              <a:rPr lang="en-US" sz="800" b="1" dirty="0" smtClean="0"/>
              <a:t>bucket with objects</a:t>
            </a:r>
            <a:endParaRPr lang="en-US" sz="1400" b="1"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0277" y="2906352"/>
            <a:ext cx="543745" cy="563883"/>
          </a:xfrm>
          <a:prstGeom prst="rect">
            <a:avLst/>
          </a:prstGeom>
        </p:spPr>
      </p:pic>
      <p:sp>
        <p:nvSpPr>
          <p:cNvPr id="12" name="TextBox 11"/>
          <p:cNvSpPr txBox="1"/>
          <p:nvPr/>
        </p:nvSpPr>
        <p:spPr>
          <a:xfrm>
            <a:off x="2621347" y="4664432"/>
            <a:ext cx="640080" cy="274320"/>
          </a:xfrm>
          <a:prstGeom prst="rect">
            <a:avLst/>
          </a:prstGeom>
          <a:noFill/>
        </p:spPr>
        <p:txBody>
          <a:bodyPr wrap="square" lIns="0" tIns="0" rIns="0" bIns="0" rtlCol="0" anchor="t">
            <a:noAutofit/>
          </a:bodyPr>
          <a:lstStyle/>
          <a:p>
            <a:pPr algn="ctr"/>
            <a:r>
              <a:rPr lang="en-US" sz="800" b="1" dirty="0" smtClean="0"/>
              <a:t>object</a:t>
            </a:r>
            <a:endParaRPr lang="en-US" sz="1400" b="1"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6119" y="4065390"/>
            <a:ext cx="359680" cy="388076"/>
          </a:xfrm>
          <a:prstGeom prst="rect">
            <a:avLst/>
          </a:prstGeom>
        </p:spPr>
      </p:pic>
      <p:cxnSp>
        <p:nvCxnSpPr>
          <p:cNvPr id="20" name="Straight Connector 19"/>
          <p:cNvCxnSpPr/>
          <p:nvPr/>
        </p:nvCxnSpPr>
        <p:spPr>
          <a:xfrm>
            <a:off x="45612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627" y="686643"/>
            <a:ext cx="543292" cy="651950"/>
          </a:xfrm>
          <a:prstGeom prst="rect">
            <a:avLst/>
          </a:prstGeom>
        </p:spPr>
      </p:pic>
      <p:sp>
        <p:nvSpPr>
          <p:cNvPr id="51" name="TextBox 50"/>
          <p:cNvSpPr txBox="1"/>
          <p:nvPr/>
        </p:nvSpPr>
        <p:spPr>
          <a:xfrm>
            <a:off x="5724231" y="2509786"/>
            <a:ext cx="899042" cy="274320"/>
          </a:xfrm>
          <a:prstGeom prst="rect">
            <a:avLst/>
          </a:prstGeom>
          <a:noFill/>
        </p:spPr>
        <p:txBody>
          <a:bodyPr wrap="square" lIns="0" tIns="0" rIns="0" bIns="0" rtlCol="0" anchor="t">
            <a:noAutofit/>
          </a:bodyPr>
          <a:lstStyle/>
          <a:p>
            <a:pPr algn="ctr"/>
            <a:r>
              <a:rPr lang="en-US" sz="800" b="1" dirty="0" smtClean="0"/>
              <a:t>Amazon EBS</a:t>
            </a:r>
            <a:endParaRPr lang="en-US" sz="1400" b="1" dirty="0"/>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89597" y="1854526"/>
            <a:ext cx="368310" cy="514100"/>
          </a:xfrm>
          <a:prstGeom prst="rect">
            <a:avLst/>
          </a:prstGeom>
        </p:spPr>
      </p:pic>
      <p:sp>
        <p:nvSpPr>
          <p:cNvPr id="53" name="TextBox 52"/>
          <p:cNvSpPr txBox="1"/>
          <p:nvPr/>
        </p:nvSpPr>
        <p:spPr>
          <a:xfrm>
            <a:off x="5853712" y="4609819"/>
            <a:ext cx="640080" cy="274320"/>
          </a:xfrm>
          <a:prstGeom prst="rect">
            <a:avLst/>
          </a:prstGeom>
          <a:noFill/>
        </p:spPr>
        <p:txBody>
          <a:bodyPr wrap="square" lIns="0" tIns="0" rIns="0" bIns="0" rtlCol="0" anchor="t">
            <a:noAutofit/>
          </a:bodyPr>
          <a:lstStyle/>
          <a:p>
            <a:pPr algn="ctr"/>
            <a:r>
              <a:rPr lang="en-US" sz="800" b="1" dirty="0"/>
              <a:t>v</a:t>
            </a:r>
            <a:r>
              <a:rPr lang="en-US" sz="800" b="1" dirty="0" smtClean="0"/>
              <a:t>olume</a:t>
            </a:r>
            <a:endParaRPr lang="en-US" sz="1400" b="1" dirty="0"/>
          </a:p>
        </p:txBody>
      </p: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74735" y="3948466"/>
            <a:ext cx="398034" cy="555590"/>
          </a:xfrm>
          <a:prstGeom prst="rect">
            <a:avLst/>
          </a:prstGeom>
        </p:spPr>
      </p:pic>
      <p:sp>
        <p:nvSpPr>
          <p:cNvPr id="55" name="TextBox 54"/>
          <p:cNvSpPr txBox="1"/>
          <p:nvPr/>
        </p:nvSpPr>
        <p:spPr>
          <a:xfrm>
            <a:off x="5853712" y="3565046"/>
            <a:ext cx="640080" cy="274320"/>
          </a:xfrm>
          <a:prstGeom prst="rect">
            <a:avLst/>
          </a:prstGeom>
          <a:noFill/>
        </p:spPr>
        <p:txBody>
          <a:bodyPr wrap="square" lIns="0" tIns="0" rIns="0" bIns="0" rtlCol="0" anchor="t">
            <a:noAutofit/>
          </a:bodyPr>
          <a:lstStyle/>
          <a:p>
            <a:pPr algn="ctr"/>
            <a:r>
              <a:rPr lang="en-US" sz="800" b="1" dirty="0" smtClean="0"/>
              <a:t>snapshot</a:t>
            </a:r>
            <a:endParaRPr lang="en-US" sz="1400" b="1" dirty="0"/>
          </a:p>
        </p:txBody>
      </p: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63485" y="2916587"/>
            <a:ext cx="420534" cy="513986"/>
          </a:xfrm>
          <a:prstGeom prst="rect">
            <a:avLst/>
          </a:prstGeom>
        </p:spPr>
      </p:pic>
      <p:sp>
        <p:nvSpPr>
          <p:cNvPr id="57" name="TextBox 56"/>
          <p:cNvSpPr txBox="1"/>
          <p:nvPr/>
        </p:nvSpPr>
        <p:spPr>
          <a:xfrm>
            <a:off x="3711777" y="2536369"/>
            <a:ext cx="640080" cy="274320"/>
          </a:xfrm>
          <a:prstGeom prst="rect">
            <a:avLst/>
          </a:prstGeom>
          <a:noFill/>
        </p:spPr>
        <p:txBody>
          <a:bodyPr wrap="square" lIns="0" tIns="0" rIns="0" bIns="0" rtlCol="0" anchor="t">
            <a:noAutofit/>
          </a:bodyPr>
          <a:lstStyle/>
          <a:p>
            <a:pPr algn="ctr"/>
            <a:r>
              <a:rPr lang="en-US" sz="800" b="1" dirty="0" smtClean="0"/>
              <a:t>import/</a:t>
            </a:r>
            <a:br>
              <a:rPr lang="en-US" sz="800" b="1" dirty="0" smtClean="0"/>
            </a:br>
            <a:r>
              <a:rPr lang="en-US" sz="800" b="1" dirty="0" smtClean="0"/>
              <a:t>export</a:t>
            </a:r>
            <a:endParaRPr lang="en-US" sz="1400" b="1" dirty="0"/>
          </a:p>
        </p:txBody>
      </p:sp>
      <p:pic>
        <p:nvPicPr>
          <p:cNvPr id="58" name="Pictur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3291" y="1884549"/>
            <a:ext cx="461359" cy="461359"/>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42697" y="698794"/>
            <a:ext cx="543291" cy="641262"/>
          </a:xfrm>
          <a:prstGeom prst="rect">
            <a:avLst/>
          </a:prstGeom>
        </p:spPr>
      </p:pic>
      <p:pic>
        <p:nvPicPr>
          <p:cNvPr id="63" name="Picture 6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09867" y="708269"/>
            <a:ext cx="543292" cy="651950"/>
          </a:xfrm>
          <a:prstGeom prst="rect">
            <a:avLst/>
          </a:prstGeom>
        </p:spPr>
      </p:pic>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49604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4775534" y="4661460"/>
            <a:ext cx="640080" cy="274320"/>
          </a:xfrm>
          <a:prstGeom prst="rect">
            <a:avLst/>
          </a:prstGeom>
          <a:noFill/>
        </p:spPr>
        <p:txBody>
          <a:bodyPr wrap="square" lIns="0" tIns="0" rIns="0" bIns="0" rtlCol="0" anchor="t">
            <a:noAutofit/>
          </a:bodyPr>
          <a:lstStyle/>
          <a:p>
            <a:pPr algn="ctr"/>
            <a:r>
              <a:rPr lang="en-US" sz="800" b="1" dirty="0" smtClean="0"/>
              <a:t>virtual tape library</a:t>
            </a:r>
            <a:endParaRPr lang="en-US" sz="1400" b="1" dirty="0"/>
          </a:p>
        </p:txBody>
      </p:sp>
      <p:pic>
        <p:nvPicPr>
          <p:cNvPr id="77" name="Picture 7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77945" y="3998442"/>
            <a:ext cx="420534" cy="513987"/>
          </a:xfrm>
          <a:prstGeom prst="rect">
            <a:avLst/>
          </a:prstGeom>
        </p:spPr>
      </p:pic>
      <p:sp>
        <p:nvSpPr>
          <p:cNvPr id="78" name="TextBox 77"/>
          <p:cNvSpPr txBox="1"/>
          <p:nvPr/>
        </p:nvSpPr>
        <p:spPr>
          <a:xfrm>
            <a:off x="4784080" y="3577781"/>
            <a:ext cx="640080" cy="274320"/>
          </a:xfrm>
          <a:prstGeom prst="rect">
            <a:avLst/>
          </a:prstGeom>
          <a:noFill/>
        </p:spPr>
        <p:txBody>
          <a:bodyPr wrap="square" lIns="0" tIns="0" rIns="0" bIns="0" rtlCol="0" anchor="t">
            <a:noAutofit/>
          </a:bodyPr>
          <a:lstStyle/>
          <a:p>
            <a:pPr algn="ctr"/>
            <a:r>
              <a:rPr lang="en-US" sz="800" b="1" dirty="0" smtClean="0"/>
              <a:t>non-cached volume</a:t>
            </a:r>
            <a:endParaRPr lang="en-US" sz="1400" b="1" dirty="0"/>
          </a:p>
        </p:txBody>
      </p:sp>
      <p:pic>
        <p:nvPicPr>
          <p:cNvPr id="79" name="Picture 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865700" y="2906352"/>
            <a:ext cx="461358" cy="563883"/>
          </a:xfrm>
          <a:prstGeom prst="rect">
            <a:avLst/>
          </a:prstGeom>
        </p:spPr>
      </p:pic>
      <p:cxnSp>
        <p:nvCxnSpPr>
          <p:cNvPr id="83" name="Straight Connector 82"/>
          <p:cNvCxnSpPr/>
          <p:nvPr/>
        </p:nvCxnSpPr>
        <p:spPr>
          <a:xfrm>
            <a:off x="563696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18096" y="681263"/>
            <a:ext cx="544780" cy="653736"/>
          </a:xfrm>
          <a:prstGeom prst="rect">
            <a:avLst/>
          </a:prstGeom>
        </p:spPr>
      </p:pic>
      <p:sp>
        <p:nvSpPr>
          <p:cNvPr id="87" name="TextBox 86"/>
          <p:cNvSpPr txBox="1"/>
          <p:nvPr/>
        </p:nvSpPr>
        <p:spPr>
          <a:xfrm>
            <a:off x="1560141" y="2528140"/>
            <a:ext cx="640080" cy="274320"/>
          </a:xfrm>
          <a:prstGeom prst="rect">
            <a:avLst/>
          </a:prstGeom>
          <a:noFill/>
        </p:spPr>
        <p:txBody>
          <a:bodyPr wrap="square" lIns="0" tIns="0" rIns="0" bIns="0" rtlCol="0" anchor="t">
            <a:noAutofit/>
          </a:bodyPr>
          <a:lstStyle/>
          <a:p>
            <a:pPr algn="ctr"/>
            <a:r>
              <a:rPr lang="en-US" sz="800" b="1" dirty="0" smtClean="0"/>
              <a:t>archive</a:t>
            </a:r>
            <a:endParaRPr lang="en-US" sz="1400" b="1" dirty="0"/>
          </a:p>
        </p:txBody>
      </p:sp>
      <p:pic>
        <p:nvPicPr>
          <p:cNvPr id="88" name="Picture 8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87580" y="1867193"/>
            <a:ext cx="404959" cy="521774"/>
          </a:xfrm>
          <a:prstGeom prst="rect">
            <a:avLst/>
          </a:prstGeom>
        </p:spPr>
      </p:pic>
      <p:sp>
        <p:nvSpPr>
          <p:cNvPr id="89" name="TextBox 88"/>
          <p:cNvSpPr txBox="1"/>
          <p:nvPr/>
        </p:nvSpPr>
        <p:spPr>
          <a:xfrm>
            <a:off x="1560141" y="3577781"/>
            <a:ext cx="640080" cy="274320"/>
          </a:xfrm>
          <a:prstGeom prst="rect">
            <a:avLst/>
          </a:prstGeom>
          <a:noFill/>
        </p:spPr>
        <p:txBody>
          <a:bodyPr wrap="square" lIns="0" tIns="0" rIns="0" bIns="0" rtlCol="0" anchor="t">
            <a:noAutofit/>
          </a:bodyPr>
          <a:lstStyle/>
          <a:p>
            <a:pPr algn="ctr"/>
            <a:r>
              <a:rPr lang="en-US" sz="800" b="1" dirty="0" smtClean="0"/>
              <a:t>vault</a:t>
            </a:r>
            <a:endParaRPr lang="en-US" sz="1400" b="1" dirty="0"/>
          </a:p>
        </p:txBody>
      </p:sp>
      <p:pic>
        <p:nvPicPr>
          <p:cNvPr id="90" name="Picture 8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87580" y="2916428"/>
            <a:ext cx="398034" cy="555590"/>
          </a:xfrm>
          <a:prstGeom prst="rect">
            <a:avLst/>
          </a:prstGeom>
        </p:spPr>
      </p:pic>
      <p:cxnSp>
        <p:nvCxnSpPr>
          <p:cNvPr id="91" name="Straight Connector 90"/>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241743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4775534" y="2526939"/>
            <a:ext cx="640080" cy="274320"/>
          </a:xfrm>
          <a:prstGeom prst="rect">
            <a:avLst/>
          </a:prstGeom>
          <a:noFill/>
        </p:spPr>
        <p:txBody>
          <a:bodyPr wrap="square" lIns="0" tIns="0" rIns="0" bIns="0" rtlCol="0" anchor="t">
            <a:noAutofit/>
          </a:bodyPr>
          <a:lstStyle/>
          <a:p>
            <a:pPr algn="ctr"/>
            <a:r>
              <a:rPr lang="en-US" sz="800" b="1" dirty="0" smtClean="0"/>
              <a:t>cached volume</a:t>
            </a:r>
            <a:endParaRPr lang="en-US" sz="1400" b="1" dirty="0"/>
          </a:p>
        </p:txBody>
      </p:sp>
      <p:pic>
        <p:nvPicPr>
          <p:cNvPr id="73" name="Picture 7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72453" y="1846137"/>
            <a:ext cx="461358" cy="563883"/>
          </a:xfrm>
          <a:prstGeom prst="rect">
            <a:avLst/>
          </a:prstGeom>
        </p:spPr>
      </p:pic>
      <p:sp>
        <p:nvSpPr>
          <p:cNvPr id="284" name="TextBox 283"/>
          <p:cNvSpPr txBox="1"/>
          <p:nvPr/>
        </p:nvSpPr>
        <p:spPr>
          <a:xfrm>
            <a:off x="332066" y="1360220"/>
            <a:ext cx="980160" cy="155632"/>
          </a:xfrm>
          <a:prstGeom prst="rect">
            <a:avLst/>
          </a:prstGeom>
          <a:noFill/>
        </p:spPr>
        <p:txBody>
          <a:bodyPr wrap="square" lIns="0" tIns="0" rIns="0" bIns="0" rtlCol="0" anchor="t">
            <a:noAutofit/>
          </a:bodyPr>
          <a:lstStyle/>
          <a:p>
            <a:pPr algn="ctr"/>
            <a:r>
              <a:rPr lang="en-US" sz="1000" b="1" dirty="0"/>
              <a:t>Amazon </a:t>
            </a:r>
            <a:r>
              <a:rPr lang="en-US" sz="1000" b="1" dirty="0" smtClean="0"/>
              <a:t>EFS</a:t>
            </a:r>
            <a:endParaRPr lang="en-US" sz="1000" b="1" dirty="0"/>
          </a:p>
        </p:txBody>
      </p:sp>
      <p:cxnSp>
        <p:nvCxnSpPr>
          <p:cNvPr id="285" name="Straight Connector 284"/>
          <p:cNvCxnSpPr/>
          <p:nvPr/>
        </p:nvCxnSpPr>
        <p:spPr>
          <a:xfrm>
            <a:off x="32843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1" name="TextBox 290"/>
          <p:cNvSpPr txBox="1"/>
          <p:nvPr/>
        </p:nvSpPr>
        <p:spPr>
          <a:xfrm>
            <a:off x="1523247" y="1360220"/>
            <a:ext cx="731520" cy="155632"/>
          </a:xfrm>
          <a:prstGeom prst="rect">
            <a:avLst/>
          </a:prstGeom>
          <a:noFill/>
        </p:spPr>
        <p:txBody>
          <a:bodyPr wrap="square" lIns="0" tIns="0" rIns="0" bIns="0" rtlCol="0" anchor="t">
            <a:noAutofit/>
          </a:bodyPr>
          <a:lstStyle/>
          <a:p>
            <a:pPr algn="ctr"/>
            <a:r>
              <a:rPr lang="en-US" sz="1000" b="1" dirty="0" smtClean="0"/>
              <a:t>Amazon Glacier</a:t>
            </a:r>
            <a:endParaRPr lang="en-US" b="1" dirty="0"/>
          </a:p>
        </p:txBody>
      </p:sp>
      <p:cxnSp>
        <p:nvCxnSpPr>
          <p:cNvPr id="292" name="Straight Connector 291"/>
          <p:cNvCxnSpPr/>
          <p:nvPr/>
        </p:nvCxnSpPr>
        <p:spPr>
          <a:xfrm>
            <a:off x="140894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48" name="TextBox 347"/>
          <p:cNvSpPr txBox="1"/>
          <p:nvPr/>
        </p:nvSpPr>
        <p:spPr>
          <a:xfrm>
            <a:off x="2586020" y="1360220"/>
            <a:ext cx="731520"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S3</a:t>
            </a:r>
            <a:endParaRPr lang="en-US" b="1" dirty="0"/>
          </a:p>
        </p:txBody>
      </p:sp>
      <p:cxnSp>
        <p:nvCxnSpPr>
          <p:cNvPr id="349" name="Straight Connector 348"/>
          <p:cNvCxnSpPr/>
          <p:nvPr/>
        </p:nvCxnSpPr>
        <p:spPr>
          <a:xfrm>
            <a:off x="247172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51" name="TextBox 350"/>
          <p:cNvSpPr txBox="1"/>
          <p:nvPr/>
        </p:nvSpPr>
        <p:spPr>
          <a:xfrm>
            <a:off x="3502491" y="1360220"/>
            <a:ext cx="1005840" cy="155632"/>
          </a:xfrm>
          <a:prstGeom prst="rect">
            <a:avLst/>
          </a:prstGeom>
          <a:noFill/>
        </p:spPr>
        <p:txBody>
          <a:bodyPr wrap="square" lIns="0" tIns="0" rIns="0" bIns="0" rtlCol="0" anchor="t">
            <a:noAutofit/>
          </a:bodyPr>
          <a:lstStyle/>
          <a:p>
            <a:pPr algn="ctr"/>
            <a:r>
              <a:rPr lang="en-US" sz="1000" b="1" spc="-50" dirty="0" smtClean="0"/>
              <a:t>AWS Snowball</a:t>
            </a:r>
            <a:endParaRPr lang="en-US" b="1" spc="-50" dirty="0"/>
          </a:p>
        </p:txBody>
      </p:sp>
      <p:cxnSp>
        <p:nvCxnSpPr>
          <p:cNvPr id="352" name="Straight Connector 351"/>
          <p:cNvCxnSpPr/>
          <p:nvPr/>
        </p:nvCxnSpPr>
        <p:spPr>
          <a:xfrm>
            <a:off x="354201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1" name="TextBox 380"/>
          <p:cNvSpPr txBox="1"/>
          <p:nvPr/>
        </p:nvSpPr>
        <p:spPr>
          <a:xfrm>
            <a:off x="4605034" y="1360220"/>
            <a:ext cx="942488" cy="155632"/>
          </a:xfrm>
          <a:prstGeom prst="rect">
            <a:avLst/>
          </a:prstGeom>
          <a:noFill/>
        </p:spPr>
        <p:txBody>
          <a:bodyPr wrap="square" lIns="0" tIns="0" rIns="0" bIns="0" rtlCol="0" anchor="t">
            <a:noAutofit/>
          </a:bodyPr>
          <a:lstStyle/>
          <a:p>
            <a:pPr algn="ctr"/>
            <a:r>
              <a:rPr lang="en-US" sz="1000" b="1" dirty="0" smtClean="0"/>
              <a:t>AWS Storage Gateway</a:t>
            </a:r>
            <a:endParaRPr lang="en-US" b="1" dirty="0"/>
          </a:p>
        </p:txBody>
      </p:sp>
      <p:cxnSp>
        <p:nvCxnSpPr>
          <p:cNvPr id="382" name="Straight Connector 381"/>
          <p:cNvCxnSpPr/>
          <p:nvPr/>
        </p:nvCxnSpPr>
        <p:spPr>
          <a:xfrm>
            <a:off x="463449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56990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02106" y="2531572"/>
            <a:ext cx="640080" cy="274320"/>
          </a:xfrm>
          <a:prstGeom prst="rect">
            <a:avLst/>
          </a:prstGeom>
          <a:noFill/>
        </p:spPr>
        <p:txBody>
          <a:bodyPr wrap="square" lIns="0" tIns="0" rIns="0" bIns="0" rtlCol="0" anchor="t">
            <a:noAutofit/>
          </a:bodyPr>
          <a:lstStyle/>
          <a:p>
            <a:pPr algn="ctr"/>
            <a:r>
              <a:rPr lang="en-US" sz="800" b="1" dirty="0" smtClean="0"/>
              <a:t>EFS share</a:t>
            </a:r>
            <a:endParaRPr lang="en-US" sz="1400" b="1" dirty="0"/>
          </a:p>
        </p:txBody>
      </p:sp>
      <p:pic>
        <p:nvPicPr>
          <p:cNvPr id="62" name="Picture 6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70256" y="1906086"/>
            <a:ext cx="503781" cy="455028"/>
          </a:xfrm>
          <a:prstGeom prst="rect">
            <a:avLst/>
          </a:prstGeom>
        </p:spPr>
      </p:pic>
    </p:spTree>
    <p:extLst>
      <p:ext uri="{BB962C8B-B14F-4D97-AF65-F5344CB8AC3E}">
        <p14:creationId xmlns:p14="http://schemas.microsoft.com/office/powerpoint/2010/main" val="89593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193699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smtClean="0"/>
              <a:t>Database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8200" y="718387"/>
            <a:ext cx="521366" cy="60282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839" y="709817"/>
            <a:ext cx="543466" cy="601994"/>
          </a:xfrm>
          <a:prstGeom prst="rect">
            <a:avLst/>
          </a:prstGeom>
        </p:spPr>
      </p:pic>
      <p:cxnSp>
        <p:nvCxnSpPr>
          <p:cNvPr id="65" name="Straight Connector 64"/>
          <p:cNvCxnSpPr/>
          <p:nvPr/>
        </p:nvCxnSpPr>
        <p:spPr>
          <a:xfrm>
            <a:off x="313113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5747" y="690987"/>
            <a:ext cx="548639" cy="647575"/>
          </a:xfrm>
          <a:prstGeom prst="rect">
            <a:avLst/>
          </a:prstGeom>
        </p:spPr>
      </p:pic>
      <p:cxnSp>
        <p:nvCxnSpPr>
          <p:cNvPr id="26" name="Straight Connector 25"/>
          <p:cNvCxnSpPr/>
          <p:nvPr/>
        </p:nvCxnSpPr>
        <p:spPr>
          <a:xfrm>
            <a:off x="205034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1824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0068" y="712460"/>
            <a:ext cx="548640" cy="603504"/>
          </a:xfrm>
          <a:prstGeom prst="rect">
            <a:avLst/>
          </a:prstGeom>
        </p:spPr>
      </p:pic>
      <p:sp>
        <p:nvSpPr>
          <p:cNvPr id="69" name="TextBox 68"/>
          <p:cNvSpPr txBox="1"/>
          <p:nvPr/>
        </p:nvSpPr>
        <p:spPr>
          <a:xfrm>
            <a:off x="2259893" y="2534480"/>
            <a:ext cx="640080" cy="274320"/>
          </a:xfrm>
          <a:prstGeom prst="rect">
            <a:avLst/>
          </a:prstGeom>
          <a:noFill/>
        </p:spPr>
        <p:txBody>
          <a:bodyPr wrap="square" lIns="0" tIns="0" rIns="0" bIns="0" rtlCol="0" anchor="t">
            <a:noAutofit/>
          </a:bodyPr>
          <a:lstStyle/>
          <a:p>
            <a:pPr algn="ctr"/>
            <a:r>
              <a:rPr lang="en-US" sz="800" b="1" dirty="0" smtClean="0"/>
              <a:t>cache node</a:t>
            </a:r>
            <a:endParaRPr lang="en-US" sz="1400" b="1" dirty="0"/>
          </a:p>
        </p:txBody>
      </p:sp>
      <p:sp>
        <p:nvSpPr>
          <p:cNvPr id="123" name="TextBox 122"/>
          <p:cNvSpPr txBox="1"/>
          <p:nvPr/>
        </p:nvSpPr>
        <p:spPr>
          <a:xfrm>
            <a:off x="5607835" y="3588345"/>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instance</a:t>
            </a:r>
            <a:endParaRPr lang="en-US" sz="1400" b="1" dirty="0"/>
          </a:p>
        </p:txBody>
      </p:sp>
      <p:pic>
        <p:nvPicPr>
          <p:cNvPr id="83" name="Picture 8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5064" y="2883916"/>
            <a:ext cx="457319" cy="602829"/>
          </a:xfrm>
          <a:prstGeom prst="rect">
            <a:avLst/>
          </a:prstGeom>
        </p:spPr>
      </p:pic>
      <p:sp>
        <p:nvSpPr>
          <p:cNvPr id="38" name="TextBox 37"/>
          <p:cNvSpPr txBox="1"/>
          <p:nvPr/>
        </p:nvSpPr>
        <p:spPr>
          <a:xfrm>
            <a:off x="4825880" y="2534480"/>
            <a:ext cx="640080" cy="274320"/>
          </a:xfrm>
          <a:prstGeom prst="rect">
            <a:avLst/>
          </a:prstGeom>
          <a:noFill/>
        </p:spPr>
        <p:txBody>
          <a:bodyPr wrap="square" lIns="0" tIns="0" rIns="0" bIns="0" rtlCol="0" anchor="t">
            <a:noAutofit/>
          </a:bodyPr>
          <a:lstStyle/>
          <a:p>
            <a:pPr algn="ctr"/>
            <a:r>
              <a:rPr lang="en-US" sz="800" b="1" dirty="0"/>
              <a:t>MySQL DB </a:t>
            </a:r>
            <a:r>
              <a:rPr lang="en-US" sz="800" b="1" dirty="0" smtClean="0"/>
              <a:t>instance</a:t>
            </a:r>
            <a:endParaRPr lang="en-US" sz="1400" b="1" dirty="0"/>
          </a:p>
        </p:txBody>
      </p:sp>
      <p:pic>
        <p:nvPicPr>
          <p:cNvPr id="86" name="Picture 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3408" y="1856116"/>
            <a:ext cx="512376" cy="550330"/>
          </a:xfrm>
          <a:prstGeom prst="rect">
            <a:avLst/>
          </a:prstGeom>
        </p:spPr>
      </p:pic>
      <p:sp>
        <p:nvSpPr>
          <p:cNvPr id="45" name="TextBox 44"/>
          <p:cNvSpPr txBox="1"/>
          <p:nvPr/>
        </p:nvSpPr>
        <p:spPr>
          <a:xfrm>
            <a:off x="5609490" y="4661111"/>
            <a:ext cx="640080" cy="274320"/>
          </a:xfrm>
          <a:prstGeom prst="rect">
            <a:avLst/>
          </a:prstGeom>
          <a:noFill/>
        </p:spPr>
        <p:txBody>
          <a:bodyPr wrap="square" lIns="0" tIns="0" rIns="0" bIns="0" rtlCol="0" anchor="t">
            <a:noAutofit/>
          </a:bodyPr>
          <a:lstStyle/>
          <a:p>
            <a:pPr algn="ctr"/>
            <a:r>
              <a:rPr lang="en-US" sz="800" b="1" dirty="0" smtClean="0"/>
              <a:t>SQL slave</a:t>
            </a:r>
            <a:endParaRPr lang="en-US" sz="1400" b="1" dirty="0"/>
          </a:p>
        </p:txBody>
      </p:sp>
      <p:pic>
        <p:nvPicPr>
          <p:cNvPr id="89" name="Picture 8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63041" y="3990727"/>
            <a:ext cx="521366" cy="550330"/>
          </a:xfrm>
          <a:prstGeom prst="rect">
            <a:avLst/>
          </a:prstGeom>
        </p:spPr>
      </p:pic>
      <p:sp>
        <p:nvSpPr>
          <p:cNvPr id="126" name="TextBox 125"/>
          <p:cNvSpPr txBox="1"/>
          <p:nvPr/>
        </p:nvSpPr>
        <p:spPr>
          <a:xfrm>
            <a:off x="4818371" y="3588345"/>
            <a:ext cx="640080" cy="274320"/>
          </a:xfrm>
          <a:prstGeom prst="rect">
            <a:avLst/>
          </a:prstGeom>
          <a:noFill/>
        </p:spPr>
        <p:txBody>
          <a:bodyPr wrap="square" lIns="0" tIns="0" rIns="0" bIns="0" rtlCol="0" anchor="t">
            <a:noAutofit/>
          </a:bodyPr>
          <a:lstStyle/>
          <a:p>
            <a:pPr algn="ctr"/>
            <a:r>
              <a:rPr lang="en-US" sz="800" b="1" dirty="0" smtClean="0"/>
              <a:t>Postgre SQL instance</a:t>
            </a:r>
            <a:endParaRPr lang="en-US" sz="1400" b="1" dirty="0"/>
          </a:p>
        </p:txBody>
      </p:sp>
      <p:pic>
        <p:nvPicPr>
          <p:cNvPr id="129" name="Picture 1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89103" y="2915911"/>
            <a:ext cx="512055" cy="531020"/>
          </a:xfrm>
          <a:prstGeom prst="rect">
            <a:avLst/>
          </a:prstGeom>
        </p:spPr>
      </p:pic>
      <p:sp>
        <p:nvSpPr>
          <p:cNvPr id="132" name="TextBox 131"/>
          <p:cNvSpPr txBox="1"/>
          <p:nvPr/>
        </p:nvSpPr>
        <p:spPr>
          <a:xfrm>
            <a:off x="3258113" y="3588345"/>
            <a:ext cx="640080" cy="274320"/>
          </a:xfrm>
          <a:prstGeom prst="rect">
            <a:avLst/>
          </a:prstGeom>
          <a:noFill/>
        </p:spPr>
        <p:txBody>
          <a:bodyPr wrap="square" lIns="0" tIns="0" rIns="0" bIns="0" rtlCol="0" anchor="t">
            <a:noAutofit/>
          </a:bodyPr>
          <a:lstStyle/>
          <a:p>
            <a:pPr algn="ctr"/>
            <a:r>
              <a:rPr lang="en-US" sz="800" b="1" dirty="0" smtClean="0"/>
              <a:t>Oracle DB instance alternate</a:t>
            </a:r>
            <a:endParaRPr lang="en-US" sz="1400" b="1" dirty="0"/>
          </a:p>
        </p:txBody>
      </p:sp>
      <p:pic>
        <p:nvPicPr>
          <p:cNvPr id="133" name="Picture 1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29501" y="2910504"/>
            <a:ext cx="512055" cy="531020"/>
          </a:xfrm>
          <a:prstGeom prst="rect">
            <a:avLst/>
          </a:prstGeom>
        </p:spPr>
      </p:pic>
      <p:pic>
        <p:nvPicPr>
          <p:cNvPr id="140" name="Picture 1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23247" y="1859873"/>
            <a:ext cx="511724" cy="530676"/>
          </a:xfrm>
          <a:prstGeom prst="rect">
            <a:avLst/>
          </a:prstGeom>
        </p:spPr>
      </p:pic>
      <p:sp>
        <p:nvSpPr>
          <p:cNvPr id="125" name="TextBox 124"/>
          <p:cNvSpPr txBox="1"/>
          <p:nvPr/>
        </p:nvSpPr>
        <p:spPr>
          <a:xfrm>
            <a:off x="3216194" y="4661111"/>
            <a:ext cx="746446" cy="274320"/>
          </a:xfrm>
          <a:prstGeom prst="rect">
            <a:avLst/>
          </a:prstGeom>
          <a:noFill/>
        </p:spPr>
        <p:txBody>
          <a:bodyPr wrap="square" lIns="0" tIns="0" rIns="0" bIns="0" rtlCol="0" anchor="t">
            <a:noAutofit/>
          </a:bodyPr>
          <a:lstStyle/>
          <a:p>
            <a:pPr algn="ctr"/>
            <a:r>
              <a:rPr lang="en-US" sz="800" b="1" spc="-50" dirty="0"/>
              <a:t>RDS DB </a:t>
            </a:r>
            <a:r>
              <a:rPr lang="en-US" sz="800" b="1" spc="-50" dirty="0" smtClean="0"/>
              <a:t/>
            </a:r>
            <a:br>
              <a:rPr lang="en-US" sz="800" b="1" spc="-50" dirty="0" smtClean="0"/>
            </a:br>
            <a:r>
              <a:rPr lang="en-US" sz="800" b="1" spc="-50" dirty="0" smtClean="0"/>
              <a:t>instance standby (multi-AZ</a:t>
            </a:r>
            <a:r>
              <a:rPr lang="en-US" sz="800" b="1" spc="-50" dirty="0"/>
              <a:t>)</a:t>
            </a:r>
            <a:endParaRPr lang="en-US" sz="1400" b="1" spc="-50" dirty="0"/>
          </a:p>
        </p:txBody>
      </p:sp>
      <p:pic>
        <p:nvPicPr>
          <p:cNvPr id="84" name="Picture 8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54685" y="3974362"/>
            <a:ext cx="457319" cy="602829"/>
          </a:xfrm>
          <a:prstGeom prst="rect">
            <a:avLst/>
          </a:prstGeom>
        </p:spPr>
      </p:pic>
      <p:sp>
        <p:nvSpPr>
          <p:cNvPr id="40" name="TextBox 39"/>
          <p:cNvSpPr txBox="1"/>
          <p:nvPr/>
        </p:nvSpPr>
        <p:spPr>
          <a:xfrm>
            <a:off x="6395872" y="2534480"/>
            <a:ext cx="640080" cy="274320"/>
          </a:xfrm>
          <a:prstGeom prst="rect">
            <a:avLst/>
          </a:prstGeom>
          <a:noFill/>
        </p:spPr>
        <p:txBody>
          <a:bodyPr wrap="square" lIns="0" tIns="0" rIns="0" bIns="0" rtlCol="0" anchor="t">
            <a:noAutofit/>
          </a:bodyPr>
          <a:lstStyle/>
          <a:p>
            <a:pPr algn="ctr"/>
            <a:r>
              <a:rPr lang="en-US" sz="800" b="1" dirty="0" smtClean="0"/>
              <a:t>Oracle DB instance</a:t>
            </a:r>
            <a:endParaRPr lang="en-US" sz="1400" b="1" dirty="0"/>
          </a:p>
        </p:txBody>
      </p:sp>
      <p:pic>
        <p:nvPicPr>
          <p:cNvPr id="87" name="Picture 8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61302" y="1856116"/>
            <a:ext cx="512377" cy="550330"/>
          </a:xfrm>
          <a:prstGeom prst="rect">
            <a:avLst/>
          </a:prstGeom>
        </p:spPr>
      </p:pic>
      <p:sp>
        <p:nvSpPr>
          <p:cNvPr id="49" name="TextBox 48"/>
          <p:cNvSpPr txBox="1"/>
          <p:nvPr/>
        </p:nvSpPr>
        <p:spPr>
          <a:xfrm>
            <a:off x="4037680" y="3588345"/>
            <a:ext cx="640080" cy="274320"/>
          </a:xfrm>
          <a:prstGeom prst="rect">
            <a:avLst/>
          </a:prstGeom>
          <a:noFill/>
        </p:spPr>
        <p:txBody>
          <a:bodyPr wrap="square" lIns="0" tIns="0" rIns="0" bIns="0" rtlCol="0" anchor="t">
            <a:noAutofit/>
          </a:bodyPr>
          <a:lstStyle/>
          <a:p>
            <a:pPr algn="ctr"/>
            <a:r>
              <a:rPr lang="en-US" sz="800" b="1" dirty="0" smtClean="0"/>
              <a:t>PIOP</a:t>
            </a:r>
            <a:endParaRPr lang="en-US" sz="1400" b="1" dirty="0"/>
          </a:p>
        </p:txBody>
      </p:sp>
      <p:pic>
        <p:nvPicPr>
          <p:cNvPr id="90" name="Picture 8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98223" y="2914626"/>
            <a:ext cx="512055" cy="531020"/>
          </a:xfrm>
          <a:prstGeom prst="rect">
            <a:avLst/>
          </a:prstGeom>
        </p:spPr>
      </p:pic>
      <p:sp>
        <p:nvSpPr>
          <p:cNvPr id="127" name="TextBox 126"/>
          <p:cNvSpPr txBox="1"/>
          <p:nvPr/>
        </p:nvSpPr>
        <p:spPr>
          <a:xfrm>
            <a:off x="5560369" y="2534480"/>
            <a:ext cx="748530" cy="274320"/>
          </a:xfrm>
          <a:prstGeom prst="rect">
            <a:avLst/>
          </a:prstGeom>
          <a:noFill/>
        </p:spPr>
        <p:txBody>
          <a:bodyPr wrap="square" lIns="0" tIns="0" rIns="0" bIns="0" rtlCol="0" anchor="t">
            <a:noAutofit/>
          </a:bodyPr>
          <a:lstStyle/>
          <a:p>
            <a:pPr algn="ctr"/>
            <a:r>
              <a:rPr lang="en-US" sz="800" b="1" spc="-60" dirty="0" smtClean="0"/>
              <a:t>MySQL </a:t>
            </a:r>
            <a:br>
              <a:rPr lang="en-US" sz="800" b="1" spc="-60" dirty="0" smtClean="0"/>
            </a:br>
            <a:r>
              <a:rPr lang="en-US" sz="800" b="1" spc="-60" dirty="0" smtClean="0"/>
              <a:t>instance alternate</a:t>
            </a:r>
            <a:endParaRPr lang="en-US" sz="1400" b="1" spc="-60" dirty="0"/>
          </a:p>
        </p:txBody>
      </p:sp>
      <p:pic>
        <p:nvPicPr>
          <p:cNvPr id="130" name="Picture 1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677516" y="1856116"/>
            <a:ext cx="512055" cy="531020"/>
          </a:xfrm>
          <a:prstGeom prst="rect">
            <a:avLst/>
          </a:prstGeom>
        </p:spPr>
      </p:pic>
      <p:sp>
        <p:nvSpPr>
          <p:cNvPr id="78" name="TextBox 77"/>
          <p:cNvSpPr txBox="1"/>
          <p:nvPr/>
        </p:nvSpPr>
        <p:spPr>
          <a:xfrm>
            <a:off x="7338172" y="2534480"/>
            <a:ext cx="744530" cy="274320"/>
          </a:xfrm>
          <a:prstGeom prst="rect">
            <a:avLst/>
          </a:prstGeom>
          <a:noFill/>
        </p:spPr>
        <p:txBody>
          <a:bodyPr wrap="square" lIns="0" tIns="0" rIns="0" bIns="0" rtlCol="0" anchor="t">
            <a:noAutofit/>
          </a:bodyPr>
          <a:lstStyle/>
          <a:p>
            <a:pPr algn="ctr"/>
            <a:r>
              <a:rPr lang="en-US" sz="800" b="1" dirty="0" smtClean="0"/>
              <a:t>dense compute node</a:t>
            </a:r>
            <a:endParaRPr lang="en-US" sz="1400" b="1" dirty="0"/>
          </a:p>
        </p:txBody>
      </p:sp>
      <p:pic>
        <p:nvPicPr>
          <p:cNvPr id="144" name="Picture 14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85706" y="1856116"/>
            <a:ext cx="449462" cy="512387"/>
          </a:xfrm>
          <a:prstGeom prst="rect">
            <a:avLst/>
          </a:prstGeom>
        </p:spPr>
      </p:pic>
      <p:sp>
        <p:nvSpPr>
          <p:cNvPr id="42" name="TextBox 41"/>
          <p:cNvSpPr txBox="1"/>
          <p:nvPr/>
        </p:nvSpPr>
        <p:spPr>
          <a:xfrm>
            <a:off x="4046472" y="4661111"/>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
            </a:r>
            <a:br>
              <a:rPr lang="en-US" sz="800" b="1" dirty="0" smtClean="0"/>
            </a:br>
            <a:r>
              <a:rPr lang="en-US" sz="800" b="1" dirty="0" smtClean="0"/>
              <a:t>instance read replica</a:t>
            </a:r>
            <a:endParaRPr lang="en-US" sz="1400" b="1" dirty="0"/>
          </a:p>
        </p:txBody>
      </p:sp>
      <p:pic>
        <p:nvPicPr>
          <p:cNvPr id="85" name="Picture 8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147979" y="3970765"/>
            <a:ext cx="457319" cy="602829"/>
          </a:xfrm>
          <a:prstGeom prst="rect">
            <a:avLst/>
          </a:prstGeom>
        </p:spPr>
      </p:pic>
      <p:sp>
        <p:nvSpPr>
          <p:cNvPr id="41" name="TextBox 40"/>
          <p:cNvSpPr txBox="1"/>
          <p:nvPr/>
        </p:nvSpPr>
        <p:spPr>
          <a:xfrm>
            <a:off x="3253958" y="2534480"/>
            <a:ext cx="640080" cy="274320"/>
          </a:xfrm>
          <a:prstGeom prst="rect">
            <a:avLst/>
          </a:prstGeom>
          <a:noFill/>
        </p:spPr>
        <p:txBody>
          <a:bodyPr wrap="square" lIns="0" tIns="0" rIns="0" bIns="0" rtlCol="0" anchor="t">
            <a:noAutofit/>
          </a:bodyPr>
          <a:lstStyle/>
          <a:p>
            <a:pPr algn="ctr"/>
            <a:r>
              <a:rPr lang="en-US" sz="800" b="1" dirty="0" smtClean="0"/>
              <a:t>MS SQL instance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25512" y="1856116"/>
            <a:ext cx="512377" cy="550330"/>
          </a:xfrm>
          <a:prstGeom prst="rect">
            <a:avLst/>
          </a:prstGeom>
        </p:spPr>
      </p:pic>
      <p:sp>
        <p:nvSpPr>
          <p:cNvPr id="50" name="TextBox 49"/>
          <p:cNvSpPr txBox="1"/>
          <p:nvPr/>
        </p:nvSpPr>
        <p:spPr>
          <a:xfrm>
            <a:off x="4825880" y="4661111"/>
            <a:ext cx="640080" cy="274320"/>
          </a:xfrm>
          <a:prstGeom prst="rect">
            <a:avLst/>
          </a:prstGeom>
          <a:noFill/>
        </p:spPr>
        <p:txBody>
          <a:bodyPr wrap="square" lIns="0" tIns="0" rIns="0" bIns="0" rtlCol="0" anchor="t">
            <a:noAutofit/>
          </a:bodyPr>
          <a:lstStyle/>
          <a:p>
            <a:pPr algn="ctr"/>
            <a:r>
              <a:rPr lang="en-US" sz="800" b="1" dirty="0" smtClean="0"/>
              <a:t>SQL master</a:t>
            </a:r>
            <a:endParaRPr lang="en-US" sz="1400" b="1" dirty="0"/>
          </a:p>
        </p:txBody>
      </p:sp>
      <p:pic>
        <p:nvPicPr>
          <p:cNvPr id="91" name="Picture 9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84896" y="3990727"/>
            <a:ext cx="521366" cy="550330"/>
          </a:xfrm>
          <a:prstGeom prst="rect">
            <a:avLst/>
          </a:prstGeom>
        </p:spPr>
      </p:pic>
      <p:sp>
        <p:nvSpPr>
          <p:cNvPr id="128" name="TextBox 127"/>
          <p:cNvSpPr txBox="1"/>
          <p:nvPr/>
        </p:nvSpPr>
        <p:spPr>
          <a:xfrm>
            <a:off x="4001976" y="2534480"/>
            <a:ext cx="736214" cy="274320"/>
          </a:xfrm>
          <a:prstGeom prst="rect">
            <a:avLst/>
          </a:prstGeom>
          <a:noFill/>
        </p:spPr>
        <p:txBody>
          <a:bodyPr wrap="square" lIns="0" tIns="0" rIns="0" bIns="0" rtlCol="0" anchor="t">
            <a:noAutofit/>
          </a:bodyPr>
          <a:lstStyle/>
          <a:p>
            <a:pPr algn="ctr"/>
            <a:r>
              <a:rPr lang="en-US" sz="800" b="1" spc="-60" dirty="0" smtClean="0"/>
              <a:t>MS SQL </a:t>
            </a:r>
            <a:br>
              <a:rPr lang="en-US" sz="800" b="1" spc="-60" dirty="0" smtClean="0"/>
            </a:br>
            <a:r>
              <a:rPr lang="en-US" sz="800" b="1" spc="-60" dirty="0" smtClean="0"/>
              <a:t>instance alternate</a:t>
            </a:r>
            <a:endParaRPr lang="en-US" sz="1400" b="1" spc="-60" dirty="0"/>
          </a:p>
        </p:txBody>
      </p:sp>
      <p:pic>
        <p:nvPicPr>
          <p:cNvPr id="131" name="Picture 13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109621" y="1856116"/>
            <a:ext cx="512055" cy="531020"/>
          </a:xfrm>
          <a:prstGeom prst="rect">
            <a:avLst/>
          </a:prstGeom>
        </p:spPr>
      </p:pic>
      <p:sp>
        <p:nvSpPr>
          <p:cNvPr id="55" name="TextBox 54"/>
          <p:cNvSpPr txBox="1"/>
          <p:nvPr/>
        </p:nvSpPr>
        <p:spPr>
          <a:xfrm>
            <a:off x="1277377" y="3588345"/>
            <a:ext cx="640080" cy="274320"/>
          </a:xfrm>
          <a:prstGeom prst="rect">
            <a:avLst/>
          </a:prstGeom>
          <a:noFill/>
        </p:spPr>
        <p:txBody>
          <a:bodyPr wrap="square" lIns="0" tIns="0" rIns="0" bIns="0" rtlCol="0" anchor="t">
            <a:noAutofit/>
          </a:bodyPr>
          <a:lstStyle/>
          <a:p>
            <a:pPr algn="ctr"/>
            <a:r>
              <a:rPr lang="en-US" sz="800" b="1" dirty="0"/>
              <a:t>i</a:t>
            </a:r>
            <a:r>
              <a:rPr lang="en-US" sz="800" b="1" dirty="0" smtClean="0"/>
              <a:t>tem</a:t>
            </a:r>
            <a:endParaRPr lang="en-US" sz="1400" b="1" dirty="0"/>
          </a:p>
        </p:txBody>
      </p:sp>
      <p:pic>
        <p:nvPicPr>
          <p:cNvPr id="135" name="Picture 13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348104" y="2924648"/>
            <a:ext cx="486609" cy="521366"/>
          </a:xfrm>
          <a:prstGeom prst="rect">
            <a:avLst/>
          </a:prstGeom>
        </p:spPr>
      </p:pic>
      <p:sp>
        <p:nvSpPr>
          <p:cNvPr id="56" name="TextBox 55"/>
          <p:cNvSpPr txBox="1"/>
          <p:nvPr/>
        </p:nvSpPr>
        <p:spPr>
          <a:xfrm>
            <a:off x="487923" y="4661111"/>
            <a:ext cx="640080" cy="274320"/>
          </a:xfrm>
          <a:prstGeom prst="rect">
            <a:avLst/>
          </a:prstGeom>
          <a:noFill/>
        </p:spPr>
        <p:txBody>
          <a:bodyPr wrap="square" lIns="0" tIns="0" rIns="0" bIns="0" rtlCol="0" anchor="t">
            <a:noAutofit/>
          </a:bodyPr>
          <a:lstStyle/>
          <a:p>
            <a:pPr algn="ctr"/>
            <a:r>
              <a:rPr lang="en-US" sz="800" b="1" dirty="0" smtClean="0"/>
              <a:t>items</a:t>
            </a:r>
            <a:endParaRPr lang="en-US" sz="1400" b="1" dirty="0"/>
          </a:p>
        </p:txBody>
      </p:sp>
      <p:pic>
        <p:nvPicPr>
          <p:cNvPr id="136" name="Picture 13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56966" y="3991336"/>
            <a:ext cx="503071" cy="529549"/>
          </a:xfrm>
          <a:prstGeom prst="rect">
            <a:avLst/>
          </a:prstGeom>
        </p:spPr>
      </p:pic>
      <p:sp>
        <p:nvSpPr>
          <p:cNvPr id="73" name="TextBox 72"/>
          <p:cNvSpPr txBox="1"/>
          <p:nvPr/>
        </p:nvSpPr>
        <p:spPr>
          <a:xfrm>
            <a:off x="2259893" y="3588345"/>
            <a:ext cx="640080" cy="274320"/>
          </a:xfrm>
          <a:prstGeom prst="rect">
            <a:avLst/>
          </a:prstGeom>
          <a:noFill/>
        </p:spPr>
        <p:txBody>
          <a:bodyPr wrap="square" lIns="0" tIns="0" rIns="0" bIns="0" rtlCol="0" anchor="t">
            <a:noAutofit/>
          </a:bodyPr>
          <a:lstStyle/>
          <a:p>
            <a:pPr algn="ctr"/>
            <a:r>
              <a:rPr lang="en-US" sz="800" b="1" dirty="0" err="1" smtClean="0"/>
              <a:t>Memcached</a:t>
            </a:r>
            <a:endParaRPr lang="en-US" sz="1400" b="1" dirty="0"/>
          </a:p>
        </p:txBody>
      </p:sp>
      <p:pic>
        <p:nvPicPr>
          <p:cNvPr id="142" name="Picture 14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336491" y="2929137"/>
            <a:ext cx="494088" cy="512387"/>
          </a:xfrm>
          <a:prstGeom prst="rect">
            <a:avLst/>
          </a:prstGeom>
        </p:spPr>
      </p:pic>
      <p:sp>
        <p:nvSpPr>
          <p:cNvPr id="79" name="TextBox 78"/>
          <p:cNvSpPr txBox="1"/>
          <p:nvPr/>
        </p:nvSpPr>
        <p:spPr>
          <a:xfrm>
            <a:off x="7390397" y="3588345"/>
            <a:ext cx="640080" cy="274320"/>
          </a:xfrm>
          <a:prstGeom prst="rect">
            <a:avLst/>
          </a:prstGeom>
          <a:noFill/>
        </p:spPr>
        <p:txBody>
          <a:bodyPr wrap="square" lIns="0" tIns="0" rIns="0" bIns="0" rtlCol="0" anchor="t">
            <a:noAutofit/>
          </a:bodyPr>
          <a:lstStyle/>
          <a:p>
            <a:pPr algn="ctr"/>
            <a:r>
              <a:rPr lang="en-US" sz="800" b="1" dirty="0" smtClean="0"/>
              <a:t>dense storage node</a:t>
            </a:r>
            <a:endParaRPr lang="en-US" sz="1400" b="1" dirty="0"/>
          </a:p>
        </p:txBody>
      </p:sp>
      <p:pic>
        <p:nvPicPr>
          <p:cNvPr id="145" name="Picture 14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485706" y="2925544"/>
            <a:ext cx="449462" cy="512387"/>
          </a:xfrm>
          <a:prstGeom prst="rect">
            <a:avLst/>
          </a:prstGeom>
        </p:spPr>
      </p:pic>
      <p:sp>
        <p:nvSpPr>
          <p:cNvPr id="77" name="TextBox 76"/>
          <p:cNvSpPr txBox="1"/>
          <p:nvPr/>
        </p:nvSpPr>
        <p:spPr>
          <a:xfrm>
            <a:off x="2259893" y="4661111"/>
            <a:ext cx="640080" cy="274320"/>
          </a:xfrm>
          <a:prstGeom prst="rect">
            <a:avLst/>
          </a:prstGeom>
          <a:noFill/>
        </p:spPr>
        <p:txBody>
          <a:bodyPr wrap="square" lIns="0" tIns="0" rIns="0" bIns="0" rtlCol="0" anchor="t">
            <a:noAutofit/>
          </a:bodyPr>
          <a:lstStyle/>
          <a:p>
            <a:pPr algn="ctr"/>
            <a:r>
              <a:rPr lang="en-US" sz="800" b="1" dirty="0" err="1" smtClean="0"/>
              <a:t>Redis</a:t>
            </a:r>
            <a:endParaRPr lang="en-US" sz="1400" b="1" dirty="0"/>
          </a:p>
        </p:txBody>
      </p:sp>
      <p:pic>
        <p:nvPicPr>
          <p:cNvPr id="80" name="Picture 7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340750" y="3997531"/>
            <a:ext cx="494088" cy="512387"/>
          </a:xfrm>
          <a:prstGeom prst="rect">
            <a:avLst/>
          </a:prstGeom>
        </p:spPr>
      </p:pic>
      <p:sp>
        <p:nvSpPr>
          <p:cNvPr id="94" name="TextBox 93"/>
          <p:cNvSpPr txBox="1"/>
          <p:nvPr/>
        </p:nvSpPr>
        <p:spPr>
          <a:xfrm>
            <a:off x="491934" y="2534480"/>
            <a:ext cx="640080" cy="274320"/>
          </a:xfrm>
          <a:prstGeom prst="rect">
            <a:avLst/>
          </a:prstGeom>
          <a:noFill/>
        </p:spPr>
        <p:txBody>
          <a:bodyPr wrap="square" lIns="0" tIns="0" rIns="0" bIns="0" rtlCol="0" anchor="t">
            <a:noAutofit/>
          </a:bodyPr>
          <a:lstStyle/>
          <a:p>
            <a:pPr algn="ctr"/>
            <a:r>
              <a:rPr lang="en-US" sz="800" b="1" dirty="0" smtClean="0"/>
              <a:t>attribute</a:t>
            </a:r>
            <a:endParaRPr lang="en-US" sz="1400" b="1" dirty="0"/>
          </a:p>
        </p:txBody>
      </p:sp>
      <p:pic>
        <p:nvPicPr>
          <p:cNvPr id="95" name="Picture 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74732" y="1879770"/>
            <a:ext cx="495298" cy="530676"/>
          </a:xfrm>
          <a:prstGeom prst="rect">
            <a:avLst/>
          </a:prstGeom>
        </p:spPr>
      </p:pic>
      <p:sp>
        <p:nvSpPr>
          <p:cNvPr id="92" name="TextBox 91"/>
          <p:cNvSpPr txBox="1"/>
          <p:nvPr/>
        </p:nvSpPr>
        <p:spPr>
          <a:xfrm>
            <a:off x="1278146" y="2534480"/>
            <a:ext cx="640080" cy="274320"/>
          </a:xfrm>
          <a:prstGeom prst="rect">
            <a:avLst/>
          </a:prstGeom>
          <a:noFill/>
        </p:spPr>
        <p:txBody>
          <a:bodyPr wrap="square" lIns="0" tIns="0" rIns="0" bIns="0" rtlCol="0" anchor="t">
            <a:noAutofit/>
          </a:bodyPr>
          <a:lstStyle/>
          <a:p>
            <a:pPr algn="ctr"/>
            <a:r>
              <a:rPr lang="en-US" sz="800" b="1" dirty="0" smtClean="0"/>
              <a:t>attributes</a:t>
            </a:r>
            <a:endParaRPr lang="en-US" sz="1400" b="1" dirty="0"/>
          </a:p>
        </p:txBody>
      </p:sp>
      <p:pic>
        <p:nvPicPr>
          <p:cNvPr id="97" name="Picture 96"/>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342244" y="1879770"/>
            <a:ext cx="503071" cy="529549"/>
          </a:xfrm>
          <a:prstGeom prst="rect">
            <a:avLst/>
          </a:prstGeom>
        </p:spPr>
      </p:pic>
      <p:sp>
        <p:nvSpPr>
          <p:cNvPr id="93" name="TextBox 92"/>
          <p:cNvSpPr txBox="1"/>
          <p:nvPr/>
        </p:nvSpPr>
        <p:spPr>
          <a:xfrm>
            <a:off x="436151" y="3588345"/>
            <a:ext cx="749876" cy="274320"/>
          </a:xfrm>
          <a:prstGeom prst="rect">
            <a:avLst/>
          </a:prstGeom>
          <a:noFill/>
        </p:spPr>
        <p:txBody>
          <a:bodyPr wrap="square" lIns="0" tIns="0" rIns="0" bIns="0" rtlCol="0" anchor="t">
            <a:noAutofit/>
          </a:bodyPr>
          <a:lstStyle/>
          <a:p>
            <a:pPr algn="ctr"/>
            <a:r>
              <a:rPr lang="en-US" sz="800" b="1" spc="-50" dirty="0" smtClean="0"/>
              <a:t>global secondary index</a:t>
            </a:r>
            <a:endParaRPr lang="en-US" sz="1400" b="1" spc="-50" dirty="0"/>
          </a:p>
        </p:txBody>
      </p:sp>
      <p:pic>
        <p:nvPicPr>
          <p:cNvPr id="98" name="Picture 97"/>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68271" y="2937920"/>
            <a:ext cx="503071" cy="494824"/>
          </a:xfrm>
          <a:prstGeom prst="rect">
            <a:avLst/>
          </a:prstGeom>
        </p:spPr>
      </p:pic>
      <p:sp>
        <p:nvSpPr>
          <p:cNvPr id="100" name="TextBox 99"/>
          <p:cNvSpPr txBox="1"/>
          <p:nvPr/>
        </p:nvSpPr>
        <p:spPr>
          <a:xfrm>
            <a:off x="1276354" y="4661111"/>
            <a:ext cx="640080" cy="274320"/>
          </a:xfrm>
          <a:prstGeom prst="rect">
            <a:avLst/>
          </a:prstGeom>
          <a:noFill/>
        </p:spPr>
        <p:txBody>
          <a:bodyPr wrap="square" lIns="0" tIns="0" rIns="0" bIns="0" rtlCol="0" anchor="t">
            <a:noAutofit/>
          </a:bodyPr>
          <a:lstStyle/>
          <a:p>
            <a:pPr algn="ctr"/>
            <a:r>
              <a:rPr lang="en-US" sz="800" b="1" dirty="0" smtClean="0"/>
              <a:t>table</a:t>
            </a:r>
            <a:endParaRPr lang="en-US" sz="1400" b="1" dirty="0"/>
          </a:p>
        </p:txBody>
      </p:sp>
      <p:pic>
        <p:nvPicPr>
          <p:cNvPr id="101" name="Picture 100"/>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353846" y="4016449"/>
            <a:ext cx="487309" cy="479320"/>
          </a:xfrm>
          <a:prstGeom prst="rect">
            <a:avLst/>
          </a:prstGeom>
        </p:spPr>
      </p:pic>
      <p:sp>
        <p:nvSpPr>
          <p:cNvPr id="255" name="TextBox 254"/>
          <p:cNvSpPr txBox="1"/>
          <p:nvPr/>
        </p:nvSpPr>
        <p:spPr>
          <a:xfrm>
            <a:off x="36519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cxnSp>
        <p:nvCxnSpPr>
          <p:cNvPr id="256" name="Straight Connector 255"/>
          <p:cNvCxnSpPr/>
          <p:nvPr/>
        </p:nvCxnSpPr>
        <p:spPr>
          <a:xfrm>
            <a:off x="40801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6" name="TextBox 365"/>
          <p:cNvSpPr txBox="1"/>
          <p:nvPr/>
        </p:nvSpPr>
        <p:spPr>
          <a:xfrm>
            <a:off x="2088014"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smtClean="0"/>
              <a:t>ElastiCache</a:t>
            </a:r>
            <a:endParaRPr lang="en-US" sz="1000" b="1" dirty="0"/>
          </a:p>
        </p:txBody>
      </p:sp>
      <p:cxnSp>
        <p:nvCxnSpPr>
          <p:cNvPr id="367" name="Straight Connector 366"/>
          <p:cNvCxnSpPr/>
          <p:nvPr/>
        </p:nvCxnSpPr>
        <p:spPr>
          <a:xfrm>
            <a:off x="211319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19778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14150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RDS</a:t>
            </a:r>
            <a:endParaRPr lang="en-US" b="1" dirty="0"/>
          </a:p>
        </p:txBody>
      </p:sp>
      <p:sp>
        <p:nvSpPr>
          <p:cNvPr id="400" name="TextBox 399"/>
          <p:cNvSpPr txBox="1"/>
          <p:nvPr/>
        </p:nvSpPr>
        <p:spPr>
          <a:xfrm>
            <a:off x="722712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smtClean="0"/>
              <a:t>Redshift</a:t>
            </a:r>
            <a:endParaRPr lang="en-US" sz="1000" b="1" dirty="0"/>
          </a:p>
        </p:txBody>
      </p:sp>
      <p:cxnSp>
        <p:nvCxnSpPr>
          <p:cNvPr id="401" name="Straight Connector 400"/>
          <p:cNvCxnSpPr/>
          <p:nvPr/>
        </p:nvCxnSpPr>
        <p:spPr>
          <a:xfrm>
            <a:off x="72523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420628" y="296583"/>
            <a:ext cx="3496869"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Database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1091784392"/>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AWS PPT template</Template>
  <TotalTime>8136</TotalTime>
  <Words>1106</Words>
  <Application>Microsoft Office PowerPoint</Application>
  <PresentationFormat>On-screen Show (16:9)</PresentationFormat>
  <Paragraphs>492</Paragraphs>
  <Slides>48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Consolas</vt:lpstr>
      <vt:lpstr>Helvetica Neue</vt:lpstr>
      <vt:lpstr>Lucida Console</vt:lpstr>
      <vt:lpstr>Times New Roman</vt:lpstr>
      <vt:lpstr>Verdana</vt:lpstr>
      <vt:lpstr>DeckTemplate-AWS</vt:lpstr>
      <vt:lpstr>AWS Simple Icons </vt:lpstr>
      <vt:lpstr>Table of Contents</vt:lpstr>
      <vt:lpstr>Compute</vt:lpstr>
      <vt:lpstr>Compute</vt:lpstr>
      <vt:lpstr>Compute (Continued)</vt:lpstr>
      <vt:lpstr>Storage</vt:lpstr>
      <vt:lpstr>Storage</vt:lpstr>
      <vt:lpstr>Database</vt:lpstr>
      <vt:lpstr>Database</vt:lpstr>
      <vt:lpstr>Database (Continued)</vt:lpstr>
      <vt:lpstr>Migration</vt:lpstr>
      <vt:lpstr>Migration</vt:lpstr>
      <vt:lpstr>Networking &amp; Content Delivery</vt:lpstr>
      <vt:lpstr>Networking &amp; Content Delivery</vt:lpstr>
      <vt:lpstr>Developer Tools</vt:lpstr>
      <vt:lpstr>Developer Tools</vt:lpstr>
      <vt:lpstr>Management Tools</vt:lpstr>
      <vt:lpstr>Management Tools</vt:lpstr>
      <vt:lpstr>Management Tools (Continued)</vt:lpstr>
      <vt:lpstr>Security, Identity &amp; Compliance</vt:lpstr>
      <vt:lpstr>Security, Identity &amp; Compliance</vt:lpstr>
      <vt:lpstr>Security, Identity &amp; Compliance (Compliance)</vt:lpstr>
      <vt:lpstr>Analytics</vt:lpstr>
      <vt:lpstr>Analytics</vt:lpstr>
      <vt:lpstr>Analytics (Continued)</vt:lpstr>
      <vt:lpstr>Artificial Intelligence</vt:lpstr>
      <vt:lpstr>Artificial Intelligence</vt:lpstr>
      <vt:lpstr>Mobile Services</vt:lpstr>
      <vt:lpstr>Mobile Services</vt:lpstr>
      <vt:lpstr>Application Services</vt:lpstr>
      <vt:lpstr>Application Services</vt:lpstr>
      <vt:lpstr>Messaging</vt:lpstr>
      <vt:lpstr>Messaging</vt:lpstr>
      <vt:lpstr>Business Productivity</vt:lpstr>
      <vt:lpstr>Business Productivity</vt:lpstr>
      <vt:lpstr>Desktop &amp; App Streaming</vt:lpstr>
      <vt:lpstr>Desktop &amp; App Streaming</vt:lpstr>
      <vt:lpstr>Internet of Things (IoT)</vt:lpstr>
      <vt:lpstr>Internet of Things (IoT)</vt:lpstr>
      <vt:lpstr>Internet of Things (IoT) (Continued) </vt:lpstr>
      <vt:lpstr>Game Development</vt:lpstr>
      <vt:lpstr>Game Development</vt:lpstr>
      <vt:lpstr>General</vt:lpstr>
      <vt:lpstr>On-Demand Workforce</vt:lpstr>
      <vt:lpstr>SDKs</vt:lpstr>
      <vt:lpstr>Groups</vt:lpstr>
      <vt:lpstr>Groups (Continued)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Brent Edwards</cp:lastModifiedBy>
  <cp:revision>431</cp:revision>
  <cp:lastPrinted>2015-12-08T20:42:53Z</cp:lastPrinted>
  <dcterms:created xsi:type="dcterms:W3CDTF">2015-09-11T19:32:07Z</dcterms:created>
  <dcterms:modified xsi:type="dcterms:W3CDTF">2017-04-04T06:12:44Z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