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gil" initials="V" lastIdx="0" clrIdx="0">
    <p:extLst>
      <p:ext uri="{19B8F6BF-5375-455C-9EA6-DF929625EA0E}">
        <p15:presenceInfo xmlns:p15="http://schemas.microsoft.com/office/powerpoint/2012/main" userId="Virg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C200-9F17-49AF-BD50-EF0F3F40B0C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92FE-A195-4129-870C-0F388895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5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1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397A08-3C00-46D4-8ECF-A6088457436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C33496-8C0D-4203-BDF3-73EF3B812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officemojo.com/" TargetMode="External"/><Relationship Id="rId2" Type="http://schemas.openxmlformats.org/officeDocument/2006/relationships/hyperlink" Target="http://www.rottentomatoes.com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brent-halen/Data_Visualization_Project_Fall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“Fresh Duds and Rotten Money-Makers”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Film Criticism, Social Media, and the Box Office</a:t>
            </a:r>
          </a:p>
          <a:p>
            <a:r>
              <a:rPr lang="en-US" dirty="0"/>
              <a:t>Brent Halen</a:t>
            </a:r>
          </a:p>
          <a:p>
            <a:r>
              <a:rPr lang="en-US" dirty="0"/>
              <a:t>9/17/2016</a:t>
            </a:r>
          </a:p>
        </p:txBody>
      </p:sp>
    </p:spTree>
    <p:extLst>
      <p:ext uri="{BB962C8B-B14F-4D97-AF65-F5344CB8AC3E}">
        <p14:creationId xmlns:p14="http://schemas.microsoft.com/office/powerpoint/2010/main" val="37484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9175883" cy="89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Summer of 2016 at the Box Office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76110"/>
              </p:ext>
            </p:extLst>
          </p:nvPr>
        </p:nvGraphicFramePr>
        <p:xfrm>
          <a:off x="839788" y="1589518"/>
          <a:ext cx="10171113" cy="41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22">
                  <a:extLst>
                    <a:ext uri="{9D8B030D-6E8A-4147-A177-3AD203B41FA5}">
                      <a16:colId xmlns:a16="http://schemas.microsoft.com/office/drawing/2014/main" val="3746587857"/>
                    </a:ext>
                  </a:extLst>
                </a:gridCol>
                <a:gridCol w="1641304">
                  <a:extLst>
                    <a:ext uri="{9D8B030D-6E8A-4147-A177-3AD203B41FA5}">
                      <a16:colId xmlns:a16="http://schemas.microsoft.com/office/drawing/2014/main" val="1754947747"/>
                    </a:ext>
                  </a:extLst>
                </a:gridCol>
                <a:gridCol w="2329326">
                  <a:extLst>
                    <a:ext uri="{9D8B030D-6E8A-4147-A177-3AD203B41FA5}">
                      <a16:colId xmlns:a16="http://schemas.microsoft.com/office/drawing/2014/main" val="27965106"/>
                    </a:ext>
                  </a:extLst>
                </a:gridCol>
                <a:gridCol w="2006039">
                  <a:extLst>
                    <a:ext uri="{9D8B030D-6E8A-4147-A177-3AD203B41FA5}">
                      <a16:colId xmlns:a16="http://schemas.microsoft.com/office/drawing/2014/main" val="1692476474"/>
                    </a:ext>
                  </a:extLst>
                </a:gridCol>
                <a:gridCol w="2097222">
                  <a:extLst>
                    <a:ext uri="{9D8B030D-6E8A-4147-A177-3AD203B41FA5}">
                      <a16:colId xmlns:a16="http://schemas.microsoft.com/office/drawing/2014/main" val="1000191817"/>
                    </a:ext>
                  </a:extLst>
                </a:gridCol>
              </a:tblGrid>
              <a:tr h="4964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RT Score*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Domestic Gross**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  <a:r>
                        <a:rPr lang="en-US" sz="1400" baseline="0" dirty="0"/>
                        <a:t> Budget**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Gross/Budget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92285"/>
                  </a:ext>
                </a:extLst>
              </a:tr>
              <a:tr h="569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TMNT:</a:t>
                      </a:r>
                      <a:r>
                        <a:rPr lang="en-US" sz="1400" baseline="0" dirty="0"/>
                        <a:t> Out of the Shadows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$82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$135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44879"/>
                  </a:ext>
                </a:extLst>
              </a:tr>
              <a:tr h="5464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X-Men:</a:t>
                      </a:r>
                      <a:r>
                        <a:rPr lang="en-US" sz="1400" baseline="0" dirty="0"/>
                        <a:t> Apocalypse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$155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$178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87239"/>
                  </a:ext>
                </a:extLst>
              </a:tr>
              <a:tr h="5464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Suicide Squad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$309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$175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86996"/>
                  </a:ext>
                </a:extLst>
              </a:tr>
              <a:tr h="5464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Ghostbusters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$127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$144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80478"/>
                  </a:ext>
                </a:extLst>
              </a:tr>
              <a:tr h="5464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</a:t>
                      </a:r>
                      <a:r>
                        <a:rPr lang="en-US" sz="1400" baseline="0" dirty="0"/>
                        <a:t> Trek Beyond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$156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$185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928"/>
                  </a:ext>
                </a:extLst>
              </a:tr>
              <a:tr h="564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Captain America: Civil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$408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$250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41273"/>
                  </a:ext>
                </a:extLst>
              </a:tr>
              <a:tr h="3339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$47</a:t>
                      </a:r>
                      <a:r>
                        <a:rPr lang="en-US" sz="1400" baseline="0" dirty="0"/>
                        <a:t> million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$160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727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12543" y="5977591"/>
            <a:ext cx="4972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*Obtained from </a:t>
            </a:r>
            <a:r>
              <a:rPr lang="en-US" sz="1050" dirty="0">
                <a:hlinkClick r:id="rId2"/>
              </a:rPr>
              <a:t>www.RottenTomatoes.com</a:t>
            </a:r>
            <a:endParaRPr lang="en-US" sz="1050" dirty="0"/>
          </a:p>
          <a:p>
            <a:r>
              <a:rPr lang="en-US" sz="1050" dirty="0"/>
              <a:t>**Obtained from </a:t>
            </a:r>
            <a:r>
              <a:rPr lang="en-US" sz="1050" dirty="0">
                <a:hlinkClick r:id="rId3"/>
              </a:rPr>
              <a:t>www.boxofficemojo.com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743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Criticism and Social Media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Articles:</a:t>
            </a:r>
          </a:p>
          <a:p>
            <a:pPr marL="742950" lvl="1" indent="-285750"/>
            <a:r>
              <a:rPr lang="en-US" dirty="0"/>
              <a:t>“Are social media killing film criticism?”</a:t>
            </a:r>
          </a:p>
          <a:p>
            <a:pPr marL="1200150" lvl="2" indent="-285750"/>
            <a:r>
              <a:rPr lang="en-US" dirty="0"/>
              <a:t>Todd Leopold, CNN.com, 05-07-2010</a:t>
            </a:r>
          </a:p>
          <a:p>
            <a:pPr marL="742950" lvl="1" indent="-285750"/>
            <a:r>
              <a:rPr lang="en-US" dirty="0"/>
              <a:t>“Do Movie Critics Matter?”</a:t>
            </a:r>
          </a:p>
          <a:p>
            <a:pPr marL="1200150" lvl="2" indent="-285750"/>
            <a:r>
              <a:rPr lang="en-US" dirty="0"/>
              <a:t>Richard Corliss, Time.com, 12-12-2006</a:t>
            </a:r>
          </a:p>
          <a:p>
            <a:pPr marL="742950" lvl="1" indent="-285750"/>
            <a:r>
              <a:rPr lang="en-US" dirty="0"/>
              <a:t>“Do Film Critics Matter?”</a:t>
            </a:r>
          </a:p>
          <a:p>
            <a:pPr marL="1200150" lvl="2" indent="-285750"/>
            <a:r>
              <a:rPr lang="en-US" dirty="0" err="1"/>
              <a:t>Anghus</a:t>
            </a:r>
            <a:r>
              <a:rPr lang="en-US" dirty="0"/>
              <a:t> </a:t>
            </a:r>
            <a:r>
              <a:rPr lang="en-US" dirty="0" err="1"/>
              <a:t>Houvouras</a:t>
            </a:r>
            <a:r>
              <a:rPr lang="en-US" dirty="0"/>
              <a:t>, flickeringmyth.com, 01-06-2016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Social Media:</a:t>
            </a:r>
          </a:p>
          <a:p>
            <a:pPr marL="285750" indent="-285750"/>
            <a:r>
              <a:rPr lang="en-US" dirty="0"/>
              <a:t>Facebook Users grew from 12 million in 2006 to 1.23 billion in 2013.*</a:t>
            </a:r>
          </a:p>
          <a:p>
            <a:r>
              <a:rPr lang="en-US" dirty="0"/>
              <a:t>Twitter started in 2006 and currently averages 313 million active users.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08" y="5869094"/>
            <a:ext cx="10920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Obtained from “Facebook: 10 years of social networking, in numbers” by Ami </a:t>
            </a:r>
            <a:r>
              <a:rPr lang="en-US" sz="1050" dirty="0" err="1"/>
              <a:t>Sedghi</a:t>
            </a:r>
            <a:r>
              <a:rPr lang="en-US" sz="1050" dirty="0"/>
              <a:t>, theguardian.com</a:t>
            </a:r>
          </a:p>
          <a:p>
            <a:r>
              <a:rPr lang="en-US" sz="1050" dirty="0"/>
              <a:t>** Obtained from the relevant Twitter metrics on statista.com (statista.com/statistics/282087/number-of-monthly-active-twitter-users/)</a:t>
            </a:r>
          </a:p>
        </p:txBody>
      </p:sp>
    </p:spTree>
    <p:extLst>
      <p:ext uri="{BB962C8B-B14F-4D97-AF65-F5344CB8AC3E}">
        <p14:creationId xmlns:p14="http://schemas.microsoft.com/office/powerpoint/2010/main" val="17885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24140"/>
            <a:ext cx="10515600" cy="41178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Are potential filmgoers relying less on professional critics since the development of social media?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Are ‘regular viewers’ more likely to disagree with professional critics than before?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Has the likelihood that a film will receive positive reviews (professional or otherwise) changed since 2006?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Is the popularity of a film’s social media elements (# of likes for the movie’s Facebook page) more indicative of a film’s performance at the box office than critical acclaim?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Have film production budgets grown faster than spending on theater tickets after adjusting for inflation (or vice-versa)?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6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27100" y="91751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776795"/>
            <a:ext cx="5157787" cy="44128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Open Movie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Complete release date, </a:t>
            </a:r>
            <a:r>
              <a:rPr lang="en-US" dirty="0" err="1"/>
              <a:t>Tomatometer</a:t>
            </a:r>
            <a:r>
              <a:rPr lang="en-US" dirty="0"/>
              <a:t> score (including Top Critic &amp; User scores), </a:t>
            </a:r>
            <a:r>
              <a:rPr lang="en-US" dirty="0" err="1"/>
              <a:t>Metacritic</a:t>
            </a:r>
            <a:r>
              <a:rPr lang="en-US" dirty="0"/>
              <a:t> score,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Scraped using the </a:t>
            </a:r>
            <a:r>
              <a:rPr lang="en-US" dirty="0" err="1"/>
              <a:t>OMDb</a:t>
            </a:r>
            <a:r>
              <a:rPr lang="en-US" dirty="0"/>
              <a:t>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Movielens</a:t>
            </a:r>
            <a:r>
              <a:rPr lang="en-US" dirty="0"/>
              <a:t> (Latest dataset)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Collection of individual movie ratings by users of Movielens.com.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Downloaded from Movielens.com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IMDb 5000 Movie Dataset from </a:t>
            </a:r>
            <a:r>
              <a:rPr lang="en-US" dirty="0" err="1"/>
              <a:t>Kaggle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Film Gross, Facebook “Likes” (for the film &amp; crew), budget, IMDb user ratings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Downloaded from Kaggle.com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917515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Scope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76795"/>
            <a:ext cx="5183188" cy="4412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Made in the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Released from 2006 to 2015.</a:t>
            </a:r>
          </a:p>
        </p:txBody>
      </p:sp>
    </p:spTree>
    <p:extLst>
      <p:ext uri="{BB962C8B-B14F-4D97-AF65-F5344CB8AC3E}">
        <p14:creationId xmlns:p14="http://schemas.microsoft.com/office/powerpoint/2010/main" val="156254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All datasets and code I use for this project will be hosted on my </a:t>
            </a:r>
            <a:r>
              <a:rPr lang="en-US" dirty="0" err="1"/>
              <a:t>Github</a:t>
            </a:r>
            <a:r>
              <a:rPr lang="en-US" dirty="0"/>
              <a:t> page (</a:t>
            </a:r>
            <a:r>
              <a:rPr lang="en-US" dirty="0">
                <a:hlinkClick r:id="rId2"/>
              </a:rPr>
              <a:t>https://www.github.com/brent-halen/Data_Visualization_Project_Fall2016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will add some Markdown documents to facilitate duplication and for anyone interested in learning more about 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32548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</TotalTime>
  <Words>481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“Fresh Duds and Rotten Money-Makers”</vt:lpstr>
      <vt:lpstr>Summer of 2016 at the Box Office</vt:lpstr>
      <vt:lpstr>Film Criticism and Social Media</vt:lpstr>
      <vt:lpstr>Questions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“Fresh Duds and Rotten Money-Makers”</dc:title>
  <dc:creator>Virgil</dc:creator>
  <cp:lastModifiedBy>Virgil</cp:lastModifiedBy>
  <cp:revision>25</cp:revision>
  <dcterms:created xsi:type="dcterms:W3CDTF">2016-09-16T19:39:07Z</dcterms:created>
  <dcterms:modified xsi:type="dcterms:W3CDTF">2016-09-17T02:06:27Z</dcterms:modified>
</cp:coreProperties>
</file>