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302" r:id="rId3"/>
    <p:sldId id="286" r:id="rId4"/>
    <p:sldId id="287" r:id="rId5"/>
    <p:sldId id="259" r:id="rId6"/>
    <p:sldId id="260" r:id="rId7"/>
    <p:sldId id="303" r:id="rId8"/>
    <p:sldId id="261" r:id="rId9"/>
    <p:sldId id="262" r:id="rId10"/>
    <p:sldId id="292" r:id="rId11"/>
    <p:sldId id="293" r:id="rId12"/>
    <p:sldId id="297" r:id="rId13"/>
    <p:sldId id="294" r:id="rId14"/>
    <p:sldId id="295" r:id="rId15"/>
    <p:sldId id="299" r:id="rId16"/>
    <p:sldId id="289" r:id="rId17"/>
    <p:sldId id="290" r:id="rId18"/>
    <p:sldId id="264" r:id="rId19"/>
    <p:sldId id="265" r:id="rId20"/>
    <p:sldId id="266" r:id="rId21"/>
    <p:sldId id="267" r:id="rId22"/>
    <p:sldId id="268" r:id="rId23"/>
    <p:sldId id="269" r:id="rId24"/>
    <p:sldId id="270" r:id="rId25"/>
    <p:sldId id="271" r:id="rId26"/>
    <p:sldId id="272" r:id="rId27"/>
    <p:sldId id="273" r:id="rId28"/>
    <p:sldId id="282" r:id="rId29"/>
    <p:sldId id="283" r:id="rId30"/>
    <p:sldId id="291" r:id="rId31"/>
    <p:sldId id="300" r:id="rId32"/>
    <p:sldId id="298" r:id="rId33"/>
    <p:sldId id="285" r:id="rId34"/>
    <p:sldId id="284" r:id="rId35"/>
    <p:sldId id="288" r:id="rId36"/>
    <p:sldId id="263" r:id="rId37"/>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29B60-3959-4F74-B32C-D320962F4DFF}" v="2628" dt="2019-07-12T17:17:19.982"/>
  </p1510:revLst>
</p1510:revInfo>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an Mikkelsen" userId="99fb4ab2de340693" providerId="LiveId" clId="{A7A29B60-3959-4F74-B32C-D320962F4DFF}"/>
    <pc:docChg chg="undo custSel addSld delSld modSld sldOrd">
      <pc:chgData name="Kevan Mikkelsen" userId="99fb4ab2de340693" providerId="LiveId" clId="{A7A29B60-3959-4F74-B32C-D320962F4DFF}" dt="2019-07-12T20:25:37.666" v="5055" actId="20577"/>
      <pc:docMkLst>
        <pc:docMk/>
      </pc:docMkLst>
      <pc:sldChg chg="modSp">
        <pc:chgData name="Kevan Mikkelsen" userId="99fb4ab2de340693" providerId="LiveId" clId="{A7A29B60-3959-4F74-B32C-D320962F4DFF}" dt="2019-07-12T20:21:18.968" v="4866" actId="20577"/>
        <pc:sldMkLst>
          <pc:docMk/>
          <pc:sldMk cId="4213529452" sldId="256"/>
        </pc:sldMkLst>
        <pc:spChg chg="mod">
          <ac:chgData name="Kevan Mikkelsen" userId="99fb4ab2de340693" providerId="LiveId" clId="{A7A29B60-3959-4F74-B32C-D320962F4DFF}" dt="2019-07-12T20:21:18.968" v="4866" actId="20577"/>
          <ac:spMkLst>
            <pc:docMk/>
            <pc:sldMk cId="4213529452" sldId="256"/>
            <ac:spMk id="3" creationId="{8614CBD9-F345-488D-AD59-58FC5DDE0F69}"/>
          </ac:spMkLst>
        </pc:spChg>
      </pc:sldChg>
      <pc:sldChg chg="del mod">
        <pc:chgData name="Kevan Mikkelsen" userId="99fb4ab2de340693" providerId="LiveId" clId="{A7A29B60-3959-4F74-B32C-D320962F4DFF}" dt="2019-07-12T17:17:10.013" v="2625" actId="2696"/>
        <pc:sldMkLst>
          <pc:docMk/>
          <pc:sldMk cId="3253696025" sldId="257"/>
        </pc:sldMkLst>
      </pc:sldChg>
      <pc:sldChg chg="modSp ord">
        <pc:chgData name="Kevan Mikkelsen" userId="99fb4ab2de340693" providerId="LiveId" clId="{A7A29B60-3959-4F74-B32C-D320962F4DFF}" dt="2019-07-12T18:19:18.566" v="3559" actId="20577"/>
        <pc:sldMkLst>
          <pc:docMk/>
          <pc:sldMk cId="2219966270" sldId="258"/>
        </pc:sldMkLst>
        <pc:spChg chg="mod">
          <ac:chgData name="Kevan Mikkelsen" userId="99fb4ab2de340693" providerId="LiveId" clId="{A7A29B60-3959-4F74-B32C-D320962F4DFF}" dt="2019-07-12T18:16:50.611" v="3446" actId="20577"/>
          <ac:spMkLst>
            <pc:docMk/>
            <pc:sldMk cId="2219966270" sldId="258"/>
            <ac:spMk id="2" creationId="{F8C7B74F-FC94-4044-AA5F-0CD2F149A818}"/>
          </ac:spMkLst>
        </pc:spChg>
        <pc:spChg chg="mod">
          <ac:chgData name="Kevan Mikkelsen" userId="99fb4ab2de340693" providerId="LiveId" clId="{A7A29B60-3959-4F74-B32C-D320962F4DFF}" dt="2019-07-12T18:19:18.566" v="3559" actId="20577"/>
          <ac:spMkLst>
            <pc:docMk/>
            <pc:sldMk cId="2219966270" sldId="258"/>
            <ac:spMk id="3" creationId="{E5AF16D7-B280-4E0D-B751-8DD0B8B2C0D8}"/>
          </ac:spMkLst>
        </pc:spChg>
      </pc:sldChg>
      <pc:sldChg chg="modSp">
        <pc:chgData name="Kevan Mikkelsen" userId="99fb4ab2de340693" providerId="LiveId" clId="{A7A29B60-3959-4F74-B32C-D320962F4DFF}" dt="2019-07-10T21:01:51.712" v="236" actId="20577"/>
        <pc:sldMkLst>
          <pc:docMk/>
          <pc:sldMk cId="1290714391" sldId="259"/>
        </pc:sldMkLst>
        <pc:spChg chg="mod">
          <ac:chgData name="Kevan Mikkelsen" userId="99fb4ab2de340693" providerId="LiveId" clId="{A7A29B60-3959-4F74-B32C-D320962F4DFF}" dt="2019-07-10T21:01:51.712" v="236" actId="20577"/>
          <ac:spMkLst>
            <pc:docMk/>
            <pc:sldMk cId="1290714391" sldId="259"/>
            <ac:spMk id="3" creationId="{E5AF16D7-B280-4E0D-B751-8DD0B8B2C0D8}"/>
          </ac:spMkLst>
        </pc:spChg>
      </pc:sldChg>
      <pc:sldChg chg="modSp">
        <pc:chgData name="Kevan Mikkelsen" userId="99fb4ab2de340693" providerId="LiveId" clId="{A7A29B60-3959-4F74-B32C-D320962F4DFF}" dt="2019-07-10T21:03:07.425" v="240" actId="20577"/>
        <pc:sldMkLst>
          <pc:docMk/>
          <pc:sldMk cId="2938304189" sldId="260"/>
        </pc:sldMkLst>
        <pc:spChg chg="mod">
          <ac:chgData name="Kevan Mikkelsen" userId="99fb4ab2de340693" providerId="LiveId" clId="{A7A29B60-3959-4F74-B32C-D320962F4DFF}" dt="2019-07-10T21:03:07.425" v="240" actId="20577"/>
          <ac:spMkLst>
            <pc:docMk/>
            <pc:sldMk cId="2938304189" sldId="260"/>
            <ac:spMk id="3" creationId="{E5AF16D7-B280-4E0D-B751-8DD0B8B2C0D8}"/>
          </ac:spMkLst>
        </pc:spChg>
      </pc:sldChg>
      <pc:sldChg chg="modSp mod">
        <pc:chgData name="Kevan Mikkelsen" userId="99fb4ab2de340693" providerId="LiveId" clId="{A7A29B60-3959-4F74-B32C-D320962F4DFF}" dt="2019-07-12T16:20:47.870" v="1620" actId="20577"/>
        <pc:sldMkLst>
          <pc:docMk/>
          <pc:sldMk cId="3970499480" sldId="261"/>
        </pc:sldMkLst>
        <pc:spChg chg="mod">
          <ac:chgData name="Kevan Mikkelsen" userId="99fb4ab2de340693" providerId="LiveId" clId="{A7A29B60-3959-4F74-B32C-D320962F4DFF}" dt="2019-07-10T20:59:01.729" v="172" actId="20577"/>
          <ac:spMkLst>
            <pc:docMk/>
            <pc:sldMk cId="3970499480" sldId="261"/>
            <ac:spMk id="2" creationId="{E5B7B1EE-6BBC-4E1E-B0B8-B6EA87FB5723}"/>
          </ac:spMkLst>
        </pc:spChg>
        <pc:graphicFrameChg chg="modGraphic">
          <ac:chgData name="Kevan Mikkelsen" userId="99fb4ab2de340693" providerId="LiveId" clId="{A7A29B60-3959-4F74-B32C-D320962F4DFF}" dt="2019-07-12T16:20:47.870" v="1620" actId="20577"/>
          <ac:graphicFrameMkLst>
            <pc:docMk/>
            <pc:sldMk cId="3970499480" sldId="261"/>
            <ac:graphicFrameMk id="9" creationId="{8197383C-3741-487C-B284-5790945674B7}"/>
          </ac:graphicFrameMkLst>
        </pc:graphicFrameChg>
      </pc:sldChg>
      <pc:sldChg chg="modSp">
        <pc:chgData name="Kevan Mikkelsen" userId="99fb4ab2de340693" providerId="LiveId" clId="{A7A29B60-3959-4F74-B32C-D320962F4DFF}" dt="2019-07-12T20:05:59.051" v="4224" actId="313"/>
        <pc:sldMkLst>
          <pc:docMk/>
          <pc:sldMk cId="1294308752" sldId="262"/>
        </pc:sldMkLst>
        <pc:spChg chg="mod">
          <ac:chgData name="Kevan Mikkelsen" userId="99fb4ab2de340693" providerId="LiveId" clId="{A7A29B60-3959-4F74-B32C-D320962F4DFF}" dt="2019-07-12T19:58:35.904" v="3587" actId="20577"/>
          <ac:spMkLst>
            <pc:docMk/>
            <pc:sldMk cId="1294308752" sldId="262"/>
            <ac:spMk id="2" creationId="{FA5B678E-81BF-422F-9AD2-9F845E45865B}"/>
          </ac:spMkLst>
        </pc:spChg>
        <pc:spChg chg="mod">
          <ac:chgData name="Kevan Mikkelsen" userId="99fb4ab2de340693" providerId="LiveId" clId="{A7A29B60-3959-4F74-B32C-D320962F4DFF}" dt="2019-07-12T20:05:59.051" v="4224" actId="313"/>
          <ac:spMkLst>
            <pc:docMk/>
            <pc:sldMk cId="1294308752" sldId="262"/>
            <ac:spMk id="3" creationId="{3C20F18E-7EC8-4C79-934A-0C0645E67AD7}"/>
          </ac:spMkLst>
        </pc:spChg>
      </pc:sldChg>
      <pc:sldChg chg="modSp">
        <pc:chgData name="Kevan Mikkelsen" userId="99fb4ab2de340693" providerId="LiveId" clId="{A7A29B60-3959-4F74-B32C-D320962F4DFF}" dt="2019-07-10T21:06:48.074" v="340" actId="20577"/>
        <pc:sldMkLst>
          <pc:docMk/>
          <pc:sldMk cId="4105904260" sldId="273"/>
        </pc:sldMkLst>
        <pc:spChg chg="mod">
          <ac:chgData name="Kevan Mikkelsen" userId="99fb4ab2de340693" providerId="LiveId" clId="{A7A29B60-3959-4F74-B32C-D320962F4DFF}" dt="2019-07-10T21:06:48.074" v="340" actId="20577"/>
          <ac:spMkLst>
            <pc:docMk/>
            <pc:sldMk cId="4105904260" sldId="273"/>
            <ac:spMk id="3" creationId="{90794D86-A990-482E-A023-9B86DA489F83}"/>
          </ac:spMkLst>
        </pc:spChg>
      </pc:sldChg>
      <pc:sldChg chg="modSp add">
        <pc:chgData name="Kevan Mikkelsen" userId="99fb4ab2de340693" providerId="LiveId" clId="{A7A29B60-3959-4F74-B32C-D320962F4DFF}" dt="2019-07-10T21:15:56.654" v="991" actId="20577"/>
        <pc:sldMkLst>
          <pc:docMk/>
          <pc:sldMk cId="3112325294" sldId="282"/>
        </pc:sldMkLst>
        <pc:spChg chg="mod">
          <ac:chgData name="Kevan Mikkelsen" userId="99fb4ab2de340693" providerId="LiveId" clId="{A7A29B60-3959-4F74-B32C-D320962F4DFF}" dt="2019-07-10T21:08:12.102" v="390" actId="20577"/>
          <ac:spMkLst>
            <pc:docMk/>
            <pc:sldMk cId="3112325294" sldId="282"/>
            <ac:spMk id="2" creationId="{1BD6D1C1-E11F-4CCA-A81B-41DC9F7803B0}"/>
          </ac:spMkLst>
        </pc:spChg>
        <pc:spChg chg="mod">
          <ac:chgData name="Kevan Mikkelsen" userId="99fb4ab2de340693" providerId="LiveId" clId="{A7A29B60-3959-4F74-B32C-D320962F4DFF}" dt="2019-07-10T21:15:56.654" v="991" actId="20577"/>
          <ac:spMkLst>
            <pc:docMk/>
            <pc:sldMk cId="3112325294" sldId="282"/>
            <ac:spMk id="3" creationId="{90794D86-A990-482E-A023-9B86DA489F83}"/>
          </ac:spMkLst>
        </pc:spChg>
      </pc:sldChg>
      <pc:sldChg chg="modSp add">
        <pc:chgData name="Kevan Mikkelsen" userId="99fb4ab2de340693" providerId="LiveId" clId="{A7A29B60-3959-4F74-B32C-D320962F4DFF}" dt="2019-07-10T21:22:57.075" v="1612" actId="20577"/>
        <pc:sldMkLst>
          <pc:docMk/>
          <pc:sldMk cId="1191127930" sldId="283"/>
        </pc:sldMkLst>
        <pc:spChg chg="mod">
          <ac:chgData name="Kevan Mikkelsen" userId="99fb4ab2de340693" providerId="LiveId" clId="{A7A29B60-3959-4F74-B32C-D320962F4DFF}" dt="2019-07-10T21:22:57.075" v="1612" actId="20577"/>
          <ac:spMkLst>
            <pc:docMk/>
            <pc:sldMk cId="1191127930" sldId="283"/>
            <ac:spMk id="3" creationId="{90794D86-A990-482E-A023-9B86DA489F83}"/>
          </ac:spMkLst>
        </pc:spChg>
      </pc:sldChg>
      <pc:sldChg chg="modSp add ord">
        <pc:chgData name="Kevan Mikkelsen" userId="99fb4ab2de340693" providerId="LiveId" clId="{A7A29B60-3959-4F74-B32C-D320962F4DFF}" dt="2019-07-12T18:13:27.292" v="3286"/>
        <pc:sldMkLst>
          <pc:docMk/>
          <pc:sldMk cId="2841284246" sldId="284"/>
        </pc:sldMkLst>
        <pc:spChg chg="mod">
          <ac:chgData name="Kevan Mikkelsen" userId="99fb4ab2de340693" providerId="LiveId" clId="{A7A29B60-3959-4F74-B32C-D320962F4DFF}" dt="2019-07-12T16:23:01.545" v="1670" actId="20577"/>
          <ac:spMkLst>
            <pc:docMk/>
            <pc:sldMk cId="2841284246" sldId="284"/>
            <ac:spMk id="2" creationId="{F8C7B74F-FC94-4044-AA5F-0CD2F149A818}"/>
          </ac:spMkLst>
        </pc:spChg>
        <pc:spChg chg="mod">
          <ac:chgData name="Kevan Mikkelsen" userId="99fb4ab2de340693" providerId="LiveId" clId="{A7A29B60-3959-4F74-B32C-D320962F4DFF}" dt="2019-07-12T16:29:21.670" v="2213" actId="20577"/>
          <ac:spMkLst>
            <pc:docMk/>
            <pc:sldMk cId="2841284246" sldId="284"/>
            <ac:spMk id="3" creationId="{E5AF16D7-B280-4E0D-B751-8DD0B8B2C0D8}"/>
          </ac:spMkLst>
        </pc:spChg>
      </pc:sldChg>
      <pc:sldChg chg="modSp add ord">
        <pc:chgData name="Kevan Mikkelsen" userId="99fb4ab2de340693" providerId="LiveId" clId="{A7A29B60-3959-4F74-B32C-D320962F4DFF}" dt="2019-07-12T18:17:10.309" v="3447"/>
        <pc:sldMkLst>
          <pc:docMk/>
          <pc:sldMk cId="3388332723" sldId="285"/>
        </pc:sldMkLst>
        <pc:spChg chg="mod">
          <ac:chgData name="Kevan Mikkelsen" userId="99fb4ab2de340693" providerId="LiveId" clId="{A7A29B60-3959-4F74-B32C-D320962F4DFF}" dt="2019-07-12T18:15:52.618" v="3429" actId="20577"/>
          <ac:spMkLst>
            <pc:docMk/>
            <pc:sldMk cId="3388332723" sldId="285"/>
            <ac:spMk id="3" creationId="{E5AF16D7-B280-4E0D-B751-8DD0B8B2C0D8}"/>
          </ac:spMkLst>
        </pc:spChg>
      </pc:sldChg>
      <pc:sldChg chg="add">
        <pc:chgData name="Kevan Mikkelsen" userId="99fb4ab2de340693" providerId="LiveId" clId="{A7A29B60-3959-4F74-B32C-D320962F4DFF}" dt="2019-07-12T17:17:00.528" v="2624"/>
        <pc:sldMkLst>
          <pc:docMk/>
          <pc:sldMk cId="213812978" sldId="286"/>
        </pc:sldMkLst>
      </pc:sldChg>
      <pc:sldChg chg="add">
        <pc:chgData name="Kevan Mikkelsen" userId="99fb4ab2de340693" providerId="LiveId" clId="{A7A29B60-3959-4F74-B32C-D320962F4DFF}" dt="2019-07-12T17:17:15.181" v="2626"/>
        <pc:sldMkLst>
          <pc:docMk/>
          <pc:sldMk cId="30365460" sldId="287"/>
        </pc:sldMkLst>
      </pc:sldChg>
      <pc:sldChg chg="modSp add">
        <pc:chgData name="Kevan Mikkelsen" userId="99fb4ab2de340693" providerId="LiveId" clId="{A7A29B60-3959-4F74-B32C-D320962F4DFF}" dt="2019-07-12T20:25:37.666" v="5055" actId="20577"/>
        <pc:sldMkLst>
          <pc:docMk/>
          <pc:sldMk cId="2090686936" sldId="288"/>
        </pc:sldMkLst>
        <pc:spChg chg="mod">
          <ac:chgData name="Kevan Mikkelsen" userId="99fb4ab2de340693" providerId="LiveId" clId="{A7A29B60-3959-4F74-B32C-D320962F4DFF}" dt="2019-07-12T20:25:37.666" v="5055" actId="20577"/>
          <ac:spMkLst>
            <pc:docMk/>
            <pc:sldMk cId="2090686936" sldId="288"/>
            <ac:spMk id="3" creationId="{3C20F18E-7EC8-4C79-934A-0C0645E67AD7}"/>
          </ac:spMkLst>
        </pc:spChg>
      </pc:sldChg>
      <pc:sldChg chg="modSp add">
        <pc:chgData name="Kevan Mikkelsen" userId="99fb4ab2de340693" providerId="LiveId" clId="{A7A29B60-3959-4F74-B32C-D320962F4DFF}" dt="2019-07-12T20:12:56.365" v="4368" actId="20577"/>
        <pc:sldMkLst>
          <pc:docMk/>
          <pc:sldMk cId="1610537805" sldId="289"/>
        </pc:sldMkLst>
        <pc:spChg chg="mod">
          <ac:chgData name="Kevan Mikkelsen" userId="99fb4ab2de340693" providerId="LiveId" clId="{A7A29B60-3959-4F74-B32C-D320962F4DFF}" dt="2019-07-12T20:12:56.365" v="4368" actId="20577"/>
          <ac:spMkLst>
            <pc:docMk/>
            <pc:sldMk cId="1610537805" sldId="289"/>
            <ac:spMk id="3" creationId="{3C20F18E-7EC8-4C79-934A-0C0645E67AD7}"/>
          </ac:spMkLst>
        </pc:spChg>
      </pc:sldChg>
      <pc:sldChg chg="modSp add">
        <pc:chgData name="Kevan Mikkelsen" userId="99fb4ab2de340693" providerId="LiveId" clId="{A7A29B60-3959-4F74-B32C-D320962F4DFF}" dt="2019-07-12T20:20:04.290" v="4776" actId="20577"/>
        <pc:sldMkLst>
          <pc:docMk/>
          <pc:sldMk cId="2276582712" sldId="290"/>
        </pc:sldMkLst>
        <pc:spChg chg="mod">
          <ac:chgData name="Kevan Mikkelsen" userId="99fb4ab2de340693" providerId="LiveId" clId="{A7A29B60-3959-4F74-B32C-D320962F4DFF}" dt="2019-07-12T20:20:04.290" v="4776" actId="20577"/>
          <ac:spMkLst>
            <pc:docMk/>
            <pc:sldMk cId="2276582712" sldId="290"/>
            <ac:spMk id="3" creationId="{3C20F18E-7EC8-4C79-934A-0C0645E67AD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Test Phases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FC9-4917-B175-61B7BEBA92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FC9-4917-B175-61B7BEBA920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FC9-4917-B175-61B7BEBA920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FC9-4917-B175-61B7BEBA920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FC9-4917-B175-61B7BEBA920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FC9-4917-B175-61B7BEBA920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FC9-4917-B175-61B7BEBA920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B72-4394-83C5-ACDD586DCE8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CD2-4833-8E47-DF2A7025E02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174-4D27-B7E9-59D75C271D8E}"/>
              </c:ext>
            </c:extLst>
          </c:dPt>
          <c:cat>
            <c:strRef>
              <c:f>Sheet1!$A$2:$A$11</c:f>
              <c:strCache>
                <c:ptCount val="10"/>
                <c:pt idx="0">
                  <c:v>Unit (validation)</c:v>
                </c:pt>
                <c:pt idx="1">
                  <c:v>Functional</c:v>
                </c:pt>
                <c:pt idx="2">
                  <c:v>Regression</c:v>
                </c:pt>
                <c:pt idx="3">
                  <c:v>Interface</c:v>
                </c:pt>
                <c:pt idx="4">
                  <c:v>Load</c:v>
                </c:pt>
                <c:pt idx="5">
                  <c:v>Security</c:v>
                </c:pt>
                <c:pt idx="6">
                  <c:v>Performance</c:v>
                </c:pt>
                <c:pt idx="7">
                  <c:v>UAT</c:v>
                </c:pt>
                <c:pt idx="8">
                  <c:v>Smoke</c:v>
                </c:pt>
                <c:pt idx="9">
                  <c:v>Parallel</c:v>
                </c:pt>
              </c:strCache>
            </c:strRef>
          </c:cat>
          <c:val>
            <c:numRef>
              <c:f>Sheet1!$B$2:$B$11</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61CA-4794-AE6D-FFEA2A43D06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423284770234134"/>
          <c:y val="0.85804227595397742"/>
          <c:w val="0.73153419782803308"/>
          <c:h val="0.1234030367838152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Effort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97-4056-A0FA-4833D64D59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97-4056-A0FA-4833D64D59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A97-4056-A0FA-4833D64D597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A97-4056-A0FA-4833D64D597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A97-4056-A0FA-4833D64D597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A97-4056-A0FA-4833D64D597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A97-4056-A0FA-4833D64D597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40-4C85-A968-3B1317686EB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40-4C85-A968-3B1317686EB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13A-4E35-BF2B-B96D40CDBEC0}"/>
              </c:ext>
            </c:extLst>
          </c:dPt>
          <c:cat>
            <c:strRef>
              <c:f>Sheet1!$A$2:$A$11</c:f>
              <c:strCache>
                <c:ptCount val="10"/>
                <c:pt idx="0">
                  <c:v>Unit (validation)</c:v>
                </c:pt>
                <c:pt idx="1">
                  <c:v>Functional</c:v>
                </c:pt>
                <c:pt idx="2">
                  <c:v>Interface</c:v>
                </c:pt>
                <c:pt idx="3">
                  <c:v>Performance</c:v>
                </c:pt>
                <c:pt idx="4">
                  <c:v>Load</c:v>
                </c:pt>
                <c:pt idx="5">
                  <c:v>Security</c:v>
                </c:pt>
                <c:pt idx="6">
                  <c:v>Parallel</c:v>
                </c:pt>
                <c:pt idx="7">
                  <c:v>Regression</c:v>
                </c:pt>
                <c:pt idx="8">
                  <c:v>Smoke</c:v>
                </c:pt>
                <c:pt idx="9">
                  <c:v>UAT</c:v>
                </c:pt>
              </c:strCache>
            </c:strRef>
          </c:cat>
          <c:val>
            <c:numRef>
              <c:f>Sheet1!$B$2:$B$11</c:f>
              <c:numCache>
                <c:formatCode>General</c:formatCode>
                <c:ptCount val="10"/>
                <c:pt idx="0">
                  <c:v>5</c:v>
                </c:pt>
                <c:pt idx="1">
                  <c:v>25</c:v>
                </c:pt>
                <c:pt idx="2">
                  <c:v>1</c:v>
                </c:pt>
                <c:pt idx="3">
                  <c:v>2</c:v>
                </c:pt>
                <c:pt idx="4">
                  <c:v>2</c:v>
                </c:pt>
                <c:pt idx="5">
                  <c:v>3</c:v>
                </c:pt>
                <c:pt idx="6">
                  <c:v>5</c:v>
                </c:pt>
                <c:pt idx="7">
                  <c:v>3</c:v>
                </c:pt>
                <c:pt idx="8">
                  <c:v>0.5</c:v>
                </c:pt>
                <c:pt idx="9">
                  <c:v>1</c:v>
                </c:pt>
              </c:numCache>
            </c:numRef>
          </c:val>
          <c:extLst>
            <c:ext xmlns:c16="http://schemas.microsoft.com/office/drawing/2014/chart" uri="{C3380CC4-5D6E-409C-BE32-E72D297353CC}">
              <c16:uniqueId val="{00000000-61CA-4794-AE6D-FFEA2A43D06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xebialabs.com/periodic-table-of-devops-too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9344-3173-42DE-B831-4046CF5E37E6}"/>
              </a:ext>
            </a:extLst>
          </p:cNvPr>
          <p:cNvSpPr>
            <a:spLocks noGrp="1"/>
          </p:cNvSpPr>
          <p:nvPr>
            <p:ph type="ctrTitle"/>
          </p:nvPr>
        </p:nvSpPr>
        <p:spPr/>
        <p:txBody>
          <a:bodyPr/>
          <a:lstStyle/>
          <a:p>
            <a:r>
              <a:rPr lang="en-CA" dirty="0"/>
              <a:t>Testing in an </a:t>
            </a:r>
            <a:r>
              <a:rPr lang="en-CA"/>
              <a:t>agile world</a:t>
            </a:r>
            <a:endParaRPr lang="en-CA" dirty="0"/>
          </a:p>
        </p:txBody>
      </p:sp>
      <p:sp>
        <p:nvSpPr>
          <p:cNvPr id="3" name="Subtitle 2">
            <a:extLst>
              <a:ext uri="{FF2B5EF4-FFF2-40B4-BE49-F238E27FC236}">
                <a16:creationId xmlns:a16="http://schemas.microsoft.com/office/drawing/2014/main" id="{8614CBD9-F345-488D-AD59-58FC5DDE0F69}"/>
              </a:ext>
            </a:extLst>
          </p:cNvPr>
          <p:cNvSpPr>
            <a:spLocks noGrp="1"/>
          </p:cNvSpPr>
          <p:nvPr>
            <p:ph type="subTitle" idx="1"/>
          </p:nvPr>
        </p:nvSpPr>
        <p:spPr/>
        <p:txBody>
          <a:bodyPr>
            <a:normAutofit fontScale="92500" lnSpcReduction="10000"/>
          </a:bodyPr>
          <a:lstStyle/>
          <a:p>
            <a:r>
              <a:rPr lang="en-CA" dirty="0"/>
              <a:t>The evolution from Waterfall to Agile</a:t>
            </a:r>
          </a:p>
          <a:p>
            <a:endParaRPr lang="en-CA" dirty="0"/>
          </a:p>
          <a:p>
            <a:r>
              <a:rPr lang="en-CA" dirty="0"/>
              <a:t>The objective of testing is still to find bugs, not prove that the application works.</a:t>
            </a:r>
          </a:p>
        </p:txBody>
      </p:sp>
    </p:spTree>
    <p:extLst>
      <p:ext uri="{BB962C8B-B14F-4D97-AF65-F5344CB8AC3E}">
        <p14:creationId xmlns:p14="http://schemas.microsoft.com/office/powerpoint/2010/main" val="421352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Manual vs automated testing</a:t>
            </a:r>
          </a:p>
        </p:txBody>
      </p:sp>
      <p:sp>
        <p:nvSpPr>
          <p:cNvPr id="3" name="Content Placeholder 2">
            <a:extLst>
              <a:ext uri="{FF2B5EF4-FFF2-40B4-BE49-F238E27FC236}">
                <a16:creationId xmlns:a16="http://schemas.microsoft.com/office/drawing/2014/main" id="{3C20F18E-7EC8-4C79-934A-0C0645E67AD7}"/>
              </a:ext>
            </a:extLst>
          </p:cNvPr>
          <p:cNvSpPr>
            <a:spLocks noGrp="1"/>
          </p:cNvSpPr>
          <p:nvPr>
            <p:ph idx="1"/>
          </p:nvPr>
        </p:nvSpPr>
        <p:spPr/>
        <p:txBody>
          <a:bodyPr>
            <a:normAutofit fontScale="85000" lnSpcReduction="10000"/>
          </a:bodyPr>
          <a:lstStyle/>
          <a:p>
            <a:r>
              <a:rPr lang="en-CA" dirty="0"/>
              <a:t>Any test consists of:</a:t>
            </a:r>
          </a:p>
          <a:p>
            <a:pPr lvl="1"/>
            <a:r>
              <a:rPr lang="en-CA" dirty="0"/>
              <a:t>Instruction / step  (do this) – click on the “Catalog” button</a:t>
            </a:r>
          </a:p>
          <a:p>
            <a:pPr lvl="1"/>
            <a:r>
              <a:rPr lang="en-CA" dirty="0"/>
              <a:t>Expected result / outcome (should get this) – the catalog is displayed</a:t>
            </a:r>
          </a:p>
          <a:p>
            <a:pPr lvl="1"/>
            <a:r>
              <a:rPr lang="en-CA" dirty="0"/>
              <a:t>Result (did we get what we expected?) – Pass / Fail</a:t>
            </a:r>
          </a:p>
          <a:p>
            <a:r>
              <a:rPr lang="en-CA" dirty="0"/>
              <a:t>Manually, you would list these and execute them individually</a:t>
            </a:r>
          </a:p>
          <a:p>
            <a:r>
              <a:rPr lang="en-CA" dirty="0"/>
              <a:t>Automated, you would use a tool to program the computer to execute the instruction, then verify the outcome and record the result.  Then move onto the next step, IF it passed.</a:t>
            </a:r>
          </a:p>
          <a:p>
            <a:pPr marL="1257300" lvl="2" indent="-342900"/>
            <a:r>
              <a:rPr lang="en-CA" dirty="0"/>
              <a:t>UI – valid users / valid paths / valid input combinations (permutations)</a:t>
            </a:r>
          </a:p>
          <a:p>
            <a:pPr marL="1257300" lvl="2" indent="-342900"/>
            <a:r>
              <a:rPr lang="en-CA" dirty="0"/>
              <a:t>Data driven / parameterized tests</a:t>
            </a:r>
          </a:p>
          <a:p>
            <a:endParaRPr lang="en-CA" dirty="0"/>
          </a:p>
        </p:txBody>
      </p:sp>
    </p:spTree>
    <p:extLst>
      <p:ext uri="{BB962C8B-B14F-4D97-AF65-F5344CB8AC3E}">
        <p14:creationId xmlns:p14="http://schemas.microsoft.com/office/powerpoint/2010/main" val="36462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a:xfrm>
            <a:off x="1214300" y="0"/>
            <a:ext cx="9905998" cy="1478570"/>
          </a:xfrm>
        </p:spPr>
        <p:txBody>
          <a:bodyPr>
            <a:normAutofit fontScale="90000"/>
          </a:bodyPr>
          <a:lstStyle/>
          <a:p>
            <a:r>
              <a:rPr lang="en-CA" dirty="0"/>
              <a:t>DevOps tools – this is a very useful guide</a:t>
            </a:r>
            <a:br>
              <a:rPr lang="en-CA" dirty="0"/>
            </a:br>
            <a:r>
              <a:rPr lang="en-US" dirty="0">
                <a:hlinkClick r:id="rId2"/>
              </a:rPr>
              <a:t>https://xebialabs.com/periodic-table-of-devops-tools/</a:t>
            </a:r>
            <a:endParaRPr lang="en-CA" dirty="0"/>
          </a:p>
        </p:txBody>
      </p:sp>
      <p:pic>
        <p:nvPicPr>
          <p:cNvPr id="9" name="Picture 8">
            <a:extLst>
              <a:ext uri="{FF2B5EF4-FFF2-40B4-BE49-F238E27FC236}">
                <a16:creationId xmlns:a16="http://schemas.microsoft.com/office/drawing/2014/main" id="{7F509B16-26D1-44CB-9BCD-95E6831FF172}"/>
              </a:ext>
            </a:extLst>
          </p:cNvPr>
          <p:cNvPicPr>
            <a:picLocks noChangeAspect="1"/>
          </p:cNvPicPr>
          <p:nvPr/>
        </p:nvPicPr>
        <p:blipFill>
          <a:blip r:embed="rId3"/>
          <a:stretch>
            <a:fillRect/>
          </a:stretch>
        </p:blipFill>
        <p:spPr>
          <a:xfrm>
            <a:off x="1661973" y="1405367"/>
            <a:ext cx="8726108" cy="4934134"/>
          </a:xfrm>
          <a:prstGeom prst="rect">
            <a:avLst/>
          </a:prstGeom>
        </p:spPr>
      </p:pic>
    </p:spTree>
    <p:extLst>
      <p:ext uri="{BB962C8B-B14F-4D97-AF65-F5344CB8AC3E}">
        <p14:creationId xmlns:p14="http://schemas.microsoft.com/office/powerpoint/2010/main" val="106341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Manual testing example (Azure)</a:t>
            </a:r>
          </a:p>
        </p:txBody>
      </p:sp>
      <p:pic>
        <p:nvPicPr>
          <p:cNvPr id="8" name="Picture 7">
            <a:extLst>
              <a:ext uri="{FF2B5EF4-FFF2-40B4-BE49-F238E27FC236}">
                <a16:creationId xmlns:a16="http://schemas.microsoft.com/office/drawing/2014/main" id="{7F479B08-DA71-4AD1-AF00-3272141536F3}"/>
              </a:ext>
            </a:extLst>
          </p:cNvPr>
          <p:cNvPicPr>
            <a:picLocks noChangeAspect="1"/>
          </p:cNvPicPr>
          <p:nvPr/>
        </p:nvPicPr>
        <p:blipFill>
          <a:blip r:embed="rId2"/>
          <a:stretch>
            <a:fillRect/>
          </a:stretch>
        </p:blipFill>
        <p:spPr>
          <a:xfrm>
            <a:off x="3684587" y="1859999"/>
            <a:ext cx="4819650" cy="4257675"/>
          </a:xfrm>
          <a:prstGeom prst="rect">
            <a:avLst/>
          </a:prstGeom>
        </p:spPr>
      </p:pic>
      <p:sp>
        <p:nvSpPr>
          <p:cNvPr id="3" name="Oval 2">
            <a:extLst>
              <a:ext uri="{FF2B5EF4-FFF2-40B4-BE49-F238E27FC236}">
                <a16:creationId xmlns:a16="http://schemas.microsoft.com/office/drawing/2014/main" id="{90E50C59-9A39-422A-9B8A-46054373B1E1}"/>
              </a:ext>
            </a:extLst>
          </p:cNvPr>
          <p:cNvSpPr/>
          <p:nvPr/>
        </p:nvSpPr>
        <p:spPr>
          <a:xfrm>
            <a:off x="6183086" y="2320212"/>
            <a:ext cx="1940767"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9268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Testing Steps</a:t>
            </a:r>
          </a:p>
        </p:txBody>
      </p:sp>
      <p:pic>
        <p:nvPicPr>
          <p:cNvPr id="3" name="Picture 2">
            <a:extLst>
              <a:ext uri="{FF2B5EF4-FFF2-40B4-BE49-F238E27FC236}">
                <a16:creationId xmlns:a16="http://schemas.microsoft.com/office/drawing/2014/main" id="{AF5F5BD9-2235-4507-B87E-451824FE716C}"/>
              </a:ext>
            </a:extLst>
          </p:cNvPr>
          <p:cNvPicPr>
            <a:picLocks noChangeAspect="1"/>
          </p:cNvPicPr>
          <p:nvPr/>
        </p:nvPicPr>
        <p:blipFill rotWithShape="1">
          <a:blip r:embed="rId2"/>
          <a:srcRect r="28552" b="8913"/>
          <a:stretch/>
        </p:blipFill>
        <p:spPr>
          <a:xfrm>
            <a:off x="1784349" y="2202608"/>
            <a:ext cx="7029969" cy="3140723"/>
          </a:xfrm>
          <a:prstGeom prst="rect">
            <a:avLst/>
          </a:prstGeom>
        </p:spPr>
      </p:pic>
    </p:spTree>
    <p:extLst>
      <p:ext uri="{BB962C8B-B14F-4D97-AF65-F5344CB8AC3E}">
        <p14:creationId xmlns:p14="http://schemas.microsoft.com/office/powerpoint/2010/main" val="279851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Manual testing</a:t>
            </a:r>
          </a:p>
        </p:txBody>
      </p:sp>
      <p:pic>
        <p:nvPicPr>
          <p:cNvPr id="4" name="Picture 3">
            <a:extLst>
              <a:ext uri="{FF2B5EF4-FFF2-40B4-BE49-F238E27FC236}">
                <a16:creationId xmlns:a16="http://schemas.microsoft.com/office/drawing/2014/main" id="{8405DDCC-A96D-4505-8A60-3345EDA25D61}"/>
              </a:ext>
            </a:extLst>
          </p:cNvPr>
          <p:cNvPicPr>
            <a:picLocks noChangeAspect="1"/>
          </p:cNvPicPr>
          <p:nvPr/>
        </p:nvPicPr>
        <p:blipFill rotWithShape="1">
          <a:blip r:embed="rId2"/>
          <a:srcRect r="6685" b="35496"/>
          <a:stretch/>
        </p:blipFill>
        <p:spPr>
          <a:xfrm>
            <a:off x="405916" y="1685101"/>
            <a:ext cx="11376991" cy="2399951"/>
          </a:xfrm>
          <a:prstGeom prst="rect">
            <a:avLst/>
          </a:prstGeom>
        </p:spPr>
      </p:pic>
      <p:pic>
        <p:nvPicPr>
          <p:cNvPr id="5" name="Picture 4">
            <a:extLst>
              <a:ext uri="{FF2B5EF4-FFF2-40B4-BE49-F238E27FC236}">
                <a16:creationId xmlns:a16="http://schemas.microsoft.com/office/drawing/2014/main" id="{1DF81534-1654-444D-BD0D-DCBC0A990359}"/>
              </a:ext>
            </a:extLst>
          </p:cNvPr>
          <p:cNvPicPr>
            <a:picLocks noChangeAspect="1"/>
          </p:cNvPicPr>
          <p:nvPr/>
        </p:nvPicPr>
        <p:blipFill>
          <a:blip r:embed="rId3"/>
          <a:stretch>
            <a:fillRect/>
          </a:stretch>
        </p:blipFill>
        <p:spPr>
          <a:xfrm>
            <a:off x="3466271" y="4182082"/>
            <a:ext cx="4914900" cy="2057400"/>
          </a:xfrm>
          <a:prstGeom prst="rect">
            <a:avLst/>
          </a:prstGeom>
        </p:spPr>
      </p:pic>
      <p:sp>
        <p:nvSpPr>
          <p:cNvPr id="7" name="Oval 6">
            <a:extLst>
              <a:ext uri="{FF2B5EF4-FFF2-40B4-BE49-F238E27FC236}">
                <a16:creationId xmlns:a16="http://schemas.microsoft.com/office/drawing/2014/main" id="{2E406C86-6E26-4B5A-BEB7-741691F45AA6}"/>
              </a:ext>
            </a:extLst>
          </p:cNvPr>
          <p:cNvSpPr/>
          <p:nvPr/>
        </p:nvSpPr>
        <p:spPr>
          <a:xfrm>
            <a:off x="10039739" y="3508310"/>
            <a:ext cx="1144555" cy="5767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B9470E4-8BBC-45B2-902F-DFBF3E42207B}"/>
              </a:ext>
            </a:extLst>
          </p:cNvPr>
          <p:cNvSpPr/>
          <p:nvPr/>
        </p:nvSpPr>
        <p:spPr>
          <a:xfrm>
            <a:off x="3713584" y="5172899"/>
            <a:ext cx="1548881" cy="966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Arrow Connector 9">
            <a:extLst>
              <a:ext uri="{FF2B5EF4-FFF2-40B4-BE49-F238E27FC236}">
                <a16:creationId xmlns:a16="http://schemas.microsoft.com/office/drawing/2014/main" id="{08811809-486E-44E4-8F01-AB9A4E0A16ED}"/>
              </a:ext>
            </a:extLst>
          </p:cNvPr>
          <p:cNvCxnSpPr>
            <a:cxnSpLocks/>
            <a:stCxn id="8" idx="6"/>
          </p:cNvCxnSpPr>
          <p:nvPr/>
        </p:nvCxnSpPr>
        <p:spPr>
          <a:xfrm flipV="1">
            <a:off x="5262465" y="3931301"/>
            <a:ext cx="5218923" cy="17249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C1391F3-28F2-4F4C-AFB7-6877F60FF15C}"/>
              </a:ext>
            </a:extLst>
          </p:cNvPr>
          <p:cNvSpPr/>
          <p:nvPr/>
        </p:nvSpPr>
        <p:spPr>
          <a:xfrm>
            <a:off x="7893698" y="4391608"/>
            <a:ext cx="628261" cy="9952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a:extLst>
              <a:ext uri="{FF2B5EF4-FFF2-40B4-BE49-F238E27FC236}">
                <a16:creationId xmlns:a16="http://schemas.microsoft.com/office/drawing/2014/main" id="{C3FA8FF9-2FBA-4918-8CC7-6789E1B39C51}"/>
              </a:ext>
            </a:extLst>
          </p:cNvPr>
          <p:cNvSpPr txBox="1"/>
          <p:nvPr/>
        </p:nvSpPr>
        <p:spPr>
          <a:xfrm>
            <a:off x="5886398" y="5557934"/>
            <a:ext cx="2450842" cy="923330"/>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dirty="0">
                <a:solidFill>
                  <a:schemeClr val="bg1"/>
                </a:solidFill>
              </a:rPr>
              <a:t>After each step, the user will manually click the pass/fail button here</a:t>
            </a:r>
          </a:p>
        </p:txBody>
      </p:sp>
      <p:cxnSp>
        <p:nvCxnSpPr>
          <p:cNvPr id="14" name="Straight Arrow Connector 13">
            <a:extLst>
              <a:ext uri="{FF2B5EF4-FFF2-40B4-BE49-F238E27FC236}">
                <a16:creationId xmlns:a16="http://schemas.microsoft.com/office/drawing/2014/main" id="{4CA0CD86-75E5-4B4B-B3B8-E47EC95E6D57}"/>
              </a:ext>
            </a:extLst>
          </p:cNvPr>
          <p:cNvCxnSpPr>
            <a:endCxn id="11" idx="3"/>
          </p:cNvCxnSpPr>
          <p:nvPr/>
        </p:nvCxnSpPr>
        <p:spPr>
          <a:xfrm flipV="1">
            <a:off x="7632441" y="5241120"/>
            <a:ext cx="353264" cy="316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0AAB05E-75CF-41D3-9DF4-DF06E376019A}"/>
              </a:ext>
            </a:extLst>
          </p:cNvPr>
          <p:cNvSpPr/>
          <p:nvPr/>
        </p:nvSpPr>
        <p:spPr>
          <a:xfrm>
            <a:off x="503854" y="2009192"/>
            <a:ext cx="1212980" cy="95794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Straight Arrow Connector 18">
            <a:extLst>
              <a:ext uri="{FF2B5EF4-FFF2-40B4-BE49-F238E27FC236}">
                <a16:creationId xmlns:a16="http://schemas.microsoft.com/office/drawing/2014/main" id="{3724A050-1A80-4B4B-B5D8-EB5B9752E72E}"/>
              </a:ext>
            </a:extLst>
          </p:cNvPr>
          <p:cNvCxnSpPr>
            <a:cxnSpLocks/>
          </p:cNvCxnSpPr>
          <p:nvPr/>
        </p:nvCxnSpPr>
        <p:spPr>
          <a:xfrm>
            <a:off x="1474237" y="2268149"/>
            <a:ext cx="9255967" cy="698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46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Testing Steps</a:t>
            </a:r>
          </a:p>
        </p:txBody>
      </p:sp>
      <p:pic>
        <p:nvPicPr>
          <p:cNvPr id="3" name="Picture 2">
            <a:extLst>
              <a:ext uri="{FF2B5EF4-FFF2-40B4-BE49-F238E27FC236}">
                <a16:creationId xmlns:a16="http://schemas.microsoft.com/office/drawing/2014/main" id="{AF5F5BD9-2235-4507-B87E-451824FE716C}"/>
              </a:ext>
            </a:extLst>
          </p:cNvPr>
          <p:cNvPicPr>
            <a:picLocks noChangeAspect="1"/>
          </p:cNvPicPr>
          <p:nvPr/>
        </p:nvPicPr>
        <p:blipFill rotWithShape="1">
          <a:blip r:embed="rId2"/>
          <a:srcRect r="28552" b="8913"/>
          <a:stretch/>
        </p:blipFill>
        <p:spPr>
          <a:xfrm>
            <a:off x="1784349" y="2202608"/>
            <a:ext cx="7029969" cy="3140723"/>
          </a:xfrm>
          <a:prstGeom prst="rect">
            <a:avLst/>
          </a:prstGeom>
        </p:spPr>
      </p:pic>
      <p:sp>
        <p:nvSpPr>
          <p:cNvPr id="4" name="TextBox 3">
            <a:extLst>
              <a:ext uri="{FF2B5EF4-FFF2-40B4-BE49-F238E27FC236}">
                <a16:creationId xmlns:a16="http://schemas.microsoft.com/office/drawing/2014/main" id="{1C240D69-1C3F-431E-BBAE-64795FA42DFC}"/>
              </a:ext>
            </a:extLst>
          </p:cNvPr>
          <p:cNvSpPr txBox="1"/>
          <p:nvPr/>
        </p:nvSpPr>
        <p:spPr>
          <a:xfrm>
            <a:off x="5710335" y="2668555"/>
            <a:ext cx="3464767" cy="1477328"/>
          </a:xfrm>
          <a:prstGeom prst="rect">
            <a:avLst/>
          </a:prstGeom>
          <a:solidFill>
            <a:schemeClr val="tx1"/>
          </a:solidFill>
          <a:effectLst>
            <a:outerShdw blurRad="50800" dist="38100" dir="2700000" algn="tl" rotWithShape="0">
              <a:prstClr val="black">
                <a:alpha val="40000"/>
              </a:prstClr>
            </a:outerShdw>
          </a:effectLst>
        </p:spPr>
        <p:txBody>
          <a:bodyPr wrap="square" rtlCol="0">
            <a:spAutoFit/>
          </a:bodyPr>
          <a:lstStyle/>
          <a:p>
            <a:r>
              <a:rPr lang="en-US" dirty="0">
                <a:solidFill>
                  <a:schemeClr val="bg1"/>
                </a:solidFill>
              </a:rPr>
              <a:t>To automate these same steps you would use a tool like Selenium or UFT to execute each step in whatever configuration and verify the results.</a:t>
            </a:r>
          </a:p>
        </p:txBody>
      </p:sp>
    </p:spTree>
    <p:extLst>
      <p:ext uri="{BB962C8B-B14F-4D97-AF65-F5344CB8AC3E}">
        <p14:creationId xmlns:p14="http://schemas.microsoft.com/office/powerpoint/2010/main" val="30125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Manual vs automated testing</a:t>
            </a:r>
          </a:p>
        </p:txBody>
      </p:sp>
      <p:sp>
        <p:nvSpPr>
          <p:cNvPr id="3" name="Content Placeholder 2">
            <a:extLst>
              <a:ext uri="{FF2B5EF4-FFF2-40B4-BE49-F238E27FC236}">
                <a16:creationId xmlns:a16="http://schemas.microsoft.com/office/drawing/2014/main" id="{3C20F18E-7EC8-4C79-934A-0C0645E67AD7}"/>
              </a:ext>
            </a:extLst>
          </p:cNvPr>
          <p:cNvSpPr>
            <a:spLocks noGrp="1"/>
          </p:cNvSpPr>
          <p:nvPr>
            <p:ph idx="1"/>
          </p:nvPr>
        </p:nvSpPr>
        <p:spPr/>
        <p:txBody>
          <a:bodyPr>
            <a:normAutofit/>
          </a:bodyPr>
          <a:lstStyle/>
          <a:p>
            <a:r>
              <a:rPr lang="en-CA" dirty="0"/>
              <a:t>Whether manual or automated, you should use a collaboration tool to record the outcomes</a:t>
            </a:r>
          </a:p>
          <a:p>
            <a:r>
              <a:rPr lang="en-CA" dirty="0"/>
              <a:t>When and if you use manual vs automated varies </a:t>
            </a:r>
          </a:p>
          <a:p>
            <a:pPr lvl="1"/>
            <a:r>
              <a:rPr lang="en-CA" dirty="0"/>
              <a:t>Tools – what do you have?  How expensive are they? Skill set</a:t>
            </a:r>
          </a:p>
          <a:p>
            <a:pPr lvl="1"/>
            <a:r>
              <a:rPr lang="en-CA" dirty="0"/>
              <a:t>Frequency of use – if you need to prioritize, look at effort saved and how often</a:t>
            </a:r>
          </a:p>
          <a:p>
            <a:pPr lvl="1"/>
            <a:r>
              <a:rPr lang="en-CA" dirty="0"/>
              <a:t>“trust” – does your organization trust change? “we have always done it this way”</a:t>
            </a:r>
          </a:p>
          <a:p>
            <a:pPr lvl="1"/>
            <a:r>
              <a:rPr lang="en-CA" dirty="0"/>
              <a:t>Volume – how many variations of each test do you need to run?</a:t>
            </a:r>
          </a:p>
          <a:p>
            <a:endParaRPr lang="en-CA" dirty="0"/>
          </a:p>
          <a:p>
            <a:endParaRPr lang="en-CA" dirty="0"/>
          </a:p>
        </p:txBody>
      </p:sp>
    </p:spTree>
    <p:extLst>
      <p:ext uri="{BB962C8B-B14F-4D97-AF65-F5344CB8AC3E}">
        <p14:creationId xmlns:p14="http://schemas.microsoft.com/office/powerpoint/2010/main" val="161053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Manual vs automated testing</a:t>
            </a:r>
          </a:p>
        </p:txBody>
      </p:sp>
      <p:sp>
        <p:nvSpPr>
          <p:cNvPr id="3" name="Content Placeholder 2">
            <a:extLst>
              <a:ext uri="{FF2B5EF4-FFF2-40B4-BE49-F238E27FC236}">
                <a16:creationId xmlns:a16="http://schemas.microsoft.com/office/drawing/2014/main" id="{3C20F18E-7EC8-4C79-934A-0C0645E67AD7}"/>
              </a:ext>
            </a:extLst>
          </p:cNvPr>
          <p:cNvSpPr>
            <a:spLocks noGrp="1"/>
          </p:cNvSpPr>
          <p:nvPr>
            <p:ph idx="1"/>
          </p:nvPr>
        </p:nvSpPr>
        <p:spPr/>
        <p:txBody>
          <a:bodyPr>
            <a:normAutofit lnSpcReduction="10000"/>
          </a:bodyPr>
          <a:lstStyle/>
          <a:p>
            <a:r>
              <a:rPr lang="en-CA" dirty="0"/>
              <a:t>Automation benefits:	</a:t>
            </a:r>
          </a:p>
          <a:p>
            <a:pPr lvl="1"/>
            <a:r>
              <a:rPr lang="en-CA" dirty="0"/>
              <a:t>Repetitive tasks </a:t>
            </a:r>
          </a:p>
          <a:p>
            <a:pPr lvl="2"/>
            <a:r>
              <a:rPr lang="en-CA" dirty="0"/>
              <a:t>Same test with parameterized data input (functional) </a:t>
            </a:r>
          </a:p>
          <a:p>
            <a:pPr lvl="2"/>
            <a:r>
              <a:rPr lang="en-CA" dirty="0"/>
              <a:t>Same test with different browsers (Integration / regression)</a:t>
            </a:r>
          </a:p>
          <a:p>
            <a:pPr lvl="2"/>
            <a:r>
              <a:rPr lang="en-CA" dirty="0"/>
              <a:t>Same tests for consecutive releases (regression)</a:t>
            </a:r>
          </a:p>
          <a:p>
            <a:pPr lvl="2"/>
            <a:r>
              <a:rPr lang="en-CA" dirty="0"/>
              <a:t>Same test for multiple users (Load)</a:t>
            </a:r>
          </a:p>
          <a:p>
            <a:pPr lvl="1"/>
            <a:r>
              <a:rPr lang="en-CA" dirty="0"/>
              <a:t>Large/batch data sets (Functional)</a:t>
            </a:r>
          </a:p>
          <a:p>
            <a:pPr lvl="2"/>
            <a:r>
              <a:rPr lang="en-CA" dirty="0"/>
              <a:t>Data entry (fast and accurate)</a:t>
            </a:r>
          </a:p>
          <a:p>
            <a:pPr lvl="2"/>
            <a:r>
              <a:rPr lang="en-CA" dirty="0"/>
              <a:t>Validation of results (why look at the ones that are correct?)</a:t>
            </a:r>
          </a:p>
          <a:p>
            <a:pPr lvl="1"/>
            <a:endParaRPr lang="en-CA" dirty="0"/>
          </a:p>
          <a:p>
            <a:endParaRPr lang="en-CA" dirty="0"/>
          </a:p>
        </p:txBody>
      </p:sp>
    </p:spTree>
    <p:extLst>
      <p:ext uri="{BB962C8B-B14F-4D97-AF65-F5344CB8AC3E}">
        <p14:creationId xmlns:p14="http://schemas.microsoft.com/office/powerpoint/2010/main" val="227658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04BE-A580-4E83-8EF0-0C513DA99FDC}"/>
              </a:ext>
            </a:extLst>
          </p:cNvPr>
          <p:cNvSpPr>
            <a:spLocks noGrp="1"/>
          </p:cNvSpPr>
          <p:nvPr>
            <p:ph type="title"/>
          </p:nvPr>
        </p:nvSpPr>
        <p:spPr/>
        <p:txBody>
          <a:bodyPr>
            <a:normAutofit fontScale="90000"/>
          </a:bodyPr>
          <a:lstStyle/>
          <a:p>
            <a:r>
              <a:rPr lang="en-US" b="1" dirty="0"/>
              <a:t>Agile testing methods</a:t>
            </a:r>
            <a:br>
              <a:rPr lang="en-US" b="1" dirty="0"/>
            </a:br>
            <a:r>
              <a:rPr lang="en-US" dirty="0"/>
              <a:t>There are various agile testing methods as follows:</a:t>
            </a:r>
            <a:br>
              <a:rPr lang="en-US" b="1" dirty="0"/>
            </a:br>
            <a:endParaRPr lang="en-CA" dirty="0"/>
          </a:p>
        </p:txBody>
      </p:sp>
      <p:sp>
        <p:nvSpPr>
          <p:cNvPr id="3" name="Content Placeholder 2">
            <a:extLst>
              <a:ext uri="{FF2B5EF4-FFF2-40B4-BE49-F238E27FC236}">
                <a16:creationId xmlns:a16="http://schemas.microsoft.com/office/drawing/2014/main" id="{32F0935A-2473-456C-9185-BF845DB1DCD8}"/>
              </a:ext>
            </a:extLst>
          </p:cNvPr>
          <p:cNvSpPr>
            <a:spLocks noGrp="1"/>
          </p:cNvSpPr>
          <p:nvPr>
            <p:ph idx="1"/>
          </p:nvPr>
        </p:nvSpPr>
        <p:spPr/>
        <p:txBody>
          <a:bodyPr/>
          <a:lstStyle/>
          <a:p>
            <a:pPr fontAlgn="base"/>
            <a:r>
              <a:rPr lang="en-US" dirty="0"/>
              <a:t>Behavior Driven Development (BDD)</a:t>
            </a:r>
          </a:p>
          <a:p>
            <a:pPr fontAlgn="base"/>
            <a:r>
              <a:rPr lang="en-US" dirty="0"/>
              <a:t>Acceptance Test Driven Development (ATDD)</a:t>
            </a:r>
          </a:p>
          <a:p>
            <a:pPr fontAlgn="base"/>
            <a:r>
              <a:rPr lang="en-US" dirty="0"/>
              <a:t>Exploratory Testing</a:t>
            </a:r>
          </a:p>
          <a:p>
            <a:pPr fontAlgn="base"/>
            <a:endParaRPr lang="en-US" dirty="0"/>
          </a:p>
          <a:p>
            <a:pPr marL="0" indent="0" fontAlgn="base">
              <a:buNone/>
            </a:pPr>
            <a:r>
              <a:rPr lang="en-US" dirty="0"/>
              <a:t>You can use all or a combination of these.</a:t>
            </a:r>
          </a:p>
          <a:p>
            <a:endParaRPr lang="en-CA" dirty="0"/>
          </a:p>
        </p:txBody>
      </p:sp>
    </p:spTree>
    <p:extLst>
      <p:ext uri="{BB962C8B-B14F-4D97-AF65-F5344CB8AC3E}">
        <p14:creationId xmlns:p14="http://schemas.microsoft.com/office/powerpoint/2010/main" val="1210435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E0B6-830D-4333-9A07-5004465F2D60}"/>
              </a:ext>
            </a:extLst>
          </p:cNvPr>
          <p:cNvSpPr>
            <a:spLocks noGrp="1"/>
          </p:cNvSpPr>
          <p:nvPr>
            <p:ph type="title"/>
          </p:nvPr>
        </p:nvSpPr>
        <p:spPr/>
        <p:txBody>
          <a:bodyPr/>
          <a:lstStyle/>
          <a:p>
            <a:r>
              <a:rPr lang="en-US" b="1" dirty="0"/>
              <a:t>Behavior Driven Development (BDD)</a:t>
            </a:r>
            <a:endParaRPr lang="en-CA" dirty="0"/>
          </a:p>
        </p:txBody>
      </p:sp>
      <p:sp>
        <p:nvSpPr>
          <p:cNvPr id="3" name="Content Placeholder 2">
            <a:extLst>
              <a:ext uri="{FF2B5EF4-FFF2-40B4-BE49-F238E27FC236}">
                <a16:creationId xmlns:a16="http://schemas.microsoft.com/office/drawing/2014/main" id="{90F79C46-2C40-4ACF-BF8C-11DFF6D0345B}"/>
              </a:ext>
            </a:extLst>
          </p:cNvPr>
          <p:cNvSpPr>
            <a:spLocks noGrp="1"/>
          </p:cNvSpPr>
          <p:nvPr>
            <p:ph idx="1"/>
          </p:nvPr>
        </p:nvSpPr>
        <p:spPr/>
        <p:txBody>
          <a:bodyPr>
            <a:normAutofit lnSpcReduction="10000"/>
          </a:bodyPr>
          <a:lstStyle/>
          <a:p>
            <a:pPr fontAlgn="base"/>
            <a:r>
              <a:rPr lang="en-US" dirty="0"/>
              <a:t>is an approach that consists on defining the behavior of a feature through </a:t>
            </a:r>
            <a:r>
              <a:rPr lang="en-US" b="1" dirty="0"/>
              <a:t>examples</a:t>
            </a:r>
            <a:r>
              <a:rPr lang="en-US" dirty="0"/>
              <a:t> in plain text. These </a:t>
            </a:r>
            <a:r>
              <a:rPr lang="en-US" b="1" dirty="0"/>
              <a:t>examples are</a:t>
            </a:r>
            <a:r>
              <a:rPr lang="en-US" dirty="0"/>
              <a:t> defined before the development starts and are used as acceptance criteria. They are part of the definition of done. The examples are called Scenarios which are written in a special format called Gherkin Given/When/Then syntax.  The scenarios hold information on how a given feature should behave in different situations with different input parameters. These are called “</a:t>
            </a:r>
            <a:r>
              <a:rPr lang="en-US" b="1" dirty="0"/>
              <a:t>Executable Specifications” </a:t>
            </a:r>
            <a:r>
              <a:rPr lang="en-US" dirty="0"/>
              <a:t>as it comprises of both specification and inputs to the automated tests.</a:t>
            </a:r>
          </a:p>
          <a:p>
            <a:endParaRPr lang="en-CA" dirty="0"/>
          </a:p>
        </p:txBody>
      </p:sp>
    </p:spTree>
    <p:extLst>
      <p:ext uri="{BB962C8B-B14F-4D97-AF65-F5344CB8AC3E}">
        <p14:creationId xmlns:p14="http://schemas.microsoft.com/office/powerpoint/2010/main" val="352966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normAutofit fontScale="90000"/>
          </a:bodyPr>
          <a:lstStyle/>
          <a:p>
            <a:r>
              <a:rPr lang="en-CA" dirty="0"/>
              <a:t>Product Owners perspective </a:t>
            </a:r>
            <a:br>
              <a:rPr lang="en-CA" dirty="0"/>
            </a:br>
            <a:r>
              <a:rPr lang="en-CA" dirty="0"/>
              <a:t>Pretend that the project is </a:t>
            </a:r>
            <a:br>
              <a:rPr lang="en-CA" dirty="0"/>
            </a:br>
            <a:r>
              <a:rPr lang="en-CA" dirty="0"/>
              <a:t>“launching a new ferry”</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fontScale="92500" lnSpcReduction="20000"/>
          </a:bodyPr>
          <a:lstStyle/>
          <a:p>
            <a:r>
              <a:rPr lang="en-CA" dirty="0"/>
              <a:t>Is the application </a:t>
            </a:r>
            <a:r>
              <a:rPr lang="en-CA" b="1" u="sng" dirty="0"/>
              <a:t>fully</a:t>
            </a:r>
            <a:r>
              <a:rPr lang="en-CA" dirty="0"/>
              <a:t> tested?</a:t>
            </a:r>
          </a:p>
          <a:p>
            <a:pPr lvl="1"/>
            <a:r>
              <a:rPr lang="en-CA" dirty="0"/>
              <a:t>Watertight?</a:t>
            </a:r>
          </a:p>
          <a:p>
            <a:pPr lvl="1"/>
            <a:r>
              <a:rPr lang="en-CA" dirty="0"/>
              <a:t>Propulsion working?</a:t>
            </a:r>
          </a:p>
          <a:p>
            <a:pPr lvl="1"/>
            <a:r>
              <a:rPr lang="en-CA" dirty="0"/>
              <a:t>Steering working?</a:t>
            </a:r>
          </a:p>
          <a:p>
            <a:pPr lvl="1"/>
            <a:r>
              <a:rPr lang="en-CA" dirty="0"/>
              <a:t>Braking working?</a:t>
            </a:r>
          </a:p>
          <a:p>
            <a:r>
              <a:rPr lang="en-CA" dirty="0"/>
              <a:t>How do we know?</a:t>
            </a:r>
          </a:p>
          <a:p>
            <a:pPr lvl="1"/>
            <a:r>
              <a:rPr lang="en-CA" dirty="0"/>
              <a:t>Statistics / Facts</a:t>
            </a:r>
          </a:p>
          <a:p>
            <a:pPr marL="1257300" lvl="2" indent="-342900"/>
            <a:r>
              <a:rPr lang="en-CA" dirty="0"/>
              <a:t>Application map (APIs / endpoints, hyperlinks, etc.)</a:t>
            </a:r>
          </a:p>
          <a:p>
            <a:pPr marL="1257300" lvl="2" indent="-342900"/>
            <a:r>
              <a:rPr lang="en-CA" dirty="0"/>
              <a:t>Tested all requirements (requirement traceability matrix RTM)</a:t>
            </a:r>
          </a:p>
          <a:p>
            <a:endParaRPr lang="en-CA" dirty="0"/>
          </a:p>
          <a:p>
            <a:endParaRPr lang="en-CA" dirty="0"/>
          </a:p>
        </p:txBody>
      </p:sp>
    </p:spTree>
    <p:extLst>
      <p:ext uri="{BB962C8B-B14F-4D97-AF65-F5344CB8AC3E}">
        <p14:creationId xmlns:p14="http://schemas.microsoft.com/office/powerpoint/2010/main" val="396367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9908-4750-4441-9C22-6E1EAE14B39A}"/>
              </a:ext>
            </a:extLst>
          </p:cNvPr>
          <p:cNvSpPr>
            <a:spLocks noGrp="1"/>
          </p:cNvSpPr>
          <p:nvPr>
            <p:ph type="title"/>
          </p:nvPr>
        </p:nvSpPr>
        <p:spPr/>
        <p:txBody>
          <a:bodyPr/>
          <a:lstStyle/>
          <a:p>
            <a:r>
              <a:rPr lang="en-CA" dirty="0"/>
              <a:t>BDD Example</a:t>
            </a:r>
          </a:p>
        </p:txBody>
      </p:sp>
      <p:sp>
        <p:nvSpPr>
          <p:cNvPr id="3" name="Content Placeholder 2">
            <a:extLst>
              <a:ext uri="{FF2B5EF4-FFF2-40B4-BE49-F238E27FC236}">
                <a16:creationId xmlns:a16="http://schemas.microsoft.com/office/drawing/2014/main" id="{FD6BF89C-2AA8-473A-B3BA-BE840825C657}"/>
              </a:ext>
            </a:extLst>
          </p:cNvPr>
          <p:cNvSpPr>
            <a:spLocks noGrp="1"/>
          </p:cNvSpPr>
          <p:nvPr>
            <p:ph idx="1"/>
          </p:nvPr>
        </p:nvSpPr>
        <p:spPr/>
        <p:txBody>
          <a:bodyPr/>
          <a:lstStyle/>
          <a:p>
            <a:r>
              <a:rPr lang="en-CA" dirty="0"/>
              <a:t>Given the customer has logged into their account</a:t>
            </a:r>
          </a:p>
          <a:p>
            <a:r>
              <a:rPr lang="en-CA" dirty="0"/>
              <a:t>And the balance is shown to be $100</a:t>
            </a:r>
          </a:p>
          <a:p>
            <a:r>
              <a:rPr lang="en-CA" dirty="0"/>
              <a:t>When the customer transfers $75 to their savings account</a:t>
            </a:r>
          </a:p>
          <a:p>
            <a:r>
              <a:rPr lang="en-CA" dirty="0"/>
              <a:t>Then the new balance should be $25</a:t>
            </a:r>
          </a:p>
        </p:txBody>
      </p:sp>
    </p:spTree>
    <p:extLst>
      <p:ext uri="{BB962C8B-B14F-4D97-AF65-F5344CB8AC3E}">
        <p14:creationId xmlns:p14="http://schemas.microsoft.com/office/powerpoint/2010/main" val="235251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8735-84B7-4F2E-A8CC-05C1C2899EFB}"/>
              </a:ext>
            </a:extLst>
          </p:cNvPr>
          <p:cNvSpPr>
            <a:spLocks noGrp="1"/>
          </p:cNvSpPr>
          <p:nvPr>
            <p:ph type="title"/>
          </p:nvPr>
        </p:nvSpPr>
        <p:spPr/>
        <p:txBody>
          <a:bodyPr>
            <a:normAutofit/>
          </a:bodyPr>
          <a:lstStyle/>
          <a:p>
            <a:r>
              <a:rPr lang="en-US" b="1" dirty="0"/>
              <a:t>Acceptance Test Driven Development (ATDD)</a:t>
            </a:r>
            <a:endParaRPr lang="en-CA" dirty="0"/>
          </a:p>
        </p:txBody>
      </p:sp>
      <p:sp>
        <p:nvSpPr>
          <p:cNvPr id="3" name="Content Placeholder 2">
            <a:extLst>
              <a:ext uri="{FF2B5EF4-FFF2-40B4-BE49-F238E27FC236}">
                <a16:creationId xmlns:a16="http://schemas.microsoft.com/office/drawing/2014/main" id="{C3F2C9EE-9472-4DA4-80C4-6BC0802A1DB0}"/>
              </a:ext>
            </a:extLst>
          </p:cNvPr>
          <p:cNvSpPr>
            <a:spLocks noGrp="1"/>
          </p:cNvSpPr>
          <p:nvPr>
            <p:ph idx="1"/>
          </p:nvPr>
        </p:nvSpPr>
        <p:spPr/>
        <p:txBody>
          <a:bodyPr>
            <a:normAutofit fontScale="92500"/>
          </a:bodyPr>
          <a:lstStyle/>
          <a:p>
            <a:pPr fontAlgn="base"/>
            <a:r>
              <a:rPr lang="en-US" dirty="0"/>
              <a:t>ATDD focuses on involving team members with different perspectives such as the customer, developer, and tester.  </a:t>
            </a:r>
            <a:r>
              <a:rPr lang="en-US" b="1" dirty="0"/>
              <a:t>Three Amigos</a:t>
            </a:r>
            <a:r>
              <a:rPr lang="en-US" dirty="0"/>
              <a:t> meetings are held to formulate acceptance tests incorporating perspectives of the customer, development, and testing.  The customer is focused on the problem that is to be solved, the development is focused on how the problem will be solved whereas the testing is focused on what could go wrong.  The acceptance tests are a representation of the user’s point of view and it describes how the system will function. It also helps to verify that the system functions as it is supposed to. </a:t>
            </a:r>
          </a:p>
          <a:p>
            <a:endParaRPr lang="en-CA" dirty="0"/>
          </a:p>
        </p:txBody>
      </p:sp>
    </p:spTree>
    <p:extLst>
      <p:ext uri="{BB962C8B-B14F-4D97-AF65-F5344CB8AC3E}">
        <p14:creationId xmlns:p14="http://schemas.microsoft.com/office/powerpoint/2010/main" val="2695317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C769-5D3C-4D76-9B33-CF0AC23F8A23}"/>
              </a:ext>
            </a:extLst>
          </p:cNvPr>
          <p:cNvSpPr>
            <a:spLocks noGrp="1"/>
          </p:cNvSpPr>
          <p:nvPr>
            <p:ph type="title"/>
          </p:nvPr>
        </p:nvSpPr>
        <p:spPr/>
        <p:txBody>
          <a:bodyPr/>
          <a:lstStyle/>
          <a:p>
            <a:r>
              <a:rPr lang="en-CA" dirty="0"/>
              <a:t>ATDD Example</a:t>
            </a:r>
          </a:p>
        </p:txBody>
      </p:sp>
      <p:sp>
        <p:nvSpPr>
          <p:cNvPr id="3" name="Content Placeholder 2">
            <a:extLst>
              <a:ext uri="{FF2B5EF4-FFF2-40B4-BE49-F238E27FC236}">
                <a16:creationId xmlns:a16="http://schemas.microsoft.com/office/drawing/2014/main" id="{DC5D859F-E448-4F9E-8235-F7646309F6BB}"/>
              </a:ext>
            </a:extLst>
          </p:cNvPr>
          <p:cNvSpPr>
            <a:spLocks noGrp="1"/>
          </p:cNvSpPr>
          <p:nvPr>
            <p:ph idx="1"/>
          </p:nvPr>
        </p:nvSpPr>
        <p:spPr/>
        <p:txBody>
          <a:bodyPr/>
          <a:lstStyle/>
          <a:p>
            <a:r>
              <a:rPr lang="en-CA" dirty="0"/>
              <a:t>Scenario: Restricted pages require login</a:t>
            </a:r>
          </a:p>
          <a:p>
            <a:pPr lvl="1"/>
            <a:r>
              <a:rPr lang="en-CA" dirty="0"/>
              <a:t>Given the user has not logged in</a:t>
            </a:r>
          </a:p>
          <a:p>
            <a:pPr lvl="1"/>
            <a:r>
              <a:rPr lang="en-CA" dirty="0"/>
              <a:t>When the user tries to access a restricted page</a:t>
            </a:r>
          </a:p>
          <a:p>
            <a:pPr lvl="1"/>
            <a:r>
              <a:rPr lang="en-CA" dirty="0"/>
              <a:t>Then the user should be redirected to the login page</a:t>
            </a:r>
          </a:p>
        </p:txBody>
      </p:sp>
    </p:spTree>
    <p:extLst>
      <p:ext uri="{BB962C8B-B14F-4D97-AF65-F5344CB8AC3E}">
        <p14:creationId xmlns:p14="http://schemas.microsoft.com/office/powerpoint/2010/main" val="168460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A5E6-C638-4D92-9165-C85493341DFA}"/>
              </a:ext>
            </a:extLst>
          </p:cNvPr>
          <p:cNvSpPr>
            <a:spLocks noGrp="1"/>
          </p:cNvSpPr>
          <p:nvPr>
            <p:ph type="title"/>
          </p:nvPr>
        </p:nvSpPr>
        <p:spPr/>
        <p:txBody>
          <a:bodyPr/>
          <a:lstStyle/>
          <a:p>
            <a:r>
              <a:rPr lang="en-US" b="1" dirty="0"/>
              <a:t>Exploratory Testing</a:t>
            </a:r>
            <a:endParaRPr lang="en-CA" dirty="0"/>
          </a:p>
        </p:txBody>
      </p:sp>
      <p:sp>
        <p:nvSpPr>
          <p:cNvPr id="3" name="Content Placeholder 2">
            <a:extLst>
              <a:ext uri="{FF2B5EF4-FFF2-40B4-BE49-F238E27FC236}">
                <a16:creationId xmlns:a16="http://schemas.microsoft.com/office/drawing/2014/main" id="{1565943A-D7A9-4983-A59B-21B749A8A5C1}"/>
              </a:ext>
            </a:extLst>
          </p:cNvPr>
          <p:cNvSpPr>
            <a:spLocks noGrp="1"/>
          </p:cNvSpPr>
          <p:nvPr>
            <p:ph idx="1"/>
          </p:nvPr>
        </p:nvSpPr>
        <p:spPr/>
        <p:txBody>
          <a:bodyPr>
            <a:normAutofit/>
          </a:bodyPr>
          <a:lstStyle/>
          <a:p>
            <a:pPr fontAlgn="base"/>
            <a:r>
              <a:rPr lang="en-US" dirty="0"/>
              <a:t>In this type of testing, the test design and test execution phase go hand in hand. Exploratory testing emphasizes working software over comprehensive documentation. The testers identify the functionality of an application by exploring the application. They try to learn the application, and design &amp; execute the test plans according to their findings.</a:t>
            </a:r>
          </a:p>
          <a:p>
            <a:endParaRPr lang="en-CA" dirty="0"/>
          </a:p>
        </p:txBody>
      </p:sp>
    </p:spTree>
    <p:extLst>
      <p:ext uri="{BB962C8B-B14F-4D97-AF65-F5344CB8AC3E}">
        <p14:creationId xmlns:p14="http://schemas.microsoft.com/office/powerpoint/2010/main" val="3760367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6406-A2C3-46F0-B44C-6EB3061B60CB}"/>
              </a:ext>
            </a:extLst>
          </p:cNvPr>
          <p:cNvSpPr>
            <a:spLocks noGrp="1"/>
          </p:cNvSpPr>
          <p:nvPr>
            <p:ph type="title"/>
          </p:nvPr>
        </p:nvSpPr>
        <p:spPr/>
        <p:txBody>
          <a:bodyPr/>
          <a:lstStyle/>
          <a:p>
            <a:r>
              <a:rPr lang="en-US" b="1" dirty="0"/>
              <a:t>Exploratory Testing</a:t>
            </a:r>
            <a:endParaRPr lang="en-CA" dirty="0"/>
          </a:p>
        </p:txBody>
      </p:sp>
      <p:sp>
        <p:nvSpPr>
          <p:cNvPr id="3" name="Content Placeholder 2">
            <a:extLst>
              <a:ext uri="{FF2B5EF4-FFF2-40B4-BE49-F238E27FC236}">
                <a16:creationId xmlns:a16="http://schemas.microsoft.com/office/drawing/2014/main" id="{1D768C98-4B4A-4D61-BCC4-6A4EA43D36CA}"/>
              </a:ext>
            </a:extLst>
          </p:cNvPr>
          <p:cNvSpPr>
            <a:spLocks noGrp="1"/>
          </p:cNvSpPr>
          <p:nvPr>
            <p:ph idx="1"/>
          </p:nvPr>
        </p:nvSpPr>
        <p:spPr/>
        <p:txBody>
          <a:bodyPr>
            <a:normAutofit lnSpcReduction="10000"/>
          </a:bodyPr>
          <a:lstStyle/>
          <a:p>
            <a:r>
              <a:rPr lang="en-US" dirty="0"/>
              <a:t>By exploring the application, you will uncover the unique, hard-to-find bugs you didn’t know existed. Scripted testing such as automated testing cannot do this because it follows predefined instructions. Anything outside of this scope will be missed.</a:t>
            </a:r>
          </a:p>
          <a:p>
            <a:r>
              <a:rPr lang="en-US" dirty="0"/>
              <a:t>The collective power of more heads is better than one. Diversity is vital for exploratory testing to succeed. The more diverse the group of exploratory testers – from developers to product managers, UX designers, business analysts and support engineers –, the better the results should be.</a:t>
            </a:r>
            <a:endParaRPr lang="en-CA" dirty="0"/>
          </a:p>
        </p:txBody>
      </p:sp>
    </p:spTree>
    <p:extLst>
      <p:ext uri="{BB962C8B-B14F-4D97-AF65-F5344CB8AC3E}">
        <p14:creationId xmlns:p14="http://schemas.microsoft.com/office/powerpoint/2010/main" val="524019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EB91-6C18-425A-918B-DA5C85C93BAC}"/>
              </a:ext>
            </a:extLst>
          </p:cNvPr>
          <p:cNvSpPr>
            <a:spLocks noGrp="1"/>
          </p:cNvSpPr>
          <p:nvPr>
            <p:ph type="title"/>
          </p:nvPr>
        </p:nvSpPr>
        <p:spPr/>
        <p:txBody>
          <a:bodyPr/>
          <a:lstStyle/>
          <a:p>
            <a:r>
              <a:rPr lang="en-US" b="1" dirty="0"/>
              <a:t>Exploratory Testing</a:t>
            </a:r>
            <a:endParaRPr lang="en-CA" dirty="0"/>
          </a:p>
        </p:txBody>
      </p:sp>
      <p:sp>
        <p:nvSpPr>
          <p:cNvPr id="3" name="Content Placeholder 2">
            <a:extLst>
              <a:ext uri="{FF2B5EF4-FFF2-40B4-BE49-F238E27FC236}">
                <a16:creationId xmlns:a16="http://schemas.microsoft.com/office/drawing/2014/main" id="{945AC506-AFCD-43ED-BAD3-1362AE942F42}"/>
              </a:ext>
            </a:extLst>
          </p:cNvPr>
          <p:cNvSpPr>
            <a:spLocks noGrp="1"/>
          </p:cNvSpPr>
          <p:nvPr>
            <p:ph idx="1"/>
          </p:nvPr>
        </p:nvSpPr>
        <p:spPr/>
        <p:txBody>
          <a:bodyPr>
            <a:normAutofit lnSpcReduction="10000"/>
          </a:bodyPr>
          <a:lstStyle/>
          <a:p>
            <a:r>
              <a:rPr lang="en-US" dirty="0"/>
              <a:t>A common misconception about exploratory testing is that it slows down the development cycle. This is untrue. Unlike other testing methods, there is no need to invest time in authoring, preparing and approving test cases for exploratory testing.</a:t>
            </a:r>
          </a:p>
          <a:p>
            <a:r>
              <a:rPr lang="en-US" dirty="0"/>
              <a:t>Exploratory testing is a vital component of any successful Agile team’s testing strategy. An exploratory tester asks questions of the application that scripted testing can’t. This helps the development team write better code to improve the application’s quality.</a:t>
            </a:r>
            <a:endParaRPr lang="en-CA" dirty="0"/>
          </a:p>
        </p:txBody>
      </p:sp>
    </p:spTree>
    <p:extLst>
      <p:ext uri="{BB962C8B-B14F-4D97-AF65-F5344CB8AC3E}">
        <p14:creationId xmlns:p14="http://schemas.microsoft.com/office/powerpoint/2010/main" val="689944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EB91-6C18-425A-918B-DA5C85C93BAC}"/>
              </a:ext>
            </a:extLst>
          </p:cNvPr>
          <p:cNvSpPr>
            <a:spLocks noGrp="1"/>
          </p:cNvSpPr>
          <p:nvPr>
            <p:ph type="title"/>
          </p:nvPr>
        </p:nvSpPr>
        <p:spPr/>
        <p:txBody>
          <a:bodyPr/>
          <a:lstStyle/>
          <a:p>
            <a:r>
              <a:rPr lang="en-US" b="1" dirty="0"/>
              <a:t>Exploratory Testing</a:t>
            </a:r>
            <a:endParaRPr lang="en-CA" dirty="0"/>
          </a:p>
        </p:txBody>
      </p:sp>
      <p:sp>
        <p:nvSpPr>
          <p:cNvPr id="3" name="Content Placeholder 2">
            <a:extLst>
              <a:ext uri="{FF2B5EF4-FFF2-40B4-BE49-F238E27FC236}">
                <a16:creationId xmlns:a16="http://schemas.microsoft.com/office/drawing/2014/main" id="{945AC506-AFCD-43ED-BAD3-1362AE942F42}"/>
              </a:ext>
            </a:extLst>
          </p:cNvPr>
          <p:cNvSpPr>
            <a:spLocks noGrp="1"/>
          </p:cNvSpPr>
          <p:nvPr>
            <p:ph idx="1"/>
          </p:nvPr>
        </p:nvSpPr>
        <p:spPr/>
        <p:txBody>
          <a:bodyPr>
            <a:normAutofit/>
          </a:bodyPr>
          <a:lstStyle/>
          <a:p>
            <a:r>
              <a:rPr lang="en-US" dirty="0"/>
              <a:t>A potential pitfall of exploratory testing is that the testers unknowingly duplicate each other’s tests and totally miss other test areas.  They all do the “happy path” and don’t test the extreme oddballs.  </a:t>
            </a:r>
          </a:p>
          <a:p>
            <a:pPr marL="0" indent="0">
              <a:buNone/>
            </a:pPr>
            <a:endParaRPr lang="en-CA" dirty="0"/>
          </a:p>
        </p:txBody>
      </p:sp>
    </p:spTree>
    <p:extLst>
      <p:ext uri="{BB962C8B-B14F-4D97-AF65-F5344CB8AC3E}">
        <p14:creationId xmlns:p14="http://schemas.microsoft.com/office/powerpoint/2010/main" val="35932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D1C1-E11F-4CCA-A81B-41DC9F7803B0}"/>
              </a:ext>
            </a:extLst>
          </p:cNvPr>
          <p:cNvSpPr>
            <a:spLocks noGrp="1"/>
          </p:cNvSpPr>
          <p:nvPr>
            <p:ph type="title"/>
          </p:nvPr>
        </p:nvSpPr>
        <p:spPr/>
        <p:txBody>
          <a:bodyPr/>
          <a:lstStyle/>
          <a:p>
            <a:r>
              <a:rPr lang="en-CA" dirty="0"/>
              <a:t>What tests should you automate?</a:t>
            </a:r>
          </a:p>
        </p:txBody>
      </p:sp>
      <p:sp>
        <p:nvSpPr>
          <p:cNvPr id="3" name="Content Placeholder 2">
            <a:extLst>
              <a:ext uri="{FF2B5EF4-FFF2-40B4-BE49-F238E27FC236}">
                <a16:creationId xmlns:a16="http://schemas.microsoft.com/office/drawing/2014/main" id="{90794D86-A990-482E-A023-9B86DA489F83}"/>
              </a:ext>
            </a:extLst>
          </p:cNvPr>
          <p:cNvSpPr>
            <a:spLocks noGrp="1"/>
          </p:cNvSpPr>
          <p:nvPr>
            <p:ph idx="1"/>
          </p:nvPr>
        </p:nvSpPr>
        <p:spPr/>
        <p:txBody>
          <a:bodyPr>
            <a:normAutofit fontScale="92500" lnSpcReduction="10000"/>
          </a:bodyPr>
          <a:lstStyle/>
          <a:p>
            <a:r>
              <a:rPr lang="en-US" dirty="0"/>
              <a:t>Test automation fits with the principles of Agile teams. Communication and feedback from the QA team should determine when automation should be used. For example, if a tester is repeating the same test on multiple occasions in a short period of time, it should be a candidate for automation. Highly repetitive, laborious testing is where automation works best.</a:t>
            </a:r>
          </a:p>
          <a:p>
            <a:r>
              <a:rPr lang="en-US" dirty="0"/>
              <a:t>As an Agile team, it’s important to know when not to use automated testing too. One-time tasks generally shouldn't be automated. Given how long it takes to execute manually vs. the effort required to write the automated script, this typically isn't an efficient use of time, nor is it cost-effective.</a:t>
            </a:r>
          </a:p>
          <a:p>
            <a:endParaRPr lang="en-CA" dirty="0"/>
          </a:p>
        </p:txBody>
      </p:sp>
    </p:spTree>
    <p:extLst>
      <p:ext uri="{BB962C8B-B14F-4D97-AF65-F5344CB8AC3E}">
        <p14:creationId xmlns:p14="http://schemas.microsoft.com/office/powerpoint/2010/main" val="410590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D1C1-E11F-4CCA-A81B-41DC9F7803B0}"/>
              </a:ext>
            </a:extLst>
          </p:cNvPr>
          <p:cNvSpPr>
            <a:spLocks noGrp="1"/>
          </p:cNvSpPr>
          <p:nvPr>
            <p:ph type="title"/>
          </p:nvPr>
        </p:nvSpPr>
        <p:spPr/>
        <p:txBody>
          <a:bodyPr/>
          <a:lstStyle/>
          <a:p>
            <a:r>
              <a:rPr lang="en-CA" dirty="0"/>
              <a:t>Be smart about designing and writing test scripts</a:t>
            </a:r>
          </a:p>
        </p:txBody>
      </p:sp>
      <p:sp>
        <p:nvSpPr>
          <p:cNvPr id="3" name="Content Placeholder 2">
            <a:extLst>
              <a:ext uri="{FF2B5EF4-FFF2-40B4-BE49-F238E27FC236}">
                <a16:creationId xmlns:a16="http://schemas.microsoft.com/office/drawing/2014/main" id="{90794D86-A990-482E-A023-9B86DA489F83}"/>
              </a:ext>
            </a:extLst>
          </p:cNvPr>
          <p:cNvSpPr>
            <a:spLocks noGrp="1"/>
          </p:cNvSpPr>
          <p:nvPr>
            <p:ph idx="1"/>
          </p:nvPr>
        </p:nvSpPr>
        <p:spPr/>
        <p:txBody>
          <a:bodyPr>
            <a:normAutofit lnSpcReduction="10000"/>
          </a:bodyPr>
          <a:lstStyle/>
          <a:p>
            <a:r>
              <a:rPr lang="en-US" dirty="0"/>
              <a:t>If you can build your scripts “modularly” you can save extensive amounts of time.  I.e. “sign into the application” or “Navigate to X”, since this code will be used by most if not all scripts, build them once.  This should be second nature to most OOP developers, not so much for those coming from batch processing environments.</a:t>
            </a:r>
          </a:p>
          <a:p>
            <a:r>
              <a:rPr lang="en-US" dirty="0"/>
              <a:t>For BC Ferries we wrote 23 scripts (modules) to perform 30000 test scenarios.  This allowed us to combine the modules in different orders and feed them from an external data table to achieve our objective.</a:t>
            </a:r>
          </a:p>
          <a:p>
            <a:endParaRPr lang="en-CA" dirty="0"/>
          </a:p>
        </p:txBody>
      </p:sp>
    </p:spTree>
    <p:extLst>
      <p:ext uri="{BB962C8B-B14F-4D97-AF65-F5344CB8AC3E}">
        <p14:creationId xmlns:p14="http://schemas.microsoft.com/office/powerpoint/2010/main" val="3112325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D1C1-E11F-4CCA-A81B-41DC9F7803B0}"/>
              </a:ext>
            </a:extLst>
          </p:cNvPr>
          <p:cNvSpPr>
            <a:spLocks noGrp="1"/>
          </p:cNvSpPr>
          <p:nvPr>
            <p:ph type="title"/>
          </p:nvPr>
        </p:nvSpPr>
        <p:spPr/>
        <p:txBody>
          <a:bodyPr/>
          <a:lstStyle/>
          <a:p>
            <a:r>
              <a:rPr lang="en-CA" dirty="0"/>
              <a:t>Be smart about designing and writing test scripts</a:t>
            </a:r>
          </a:p>
        </p:txBody>
      </p:sp>
      <p:sp>
        <p:nvSpPr>
          <p:cNvPr id="3" name="Content Placeholder 2">
            <a:extLst>
              <a:ext uri="{FF2B5EF4-FFF2-40B4-BE49-F238E27FC236}">
                <a16:creationId xmlns:a16="http://schemas.microsoft.com/office/drawing/2014/main" id="{90794D86-A990-482E-A023-9B86DA489F83}"/>
              </a:ext>
            </a:extLst>
          </p:cNvPr>
          <p:cNvSpPr>
            <a:spLocks noGrp="1"/>
          </p:cNvSpPr>
          <p:nvPr>
            <p:ph idx="1"/>
          </p:nvPr>
        </p:nvSpPr>
        <p:spPr/>
        <p:txBody>
          <a:bodyPr>
            <a:normAutofit lnSpcReduction="10000"/>
          </a:bodyPr>
          <a:lstStyle/>
          <a:p>
            <a:r>
              <a:rPr lang="en-US" dirty="0"/>
              <a:t>Validation of results:</a:t>
            </a:r>
          </a:p>
          <a:p>
            <a:pPr lvl="1"/>
            <a:r>
              <a:rPr lang="en-US" dirty="0"/>
              <a:t>For online applications, this is fairly straightforward.  When you do X, you should get Y</a:t>
            </a:r>
          </a:p>
          <a:p>
            <a:pPr lvl="1"/>
            <a:r>
              <a:rPr lang="en-US" dirty="0"/>
              <a:t>For batch applications, this is not always so easy, however, for each set of data, you should be able to calculate an expected result, or else it is impossible to prove that the test passed or failed</a:t>
            </a:r>
            <a:r>
              <a:rPr lang="en-CA" dirty="0"/>
              <a:t>.</a:t>
            </a:r>
          </a:p>
          <a:p>
            <a:pPr lvl="2"/>
            <a:r>
              <a:rPr lang="en-CA" dirty="0"/>
              <a:t>Store the expected result(s) for each entry</a:t>
            </a:r>
          </a:p>
          <a:p>
            <a:pPr lvl="2"/>
            <a:r>
              <a:rPr lang="en-CA" dirty="0"/>
              <a:t>Extract the results from the DB after the batch process</a:t>
            </a:r>
          </a:p>
          <a:p>
            <a:pPr lvl="2"/>
            <a:r>
              <a:rPr lang="en-CA" dirty="0"/>
              <a:t>Compare the batch of expected to the actual and flag the differences</a:t>
            </a:r>
          </a:p>
          <a:p>
            <a:pPr lvl="1"/>
            <a:r>
              <a:rPr lang="en-CA" dirty="0"/>
              <a:t>You may have to think </a:t>
            </a:r>
            <a:r>
              <a:rPr lang="en-CA" u="sng" dirty="0"/>
              <a:t>outside</a:t>
            </a:r>
            <a:r>
              <a:rPr lang="en-CA" dirty="0"/>
              <a:t> of the test tool to do this.  Don’t let the tools </a:t>
            </a:r>
            <a:r>
              <a:rPr lang="en-CA"/>
              <a:t>constrain you!</a:t>
            </a:r>
            <a:endParaRPr lang="en-CA" dirty="0"/>
          </a:p>
        </p:txBody>
      </p:sp>
    </p:spTree>
    <p:extLst>
      <p:ext uri="{BB962C8B-B14F-4D97-AF65-F5344CB8AC3E}">
        <p14:creationId xmlns:p14="http://schemas.microsoft.com/office/powerpoint/2010/main" val="119112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B1EE-6BBC-4E1E-B0B8-B6EA87FB5723}"/>
              </a:ext>
            </a:extLst>
          </p:cNvPr>
          <p:cNvSpPr>
            <a:spLocks noGrp="1"/>
          </p:cNvSpPr>
          <p:nvPr>
            <p:ph type="title"/>
          </p:nvPr>
        </p:nvSpPr>
        <p:spPr/>
        <p:txBody>
          <a:bodyPr/>
          <a:lstStyle/>
          <a:p>
            <a:r>
              <a:rPr lang="en-CA" dirty="0"/>
              <a:t>Testing phases</a:t>
            </a:r>
            <a:br>
              <a:rPr lang="en-CA" dirty="0"/>
            </a:br>
            <a:r>
              <a:rPr lang="en-CA" sz="2400" dirty="0"/>
              <a:t>sometimes more or less sometimes different names</a:t>
            </a:r>
            <a:endParaRPr lang="en-CA" dirty="0"/>
          </a:p>
        </p:txBody>
      </p:sp>
      <p:graphicFrame>
        <p:nvGraphicFramePr>
          <p:cNvPr id="7" name="Content Placeholder 6">
            <a:extLst>
              <a:ext uri="{FF2B5EF4-FFF2-40B4-BE49-F238E27FC236}">
                <a16:creationId xmlns:a16="http://schemas.microsoft.com/office/drawing/2014/main" id="{C61ED7F3-F2CF-47CF-870C-9D8C6913B348}"/>
              </a:ext>
            </a:extLst>
          </p:cNvPr>
          <p:cNvGraphicFramePr>
            <a:graphicFrameLocks noGrp="1"/>
          </p:cNvGraphicFramePr>
          <p:nvPr>
            <p:ph idx="1"/>
            <p:extLst>
              <p:ext uri="{D42A27DB-BD31-4B8C-83A1-F6EECF244321}">
                <p14:modId xmlns:p14="http://schemas.microsoft.com/office/powerpoint/2010/main" val="2702563704"/>
              </p:ext>
            </p:extLst>
          </p:nvPr>
        </p:nvGraphicFramePr>
        <p:xfrm>
          <a:off x="1141413" y="1684421"/>
          <a:ext cx="9366165" cy="41067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812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D1C1-E11F-4CCA-A81B-41DC9F7803B0}"/>
              </a:ext>
            </a:extLst>
          </p:cNvPr>
          <p:cNvSpPr>
            <a:spLocks noGrp="1"/>
          </p:cNvSpPr>
          <p:nvPr>
            <p:ph type="title"/>
          </p:nvPr>
        </p:nvSpPr>
        <p:spPr/>
        <p:txBody>
          <a:bodyPr/>
          <a:lstStyle/>
          <a:p>
            <a:r>
              <a:rPr lang="en-CA" dirty="0"/>
              <a:t>Be smart about testing</a:t>
            </a:r>
          </a:p>
        </p:txBody>
      </p:sp>
      <p:sp>
        <p:nvSpPr>
          <p:cNvPr id="3" name="Content Placeholder 2">
            <a:extLst>
              <a:ext uri="{FF2B5EF4-FFF2-40B4-BE49-F238E27FC236}">
                <a16:creationId xmlns:a16="http://schemas.microsoft.com/office/drawing/2014/main" id="{90794D86-A990-482E-A023-9B86DA489F83}"/>
              </a:ext>
            </a:extLst>
          </p:cNvPr>
          <p:cNvSpPr>
            <a:spLocks noGrp="1"/>
          </p:cNvSpPr>
          <p:nvPr>
            <p:ph idx="1"/>
          </p:nvPr>
        </p:nvSpPr>
        <p:spPr/>
        <p:txBody>
          <a:bodyPr>
            <a:normAutofit fontScale="92500" lnSpcReduction="10000"/>
          </a:bodyPr>
          <a:lstStyle/>
          <a:p>
            <a:r>
              <a:rPr lang="en-CA" dirty="0"/>
              <a:t>Tests take time. Running all tests, in every deployment stage can create time-consuming redundancy. The trick is to use testing time wisely to achieve the highest degree of quality possible. Thus, test planners will do well to work with DevOps personnel to determine the best places in the DevOps pipeline to conduct testing according to the purpose of the pipeline and the purpose of the testing. Thorough testing is critical to a successful DevOps pipeline. So is testing at the right time, in the right place. Segmenting automated testing properly along the DevOps pipeline will go a long way toward implementing a deployment process that is both efficient and reliable.</a:t>
            </a:r>
          </a:p>
        </p:txBody>
      </p:sp>
    </p:spTree>
    <p:extLst>
      <p:ext uri="{BB962C8B-B14F-4D97-AF65-F5344CB8AC3E}">
        <p14:creationId xmlns:p14="http://schemas.microsoft.com/office/powerpoint/2010/main" val="394856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D1C1-E11F-4CCA-A81B-41DC9F7803B0}"/>
              </a:ext>
            </a:extLst>
          </p:cNvPr>
          <p:cNvSpPr>
            <a:spLocks noGrp="1"/>
          </p:cNvSpPr>
          <p:nvPr>
            <p:ph type="title"/>
          </p:nvPr>
        </p:nvSpPr>
        <p:spPr/>
        <p:txBody>
          <a:bodyPr/>
          <a:lstStyle/>
          <a:p>
            <a:r>
              <a:rPr lang="en-CA" dirty="0"/>
              <a:t>Other considerations</a:t>
            </a:r>
          </a:p>
        </p:txBody>
      </p:sp>
      <p:sp>
        <p:nvSpPr>
          <p:cNvPr id="3" name="Content Placeholder 2">
            <a:extLst>
              <a:ext uri="{FF2B5EF4-FFF2-40B4-BE49-F238E27FC236}">
                <a16:creationId xmlns:a16="http://schemas.microsoft.com/office/drawing/2014/main" id="{90794D86-A990-482E-A023-9B86DA489F83}"/>
              </a:ext>
            </a:extLst>
          </p:cNvPr>
          <p:cNvSpPr>
            <a:spLocks noGrp="1"/>
          </p:cNvSpPr>
          <p:nvPr>
            <p:ph idx="1"/>
          </p:nvPr>
        </p:nvSpPr>
        <p:spPr/>
        <p:txBody>
          <a:bodyPr>
            <a:normAutofit fontScale="92500" lnSpcReduction="10000"/>
          </a:bodyPr>
          <a:lstStyle/>
          <a:p>
            <a:r>
              <a:rPr lang="en-CA" dirty="0"/>
              <a:t>Data prep / load / obfuscation (Factory Boy / Faker)</a:t>
            </a:r>
          </a:p>
          <a:p>
            <a:r>
              <a:rPr lang="en-CA" dirty="0"/>
              <a:t>Data refresh (some tests might contaminate the data for future tests)</a:t>
            </a:r>
          </a:p>
          <a:p>
            <a:r>
              <a:rPr lang="en-CA" dirty="0"/>
              <a:t>Requirements Traceability</a:t>
            </a:r>
          </a:p>
          <a:p>
            <a:r>
              <a:rPr lang="en-CA" dirty="0"/>
              <a:t>Audits – do you have audit requirements to prove that tests ran correctly?</a:t>
            </a:r>
          </a:p>
          <a:p>
            <a:r>
              <a:rPr lang="en-CA" dirty="0"/>
              <a:t>Test speed – volume / time allotted in the sprint</a:t>
            </a:r>
          </a:p>
          <a:p>
            <a:r>
              <a:rPr lang="en-CA" dirty="0"/>
              <a:t>Test budget / timeline – planned vs ad hoc, # of resources, available tools</a:t>
            </a:r>
          </a:p>
          <a:p>
            <a:r>
              <a:rPr lang="en-CA" dirty="0"/>
              <a:t>Etc.</a:t>
            </a:r>
          </a:p>
          <a:p>
            <a:endParaRPr lang="en-CA" dirty="0"/>
          </a:p>
          <a:p>
            <a:endParaRPr lang="en-CA" dirty="0"/>
          </a:p>
        </p:txBody>
      </p:sp>
    </p:spTree>
    <p:extLst>
      <p:ext uri="{BB962C8B-B14F-4D97-AF65-F5344CB8AC3E}">
        <p14:creationId xmlns:p14="http://schemas.microsoft.com/office/powerpoint/2010/main" val="3532218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lstStyle/>
          <a:p>
            <a:r>
              <a:rPr lang="en-CA" dirty="0"/>
              <a:t>batch vs interactive applications</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fontScale="92500"/>
          </a:bodyPr>
          <a:lstStyle/>
          <a:p>
            <a:r>
              <a:rPr lang="en-CA" dirty="0"/>
              <a:t>Batch – means processing data once a certain condition is met.</a:t>
            </a:r>
          </a:p>
          <a:p>
            <a:pPr lvl="1"/>
            <a:r>
              <a:rPr lang="en-CA" dirty="0"/>
              <a:t>Date/time – </a:t>
            </a:r>
            <a:r>
              <a:rPr lang="en-CA" dirty="0" err="1"/>
              <a:t>ie</a:t>
            </a:r>
            <a:r>
              <a:rPr lang="en-CA" dirty="0"/>
              <a:t> payroll is processed every two weeks</a:t>
            </a:r>
          </a:p>
          <a:p>
            <a:pPr lvl="1"/>
            <a:r>
              <a:rPr lang="en-CA" dirty="0"/>
              <a:t>Volume – </a:t>
            </a:r>
            <a:r>
              <a:rPr lang="en-CA" dirty="0" err="1"/>
              <a:t>ie</a:t>
            </a:r>
            <a:r>
              <a:rPr lang="en-CA" dirty="0"/>
              <a:t> when Amazon has a truck full of packages, they are dispatched to the airport.</a:t>
            </a:r>
          </a:p>
          <a:p>
            <a:pPr lvl="1"/>
            <a:r>
              <a:rPr lang="en-CA" dirty="0"/>
              <a:t>Generally the number of test scenarios is quite high 100’s – 1000’s</a:t>
            </a:r>
          </a:p>
          <a:p>
            <a:pPr lvl="1"/>
            <a:r>
              <a:rPr lang="en-CA" dirty="0"/>
              <a:t>Inputs to expected results is not always a 1:1 situation. </a:t>
            </a:r>
            <a:r>
              <a:rPr lang="en-CA" dirty="0" err="1"/>
              <a:t>Ie</a:t>
            </a:r>
            <a:r>
              <a:rPr lang="en-CA" dirty="0"/>
              <a:t> time entry to net pay</a:t>
            </a:r>
          </a:p>
          <a:p>
            <a:r>
              <a:rPr lang="en-CA" dirty="0"/>
              <a:t>Interactive (online, Web, etc.)</a:t>
            </a:r>
          </a:p>
          <a:p>
            <a:pPr lvl="1"/>
            <a:r>
              <a:rPr lang="en-CA" dirty="0"/>
              <a:t>Generally a 1:1 relation of input to result</a:t>
            </a:r>
          </a:p>
          <a:p>
            <a:pPr lvl="1"/>
            <a:r>
              <a:rPr lang="en-CA" dirty="0"/>
              <a:t>Results are immediate</a:t>
            </a:r>
          </a:p>
          <a:p>
            <a:endParaRPr lang="en-CA" dirty="0"/>
          </a:p>
        </p:txBody>
      </p:sp>
    </p:spTree>
    <p:extLst>
      <p:ext uri="{BB962C8B-B14F-4D97-AF65-F5344CB8AC3E}">
        <p14:creationId xmlns:p14="http://schemas.microsoft.com/office/powerpoint/2010/main" val="2619645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lstStyle/>
          <a:p>
            <a:r>
              <a:rPr lang="en-CA" dirty="0"/>
              <a:t>Interactive / online vs batch application testing</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fontScale="92500" lnSpcReduction="10000"/>
          </a:bodyPr>
          <a:lstStyle/>
          <a:p>
            <a:r>
              <a:rPr lang="en-CA" dirty="0"/>
              <a:t>Payroll processing</a:t>
            </a:r>
          </a:p>
          <a:p>
            <a:pPr lvl="1"/>
            <a:r>
              <a:rPr lang="en-CA" dirty="0"/>
              <a:t>It would not make sense for the payroll process to calculate your pay every time you “clock out” from an activity, even as time keeping systems become real-time the processing behind the scenes is a batch process.  We don’t get paid at lunch time and again at the end of the day.</a:t>
            </a:r>
          </a:p>
          <a:p>
            <a:pPr lvl="1"/>
            <a:r>
              <a:rPr lang="en-CA" dirty="0"/>
              <a:t>Therefore the testing for this must test the result of the entire batch of transactions</a:t>
            </a:r>
          </a:p>
          <a:p>
            <a:r>
              <a:rPr lang="en-CA" dirty="0"/>
              <a:t>Web applications</a:t>
            </a:r>
          </a:p>
          <a:p>
            <a:pPr lvl="1"/>
            <a:r>
              <a:rPr lang="en-CA" dirty="0"/>
              <a:t>The “catalog button” appears and works when you click on it.</a:t>
            </a:r>
          </a:p>
          <a:p>
            <a:pPr lvl="1"/>
            <a:r>
              <a:rPr lang="en-CA" dirty="0"/>
              <a:t>You can locate item “X” in the catalog</a:t>
            </a:r>
          </a:p>
          <a:p>
            <a:endParaRPr lang="en-CA" dirty="0"/>
          </a:p>
        </p:txBody>
      </p:sp>
    </p:spTree>
    <p:extLst>
      <p:ext uri="{BB962C8B-B14F-4D97-AF65-F5344CB8AC3E}">
        <p14:creationId xmlns:p14="http://schemas.microsoft.com/office/powerpoint/2010/main" val="338833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lstStyle/>
          <a:p>
            <a:r>
              <a:rPr lang="en-CA" dirty="0"/>
              <a:t>Interactive / online vs batch application testing</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a:bodyPr>
          <a:lstStyle/>
          <a:p>
            <a:r>
              <a:rPr lang="en-CA" dirty="0"/>
              <a:t>Regardless of how we see the world, there will still be batch processes</a:t>
            </a:r>
          </a:p>
          <a:p>
            <a:r>
              <a:rPr lang="en-CA" dirty="0" err="1"/>
              <a:t>Ie</a:t>
            </a:r>
            <a:r>
              <a:rPr lang="en-CA" dirty="0"/>
              <a:t> Amazon.</a:t>
            </a:r>
          </a:p>
          <a:p>
            <a:pPr lvl="1"/>
            <a:r>
              <a:rPr lang="en-CA" dirty="0"/>
              <a:t>You go online search for you earbuds, find them purchase them and then they show up at your door.</a:t>
            </a:r>
          </a:p>
          <a:p>
            <a:pPr lvl="1"/>
            <a:r>
              <a:rPr lang="en-CA" dirty="0"/>
              <a:t>The online portion is immediate but behind the scenes, do they dispatch a package from the depot to your home each time you click the checkout?  No, the drivers pick up a “batch” of packages which are sorted into regions for delivery to make it more efficient.  There is an application to manage this process.</a:t>
            </a:r>
          </a:p>
          <a:p>
            <a:endParaRPr lang="en-CA" dirty="0"/>
          </a:p>
        </p:txBody>
      </p:sp>
    </p:spTree>
    <p:extLst>
      <p:ext uri="{BB962C8B-B14F-4D97-AF65-F5344CB8AC3E}">
        <p14:creationId xmlns:p14="http://schemas.microsoft.com/office/powerpoint/2010/main" val="2841284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Are all Applications candidates for agile?</a:t>
            </a:r>
          </a:p>
        </p:txBody>
      </p:sp>
      <p:sp>
        <p:nvSpPr>
          <p:cNvPr id="3" name="Content Placeholder 2">
            <a:extLst>
              <a:ext uri="{FF2B5EF4-FFF2-40B4-BE49-F238E27FC236}">
                <a16:creationId xmlns:a16="http://schemas.microsoft.com/office/drawing/2014/main" id="{3C20F18E-7EC8-4C79-934A-0C0645E67AD7}"/>
              </a:ext>
            </a:extLst>
          </p:cNvPr>
          <p:cNvSpPr>
            <a:spLocks noGrp="1"/>
          </p:cNvSpPr>
          <p:nvPr>
            <p:ph idx="1"/>
          </p:nvPr>
        </p:nvSpPr>
        <p:spPr/>
        <p:txBody>
          <a:bodyPr>
            <a:normAutofit/>
          </a:bodyPr>
          <a:lstStyle/>
          <a:p>
            <a:r>
              <a:rPr lang="en-CA" dirty="0"/>
              <a:t>Keep in mind that Agile is based on Continuous Integration/Continuous Delivery (Deployment) (CI/CD)</a:t>
            </a:r>
          </a:p>
          <a:p>
            <a:r>
              <a:rPr lang="en-CA" dirty="0"/>
              <a:t>Is the Minimum Viable Product (MVP) is the </a:t>
            </a:r>
            <a:r>
              <a:rPr lang="en-CA" b="1" u="sng" dirty="0"/>
              <a:t>entire fully functional </a:t>
            </a:r>
            <a:r>
              <a:rPr lang="en-CA" dirty="0"/>
              <a:t>application?</a:t>
            </a:r>
          </a:p>
          <a:p>
            <a:r>
              <a:rPr lang="en-CA" dirty="0"/>
              <a:t>Can the MVP be added to in a rational manner?</a:t>
            </a:r>
          </a:p>
          <a:p>
            <a:r>
              <a:rPr lang="en-CA" dirty="0"/>
              <a:t>Are we continually upgrading and enhancing an existing application?</a:t>
            </a:r>
          </a:p>
        </p:txBody>
      </p:sp>
    </p:spTree>
    <p:extLst>
      <p:ext uri="{BB962C8B-B14F-4D97-AF65-F5344CB8AC3E}">
        <p14:creationId xmlns:p14="http://schemas.microsoft.com/office/powerpoint/2010/main" val="2090686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2581-C39C-4D52-A104-A50451B3C9CF}"/>
              </a:ext>
            </a:extLst>
          </p:cNvPr>
          <p:cNvSpPr>
            <a:spLocks noGrp="1"/>
          </p:cNvSpPr>
          <p:nvPr>
            <p:ph type="title"/>
          </p:nvPr>
        </p:nvSpPr>
        <p:spPr/>
        <p:txBody>
          <a:bodyPr/>
          <a:lstStyle/>
          <a:p>
            <a:r>
              <a:rPr lang="en-CA" dirty="0"/>
              <a:t>SO we have an agile project</a:t>
            </a:r>
          </a:p>
        </p:txBody>
      </p:sp>
      <p:sp>
        <p:nvSpPr>
          <p:cNvPr id="3" name="Content Placeholder 2">
            <a:extLst>
              <a:ext uri="{FF2B5EF4-FFF2-40B4-BE49-F238E27FC236}">
                <a16:creationId xmlns:a16="http://schemas.microsoft.com/office/drawing/2014/main" id="{B6355F8C-2C53-4A51-96F1-9C2F14A45498}"/>
              </a:ext>
            </a:extLst>
          </p:cNvPr>
          <p:cNvSpPr>
            <a:spLocks noGrp="1"/>
          </p:cNvSpPr>
          <p:nvPr>
            <p:ph idx="1"/>
          </p:nvPr>
        </p:nvSpPr>
        <p:spPr/>
        <p:txBody>
          <a:bodyPr/>
          <a:lstStyle/>
          <a:p>
            <a:r>
              <a:rPr lang="en-US" dirty="0"/>
              <a:t>Agile testing is a continuous process rather than being sequential.</a:t>
            </a:r>
          </a:p>
          <a:p>
            <a:r>
              <a:rPr lang="en-US" dirty="0"/>
              <a:t>The developers, business analysts and “users” test the application. </a:t>
            </a:r>
          </a:p>
          <a:p>
            <a:r>
              <a:rPr lang="en-US" dirty="0"/>
              <a:t>The business team is involved in each iteration in agile testing &amp; continuous feedback shortens the time of feedback response</a:t>
            </a:r>
          </a:p>
          <a:p>
            <a:r>
              <a:rPr lang="en-US" dirty="0"/>
              <a:t>All the defects which are raised by the agile team are fixed within the same iteration</a:t>
            </a:r>
            <a:endParaRPr lang="en-CA" dirty="0"/>
          </a:p>
        </p:txBody>
      </p:sp>
    </p:spTree>
    <p:extLst>
      <p:ext uri="{BB962C8B-B14F-4D97-AF65-F5344CB8AC3E}">
        <p14:creationId xmlns:p14="http://schemas.microsoft.com/office/powerpoint/2010/main" val="346780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lstStyle/>
          <a:p>
            <a:r>
              <a:rPr lang="en-CA" dirty="0"/>
              <a:t>Traditional Phase Descriptions</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fontScale="77500" lnSpcReduction="20000"/>
          </a:bodyPr>
          <a:lstStyle/>
          <a:p>
            <a:r>
              <a:rPr lang="en-CA" dirty="0"/>
              <a:t>Unit – The testing of the code in a stand alone format, typically “does it run?”</a:t>
            </a:r>
          </a:p>
          <a:p>
            <a:pPr lvl="1"/>
            <a:r>
              <a:rPr lang="en-CA" dirty="0"/>
              <a:t>This should include all of the validation tests i.e. “is the data numeric?” or “is it a valid date?”</a:t>
            </a:r>
          </a:p>
          <a:p>
            <a:pPr lvl="1"/>
            <a:r>
              <a:rPr lang="en-CA" dirty="0"/>
              <a:t>Simple input / output testing</a:t>
            </a:r>
          </a:p>
          <a:p>
            <a:r>
              <a:rPr lang="en-CA" dirty="0"/>
              <a:t>Functional – Does the application handle all of the valid data permutations expected?  Does the application generate the expected output?</a:t>
            </a:r>
          </a:p>
          <a:p>
            <a:r>
              <a:rPr lang="en-CA" dirty="0"/>
              <a:t>Interface (API) – do the inbound and outbound interfaces respond correctly?</a:t>
            </a:r>
          </a:p>
          <a:p>
            <a:r>
              <a:rPr lang="en-CA" dirty="0"/>
              <a:t>Performance – At what volume of data does system performance degrade?  Is it acceptable?  I.e. for a payroll system, how many employees can we calculate pay on before it takes too long? </a:t>
            </a:r>
          </a:p>
          <a:p>
            <a:r>
              <a:rPr lang="en-CA" dirty="0"/>
              <a:t>Load – How many concurrent user sessions, doing expected tasks can the application handle before performance degrades?  Is this acceptable?</a:t>
            </a:r>
          </a:p>
          <a:p>
            <a:endParaRPr lang="en-CA" dirty="0"/>
          </a:p>
          <a:p>
            <a:endParaRPr lang="en-CA" dirty="0"/>
          </a:p>
        </p:txBody>
      </p:sp>
    </p:spTree>
    <p:extLst>
      <p:ext uri="{BB962C8B-B14F-4D97-AF65-F5344CB8AC3E}">
        <p14:creationId xmlns:p14="http://schemas.microsoft.com/office/powerpoint/2010/main" val="3036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lstStyle/>
          <a:p>
            <a:r>
              <a:rPr lang="en-CA" dirty="0"/>
              <a:t>Traditional Phase Descriptions (cont.)</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fontScale="85000" lnSpcReduction="20000"/>
          </a:bodyPr>
          <a:lstStyle/>
          <a:p>
            <a:r>
              <a:rPr lang="en-CA" dirty="0"/>
              <a:t>Security – Can the right users access the right parts of the application and does the application stop the “wrong” people from accessing things they shouldn’t?</a:t>
            </a:r>
          </a:p>
          <a:p>
            <a:r>
              <a:rPr lang="en-CA" dirty="0"/>
              <a:t>Parallel – If you are replacing an existing application, is it valuable to compare the output from the existing application with the new application?  </a:t>
            </a:r>
            <a:r>
              <a:rPr lang="en-CA" dirty="0" err="1"/>
              <a:t>Ie</a:t>
            </a:r>
            <a:r>
              <a:rPr lang="en-CA" dirty="0"/>
              <a:t>, an accounts payable replacement. When processing the same input through both systems, do you get the same output (with expected variances)?</a:t>
            </a:r>
          </a:p>
          <a:p>
            <a:r>
              <a:rPr lang="en-CA" dirty="0"/>
              <a:t>Regression – as you make changes to any part of the application, you must run a set of tests through the entire application to ensure that you have not inadvertently broken it elsewhere</a:t>
            </a:r>
          </a:p>
          <a:p>
            <a:r>
              <a:rPr lang="en-CA" dirty="0"/>
              <a:t>Smoke – a light level test in the Prod environment to ensure that the migration worked and all components are functioning.</a:t>
            </a:r>
          </a:p>
          <a:p>
            <a:endParaRPr lang="en-CA" dirty="0"/>
          </a:p>
        </p:txBody>
      </p:sp>
    </p:spTree>
    <p:extLst>
      <p:ext uri="{BB962C8B-B14F-4D97-AF65-F5344CB8AC3E}">
        <p14:creationId xmlns:p14="http://schemas.microsoft.com/office/powerpoint/2010/main" val="12907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lstStyle/>
          <a:p>
            <a:r>
              <a:rPr lang="en-CA" dirty="0"/>
              <a:t>Traditional phase Descriptions (cont.)</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a:bodyPr>
          <a:lstStyle/>
          <a:p>
            <a:r>
              <a:rPr lang="en-CA" dirty="0"/>
              <a:t>UAT – User Acceptance Testing</a:t>
            </a:r>
          </a:p>
          <a:p>
            <a:pPr lvl="1"/>
            <a:r>
              <a:rPr lang="en-CA" dirty="0"/>
              <a:t>In Waterfall, this refers to the final test drive of the system before going live.  By this point it is expected that there are no bugs left to discover, so this is often a formality</a:t>
            </a:r>
          </a:p>
          <a:p>
            <a:pPr lvl="1"/>
            <a:r>
              <a:rPr lang="en-CA" dirty="0"/>
              <a:t>In Agile, this makes up the bulk of the functional testing and relies on the user base to functionally test the application.  Since each sprint is only 2 - 3 weeks in duration, the amount of functionality that can be added and therefore tested should be achievable.</a:t>
            </a:r>
          </a:p>
          <a:p>
            <a:endParaRPr lang="en-CA" dirty="0"/>
          </a:p>
        </p:txBody>
      </p:sp>
    </p:spTree>
    <p:extLst>
      <p:ext uri="{BB962C8B-B14F-4D97-AF65-F5344CB8AC3E}">
        <p14:creationId xmlns:p14="http://schemas.microsoft.com/office/powerpoint/2010/main" val="293830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4F-FC94-4044-AA5F-0CD2F149A818}"/>
              </a:ext>
            </a:extLst>
          </p:cNvPr>
          <p:cNvSpPr>
            <a:spLocks noGrp="1"/>
          </p:cNvSpPr>
          <p:nvPr>
            <p:ph type="title"/>
          </p:nvPr>
        </p:nvSpPr>
        <p:spPr/>
        <p:txBody>
          <a:bodyPr/>
          <a:lstStyle/>
          <a:p>
            <a:r>
              <a:rPr lang="en-CA" dirty="0"/>
              <a:t>Moving to Agile</a:t>
            </a:r>
          </a:p>
        </p:txBody>
      </p:sp>
      <p:sp>
        <p:nvSpPr>
          <p:cNvPr id="3" name="Content Placeholder 2">
            <a:extLst>
              <a:ext uri="{FF2B5EF4-FFF2-40B4-BE49-F238E27FC236}">
                <a16:creationId xmlns:a16="http://schemas.microsoft.com/office/drawing/2014/main" id="{E5AF16D7-B280-4E0D-B751-8DD0B8B2C0D8}"/>
              </a:ext>
            </a:extLst>
          </p:cNvPr>
          <p:cNvSpPr>
            <a:spLocks noGrp="1"/>
          </p:cNvSpPr>
          <p:nvPr>
            <p:ph idx="1"/>
          </p:nvPr>
        </p:nvSpPr>
        <p:spPr/>
        <p:txBody>
          <a:bodyPr>
            <a:normAutofit/>
          </a:bodyPr>
          <a:lstStyle/>
          <a:p>
            <a:r>
              <a:rPr lang="en-CA" dirty="0"/>
              <a:t>At a very high level, the stakeholders expect all of the traditional testing to happen.  Just FASTER.</a:t>
            </a:r>
          </a:p>
          <a:p>
            <a:r>
              <a:rPr lang="en-CA" dirty="0"/>
              <a:t>The only way for this to happen is to implement automated testing wherever possible.</a:t>
            </a:r>
          </a:p>
          <a:p>
            <a:r>
              <a:rPr lang="en-CA" dirty="0"/>
              <a:t>Approaches:</a:t>
            </a:r>
          </a:p>
          <a:p>
            <a:pPr lvl="1"/>
            <a:r>
              <a:rPr lang="en-CA" dirty="0"/>
              <a:t>As we notice things breaking, we add automated testing (Boeing Max 8 example?)</a:t>
            </a:r>
          </a:p>
          <a:p>
            <a:pPr lvl="1"/>
            <a:r>
              <a:rPr lang="en-CA" dirty="0"/>
              <a:t>Map out </a:t>
            </a:r>
            <a:r>
              <a:rPr lang="en-CA" b="1" u="sng" dirty="0"/>
              <a:t>all test points </a:t>
            </a:r>
            <a:r>
              <a:rPr lang="en-CA" dirty="0"/>
              <a:t>and build tests for them in a planned approach</a:t>
            </a:r>
          </a:p>
          <a:p>
            <a:endParaRPr lang="en-CA" dirty="0"/>
          </a:p>
        </p:txBody>
      </p:sp>
    </p:spTree>
    <p:extLst>
      <p:ext uri="{BB962C8B-B14F-4D97-AF65-F5344CB8AC3E}">
        <p14:creationId xmlns:p14="http://schemas.microsoft.com/office/powerpoint/2010/main" val="15394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B1EE-6BBC-4E1E-B0B8-B6EA87FB5723}"/>
              </a:ext>
            </a:extLst>
          </p:cNvPr>
          <p:cNvSpPr>
            <a:spLocks noGrp="1"/>
          </p:cNvSpPr>
          <p:nvPr>
            <p:ph type="title"/>
          </p:nvPr>
        </p:nvSpPr>
        <p:spPr/>
        <p:txBody>
          <a:bodyPr/>
          <a:lstStyle/>
          <a:p>
            <a:pPr algn="ctr"/>
            <a:r>
              <a:rPr lang="en-CA" dirty="0"/>
              <a:t>Testing Effort estimated</a:t>
            </a:r>
          </a:p>
        </p:txBody>
      </p:sp>
      <p:graphicFrame>
        <p:nvGraphicFramePr>
          <p:cNvPr id="7" name="Content Placeholder 6">
            <a:extLst>
              <a:ext uri="{FF2B5EF4-FFF2-40B4-BE49-F238E27FC236}">
                <a16:creationId xmlns:a16="http://schemas.microsoft.com/office/drawing/2014/main" id="{C61ED7F3-F2CF-47CF-870C-9D8C6913B348}"/>
              </a:ext>
            </a:extLst>
          </p:cNvPr>
          <p:cNvGraphicFramePr>
            <a:graphicFrameLocks noGrp="1"/>
          </p:cNvGraphicFramePr>
          <p:nvPr>
            <p:ph idx="1"/>
            <p:extLst>
              <p:ext uri="{D42A27DB-BD31-4B8C-83A1-F6EECF244321}">
                <p14:modId xmlns:p14="http://schemas.microsoft.com/office/powerpoint/2010/main" val="34932364"/>
              </p:ext>
            </p:extLst>
          </p:nvPr>
        </p:nvGraphicFramePr>
        <p:xfrm>
          <a:off x="1141413" y="2249488"/>
          <a:ext cx="9905997" cy="3541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04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78E-81BF-422F-9AD2-9F845E45865B}"/>
              </a:ext>
            </a:extLst>
          </p:cNvPr>
          <p:cNvSpPr>
            <a:spLocks noGrp="1"/>
          </p:cNvSpPr>
          <p:nvPr>
            <p:ph type="title"/>
          </p:nvPr>
        </p:nvSpPr>
        <p:spPr/>
        <p:txBody>
          <a:bodyPr/>
          <a:lstStyle/>
          <a:p>
            <a:r>
              <a:rPr lang="en-CA" dirty="0"/>
              <a:t>Manual vs automated testing</a:t>
            </a:r>
          </a:p>
        </p:txBody>
      </p:sp>
      <p:sp>
        <p:nvSpPr>
          <p:cNvPr id="3" name="Content Placeholder 2">
            <a:extLst>
              <a:ext uri="{FF2B5EF4-FFF2-40B4-BE49-F238E27FC236}">
                <a16:creationId xmlns:a16="http://schemas.microsoft.com/office/drawing/2014/main" id="{3C20F18E-7EC8-4C79-934A-0C0645E67AD7}"/>
              </a:ext>
            </a:extLst>
          </p:cNvPr>
          <p:cNvSpPr>
            <a:spLocks noGrp="1"/>
          </p:cNvSpPr>
          <p:nvPr>
            <p:ph idx="1"/>
          </p:nvPr>
        </p:nvSpPr>
        <p:spPr/>
        <p:txBody>
          <a:bodyPr>
            <a:normAutofit fontScale="85000" lnSpcReduction="20000"/>
          </a:bodyPr>
          <a:lstStyle/>
          <a:p>
            <a:r>
              <a:rPr lang="en-CA" dirty="0"/>
              <a:t>A test (generally) requires a script</a:t>
            </a:r>
          </a:p>
          <a:p>
            <a:pPr lvl="1"/>
            <a:r>
              <a:rPr lang="en-CA" dirty="0"/>
              <a:t>A list of individual steps with an expected outcome</a:t>
            </a:r>
          </a:p>
          <a:p>
            <a:r>
              <a:rPr lang="en-CA" dirty="0"/>
              <a:t>Manual tests are executed … well manually</a:t>
            </a:r>
          </a:p>
          <a:p>
            <a:pPr lvl="1"/>
            <a:r>
              <a:rPr lang="en-CA" dirty="0"/>
              <a:t>Each step is read from a list and executed</a:t>
            </a:r>
          </a:p>
          <a:p>
            <a:pPr lvl="1"/>
            <a:r>
              <a:rPr lang="en-CA" dirty="0"/>
              <a:t>The results are compared to the expected result as listed</a:t>
            </a:r>
          </a:p>
          <a:p>
            <a:pPr lvl="1"/>
            <a:r>
              <a:rPr lang="en-CA" dirty="0"/>
              <a:t>The success or failure of the outcome is recorded … manually</a:t>
            </a:r>
          </a:p>
          <a:p>
            <a:r>
              <a:rPr lang="en-CA" dirty="0"/>
              <a:t>Automated tests require that the steps be “programmed”</a:t>
            </a:r>
          </a:p>
          <a:p>
            <a:pPr lvl="1"/>
            <a:r>
              <a:rPr lang="en-CA" dirty="0"/>
              <a:t>The effort to build automated scripts is more than what is required for manual (even with record and playback)</a:t>
            </a:r>
          </a:p>
          <a:p>
            <a:pPr lvl="1"/>
            <a:r>
              <a:rPr lang="en-CA" dirty="0"/>
              <a:t>Each step is executed and the results compared and outcome recorded programmatically</a:t>
            </a:r>
          </a:p>
        </p:txBody>
      </p:sp>
    </p:spTree>
    <p:extLst>
      <p:ext uri="{BB962C8B-B14F-4D97-AF65-F5344CB8AC3E}">
        <p14:creationId xmlns:p14="http://schemas.microsoft.com/office/powerpoint/2010/main" val="129430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3259</TotalTime>
  <Words>2354</Words>
  <Application>Microsoft Office PowerPoint</Application>
  <PresentationFormat>Widescreen</PresentationFormat>
  <Paragraphs>167</Paragraphs>
  <Slides>36</Slides>
  <Notes>0</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Tw Cen MT</vt:lpstr>
      <vt:lpstr>Circuit</vt:lpstr>
      <vt:lpstr>Testing in an agile world</vt:lpstr>
      <vt:lpstr>Product Owners perspective  Pretend that the project is  “launching a new ferry”</vt:lpstr>
      <vt:lpstr>Testing phases sometimes more or less sometimes different names</vt:lpstr>
      <vt:lpstr>Traditional Phase Descriptions</vt:lpstr>
      <vt:lpstr>Traditional Phase Descriptions (cont.)</vt:lpstr>
      <vt:lpstr>Traditional phase Descriptions (cont.)</vt:lpstr>
      <vt:lpstr>Moving to Agile</vt:lpstr>
      <vt:lpstr>Testing Effort estimated</vt:lpstr>
      <vt:lpstr>Manual vs automated testing</vt:lpstr>
      <vt:lpstr>Manual vs automated testing</vt:lpstr>
      <vt:lpstr>DevOps tools – this is a very useful guide https://xebialabs.com/periodic-table-of-devops-tools/</vt:lpstr>
      <vt:lpstr>Manual testing example (Azure)</vt:lpstr>
      <vt:lpstr>Testing Steps</vt:lpstr>
      <vt:lpstr>Manual testing</vt:lpstr>
      <vt:lpstr>Testing Steps</vt:lpstr>
      <vt:lpstr>Manual vs automated testing</vt:lpstr>
      <vt:lpstr>Manual vs automated testing</vt:lpstr>
      <vt:lpstr>Agile testing methods There are various agile testing methods as follows: </vt:lpstr>
      <vt:lpstr>Behavior Driven Development (BDD)</vt:lpstr>
      <vt:lpstr>BDD Example</vt:lpstr>
      <vt:lpstr>Acceptance Test Driven Development (ATDD)</vt:lpstr>
      <vt:lpstr>ATDD Example</vt:lpstr>
      <vt:lpstr>Exploratory Testing</vt:lpstr>
      <vt:lpstr>Exploratory Testing</vt:lpstr>
      <vt:lpstr>Exploratory Testing</vt:lpstr>
      <vt:lpstr>Exploratory Testing</vt:lpstr>
      <vt:lpstr>What tests should you automate?</vt:lpstr>
      <vt:lpstr>Be smart about designing and writing test scripts</vt:lpstr>
      <vt:lpstr>Be smart about designing and writing test scripts</vt:lpstr>
      <vt:lpstr>Be smart about testing</vt:lpstr>
      <vt:lpstr>Other considerations</vt:lpstr>
      <vt:lpstr>batch vs interactive applications</vt:lpstr>
      <vt:lpstr>Interactive / online vs batch application testing</vt:lpstr>
      <vt:lpstr>Interactive / online vs batch application testing</vt:lpstr>
      <vt:lpstr>Are all Applications candidates for agile?</vt:lpstr>
      <vt:lpstr>SO we have an agile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in an agile world</dc:title>
  <cp:lastModifiedBy>Kevan Mikkelsen</cp:lastModifiedBy>
  <cp:revision>40</cp:revision>
  <dcterms:modified xsi:type="dcterms:W3CDTF">2019-07-22T22:07:52Z</dcterms:modified>
</cp:coreProperties>
</file>